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72" r:id="rId11"/>
    <p:sldId id="266" r:id="rId12"/>
    <p:sldId id="267" r:id="rId13"/>
    <p:sldId id="265" r:id="rId14"/>
    <p:sldId id="268" r:id="rId15"/>
    <p:sldId id="269" r:id="rId16"/>
    <p:sldId id="270" r:id="rId17"/>
    <p:sldId id="271" r:id="rId18"/>
  </p:sldIdLst>
  <p:sldSz cx="6858000" cy="9144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232" y="-3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63A6A-41AC-4DBD-89B9-57D10541A712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387E3-D0F9-4700-86AA-830A2077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1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03425" y="744538"/>
            <a:ext cx="27908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387E3-D0F9-4700-86AA-830A2077123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823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6523" y="1828800"/>
            <a:ext cx="617220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BD90-C840-44F5-AF99-FB43F7AD8A08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374E-B082-4C82-A1D5-74E71568D72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028700" y="4442264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BD90-C840-44F5-AF99-FB43F7AD8A08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374E-B082-4C82-A1D5-74E71568D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BD90-C840-44F5-AF99-FB43F7AD8A08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374E-B082-4C82-A1D5-74E71568D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BD90-C840-44F5-AF99-FB43F7AD8A08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374E-B082-4C82-A1D5-74E71568D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50" y="812800"/>
            <a:ext cx="531495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00150" y="3343716"/>
            <a:ext cx="5314950" cy="2012949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BD90-C840-44F5-AF99-FB43F7AD8A08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943600" y="8555570"/>
            <a:ext cx="571500" cy="486833"/>
          </a:xfrm>
        </p:spPr>
        <p:txBody>
          <a:bodyPr/>
          <a:lstStyle/>
          <a:p>
            <a:fld id="{F114374E-B082-4C82-A1D5-74E71568D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BD90-C840-44F5-AF99-FB43F7AD8A08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374E-B082-4C82-A1D5-74E71568D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046819"/>
            <a:ext cx="3030141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71" y="2046819"/>
            <a:ext cx="3031331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42902" y="3149604"/>
            <a:ext cx="3030141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1" y="3149604"/>
            <a:ext cx="3031331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BD90-C840-44F5-AF99-FB43F7AD8A08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374E-B082-4C82-A1D5-74E71568D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BD90-C840-44F5-AF99-FB43F7AD8A08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374E-B082-4C82-A1D5-74E71568D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BD90-C840-44F5-AF99-FB43F7AD8A08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374E-B082-4C82-A1D5-74E71568D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902" y="2032004"/>
            <a:ext cx="2256235" cy="613621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BD90-C840-44F5-AF99-FB43F7AD8A08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374E-B082-4C82-A1D5-74E71568D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812800"/>
            <a:ext cx="41148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71600" y="2442633"/>
            <a:ext cx="41148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600" y="1555716"/>
            <a:ext cx="4114800" cy="707136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BD90-C840-44F5-AF99-FB43F7AD8A08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374E-B082-4C82-A1D5-74E71568D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342900" y="8555570"/>
            <a:ext cx="16002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4E0BD90-C840-44F5-AF99-FB43F7AD8A08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343150" y="8555570"/>
            <a:ext cx="217170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943600" y="8555570"/>
            <a:ext cx="5715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14374E-B082-4C82-A1D5-74E71568D72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marksadm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6857999" cy="91440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48680" y="6012160"/>
            <a:ext cx="4608512" cy="2952328"/>
          </a:xfrm>
        </p:spPr>
        <p:txBody>
          <a:bodyPr>
            <a:normAutofit/>
          </a:bodyPr>
          <a:lstStyle/>
          <a:p>
            <a:pPr algn="l"/>
            <a:r>
              <a:rPr lang="ru-RU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Саратовская область</a:t>
            </a:r>
            <a:br>
              <a:rPr lang="ru-RU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ИНВЕСТИЦИОННАЯ ПРИВЛЕКАТЕЛЬНОСТЬ МАРКСОВСКОГО МУНИЦИПАЛЬНОГО РАЙОНА</a:t>
            </a: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b="0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" r="5873"/>
          <a:stretch>
            <a:fillRect/>
          </a:stretch>
        </p:blipFill>
        <p:spPr>
          <a:xfrm>
            <a:off x="754766" y="1907704"/>
            <a:ext cx="5348470" cy="4464496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30000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</p:pic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1052736" y="179512"/>
            <a:ext cx="5400600" cy="432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Марксовского </a:t>
            </a:r>
          </a:p>
          <a:p>
            <a:pPr marL="0" indent="0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района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Users\нигматулинаои\Desktop\для презентации\Герб Маркс - без фон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4" y="33486"/>
            <a:ext cx="981976" cy="126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06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632" y="251520"/>
            <a:ext cx="3168352" cy="8160960"/>
          </a:xfrm>
        </p:spPr>
        <p:txBody>
          <a:bodyPr/>
          <a:lstStyle/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 smtClean="0"/>
              <a:t>     На </a:t>
            </a:r>
            <a:r>
              <a:rPr lang="ru-RU" sz="1600" dirty="0"/>
              <a:t>территории района имеется филиал Саратовского государственного социально-экономического университета. Действует 2 представительства высших учебных заведений: </a:t>
            </a:r>
          </a:p>
          <a:p>
            <a:pPr marL="72000" lvl="2" indent="-533790" algn="just">
              <a:spcBef>
                <a:spcPts val="100"/>
              </a:spcBef>
              <a:buFontTx/>
              <a:buChar char="-"/>
            </a:pPr>
            <a:r>
              <a:rPr lang="ru-RU" sz="1600" dirty="0"/>
              <a:t>«Современная гуманитарная академия» г. Москва;</a:t>
            </a:r>
          </a:p>
          <a:p>
            <a:pPr marL="72000" lvl="2" indent="-533790" algn="just">
              <a:spcBef>
                <a:spcPts val="100"/>
              </a:spcBef>
              <a:buFontTx/>
              <a:buChar char="-"/>
            </a:pPr>
            <a:r>
              <a:rPr lang="ru-RU" sz="1600" dirty="0"/>
              <a:t>«Саратовский государственный  аграрный университет им. Н.И. Вавилова».</a:t>
            </a:r>
          </a:p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/>
              <a:t>     В районе функционирует </a:t>
            </a:r>
            <a:r>
              <a:rPr lang="ru-RU" sz="1600" dirty="0" smtClean="0"/>
              <a:t>59 образовательных </a:t>
            </a:r>
            <a:r>
              <a:rPr lang="ru-RU" sz="1600" dirty="0"/>
              <a:t>учреждений: 28 дошкольных образовательных учреждения, 9 основных школ, </a:t>
            </a:r>
            <a:r>
              <a:rPr lang="ru-RU" sz="1600" dirty="0" smtClean="0"/>
              <a:t>22 средних школ. </a:t>
            </a:r>
          </a:p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 smtClean="0"/>
              <a:t>В </a:t>
            </a:r>
            <a:r>
              <a:rPr lang="ru-RU" sz="1600" dirty="0"/>
              <a:t>общеобразовательных учреждениях обучаются </a:t>
            </a:r>
            <a:r>
              <a:rPr lang="ru-RU" sz="1600" dirty="0" smtClean="0"/>
              <a:t>6081 учащийся, </a:t>
            </a:r>
            <a:r>
              <a:rPr lang="ru-RU" sz="1600" dirty="0"/>
              <a:t>в дошкольных образовательных учреждениях – </a:t>
            </a:r>
            <a:r>
              <a:rPr lang="ru-RU" sz="1600" dirty="0" smtClean="0"/>
              <a:t>2931 </a:t>
            </a:r>
            <a:r>
              <a:rPr lang="ru-RU" sz="1600" dirty="0"/>
              <a:t>детей (в группах дошкольного образования – </a:t>
            </a:r>
            <a:r>
              <a:rPr lang="ru-RU" sz="1600" dirty="0" smtClean="0"/>
              <a:t>96 </a:t>
            </a:r>
            <a:r>
              <a:rPr lang="ru-RU" sz="1600" dirty="0"/>
              <a:t>детей</a:t>
            </a:r>
            <a:r>
              <a:rPr lang="ru-RU" sz="1600" dirty="0" smtClean="0"/>
              <a:t>).</a:t>
            </a:r>
          </a:p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 smtClean="0"/>
              <a:t>В системе дошкольного и школьного образования работает 1771 педагогических и руководящих кадра, в том числе в школах 522 учителей, из них 80 %  с высшим образованием.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878" y="6034608"/>
            <a:ext cx="2886696" cy="2330069"/>
          </a:xfrm>
          <a:prstGeom prst="roundRect">
            <a:avLst>
              <a:gd name="adj" fmla="val 8594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10805" r="3173" b="18148"/>
          <a:stretch/>
        </p:blipFill>
        <p:spPr>
          <a:xfrm>
            <a:off x="3645024" y="3275856"/>
            <a:ext cx="2886696" cy="2276164"/>
          </a:xfrm>
          <a:prstGeom prst="roundRect">
            <a:avLst>
              <a:gd name="adj" fmla="val 8594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0" r="11011" b="10762"/>
          <a:stretch/>
        </p:blipFill>
        <p:spPr>
          <a:xfrm>
            <a:off x="3645024" y="484686"/>
            <a:ext cx="2886697" cy="2235976"/>
          </a:xfrm>
          <a:prstGeom prst="roundRect">
            <a:avLst>
              <a:gd name="adj" fmla="val 8594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59529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1475656"/>
          </a:xfrm>
        </p:spPr>
        <p:txBody>
          <a:bodyPr>
            <a:normAutofit/>
          </a:bodyPr>
          <a:lstStyle/>
          <a:p>
            <a:r>
              <a:rPr lang="ru-RU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Информация об инвестиционных преимуществах </a:t>
            </a:r>
            <a:r>
              <a:rPr lang="ru-RU" sz="2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Марксовского</a:t>
            </a:r>
            <a:r>
              <a:rPr lang="ru-RU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муниципального района</a:t>
            </a:r>
            <a:endParaRPr lang="ru-RU" sz="2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1496" y="1403648"/>
            <a:ext cx="3905876" cy="7008832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2000" b="1" i="1" dirty="0" smtClean="0"/>
              <a:t>Инвестиционный потенциал района</a:t>
            </a:r>
          </a:p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 smtClean="0"/>
              <a:t>     Инвестиционный потенциал </a:t>
            </a:r>
            <a:r>
              <a:rPr lang="ru-RU" sz="1600" dirty="0" err="1" smtClean="0"/>
              <a:t>Марксовского</a:t>
            </a:r>
            <a:r>
              <a:rPr lang="ru-RU" sz="1600" dirty="0" smtClean="0"/>
              <a:t> муниципального района складывается из частных потенциалов, каждый из которых характеризуется группой показателей.</a:t>
            </a:r>
          </a:p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 smtClean="0"/>
              <a:t>     Факторы, положительно влияющие на инвестиционный климат района:</a:t>
            </a:r>
          </a:p>
          <a:p>
            <a:pPr marL="72000" algn="just">
              <a:spcBef>
                <a:spcPts val="100"/>
              </a:spcBef>
              <a:buFont typeface="Wingdings" pitchFamily="2" charset="2"/>
              <a:buChar char="ü"/>
            </a:pPr>
            <a:r>
              <a:rPr lang="ru-RU" sz="1600" dirty="0"/>
              <a:t>в</a:t>
            </a:r>
            <a:r>
              <a:rPr lang="ru-RU" sz="1600" dirty="0" smtClean="0"/>
              <a:t>ыгодное экономико-географическое положение;</a:t>
            </a:r>
          </a:p>
          <a:p>
            <a:pPr marL="72000" algn="just">
              <a:spcBef>
                <a:spcPts val="100"/>
              </a:spcBef>
              <a:buFont typeface="Wingdings" pitchFamily="2" charset="2"/>
              <a:buChar char="ü"/>
            </a:pPr>
            <a:r>
              <a:rPr lang="ru-RU" sz="1600" dirty="0"/>
              <a:t>в</a:t>
            </a:r>
            <a:r>
              <a:rPr lang="ru-RU" sz="1600" dirty="0" smtClean="0"/>
              <a:t>ысокая инфраструктурная обеспеченность;</a:t>
            </a:r>
          </a:p>
          <a:p>
            <a:pPr marL="72000" algn="just">
              <a:spcBef>
                <a:spcPts val="100"/>
              </a:spcBef>
              <a:buFont typeface="Wingdings" pitchFamily="2" charset="2"/>
              <a:buChar char="ü"/>
            </a:pPr>
            <a:r>
              <a:rPr lang="ru-RU" sz="1600" dirty="0" smtClean="0"/>
              <a:t>стабильно растущая бюджетная обеспеченность;</a:t>
            </a:r>
          </a:p>
          <a:p>
            <a:pPr marL="72000" algn="just">
              <a:spcBef>
                <a:spcPts val="100"/>
              </a:spcBef>
              <a:buFont typeface="Wingdings" pitchFamily="2" charset="2"/>
              <a:buChar char="ü"/>
            </a:pPr>
            <a:r>
              <a:rPr lang="ru-RU" sz="1600" dirty="0"/>
              <a:t>х</a:t>
            </a:r>
            <a:r>
              <a:rPr lang="ru-RU" sz="1600" dirty="0" smtClean="0"/>
              <a:t>ороший кадровый потенциал;</a:t>
            </a:r>
          </a:p>
          <a:p>
            <a:pPr marL="72000" algn="just">
              <a:spcBef>
                <a:spcPts val="100"/>
              </a:spcBef>
              <a:buFont typeface="Wingdings" pitchFamily="2" charset="2"/>
              <a:buChar char="ü"/>
            </a:pPr>
            <a:r>
              <a:rPr lang="ru-RU" sz="1600" dirty="0"/>
              <a:t>с</a:t>
            </a:r>
            <a:r>
              <a:rPr lang="ru-RU" sz="1600" dirty="0" smtClean="0"/>
              <a:t>табильно растущая среднемесячная заработная плата;</a:t>
            </a:r>
          </a:p>
          <a:p>
            <a:pPr marL="72000" algn="just">
              <a:spcBef>
                <a:spcPts val="100"/>
              </a:spcBef>
              <a:buFont typeface="Wingdings" pitchFamily="2" charset="2"/>
              <a:buChar char="ü"/>
            </a:pPr>
            <a:r>
              <a:rPr lang="ru-RU" sz="1600" dirty="0" smtClean="0"/>
              <a:t>Увеличение доли собственных доходов в бюджете района.</a:t>
            </a:r>
          </a:p>
          <a:p>
            <a:pPr algn="just">
              <a:buFont typeface="Wingdings" pitchFamily="2" charset="2"/>
              <a:buChar char="ü"/>
            </a:pPr>
            <a:endParaRPr lang="ru-RU" sz="1600" dirty="0" smtClean="0"/>
          </a:p>
          <a:p>
            <a:pPr marL="137160" indent="0" algn="ctr">
              <a:buNone/>
            </a:pPr>
            <a:r>
              <a:rPr lang="ru-RU" sz="2000" b="1" i="1" dirty="0" smtClean="0"/>
              <a:t>Экономико - географическое положение и инфраструктурный потенциал</a:t>
            </a:r>
          </a:p>
          <a:p>
            <a:pPr marL="137160" indent="0">
              <a:buNone/>
            </a:pPr>
            <a:endParaRPr lang="ru-RU" sz="1600" dirty="0" smtClean="0"/>
          </a:p>
          <a:p>
            <a:pPr marL="137160" indent="0" algn="ctr">
              <a:buNone/>
            </a:pPr>
            <a:endParaRPr lang="ru-RU" sz="2000" b="1" i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2846547" y="1532237"/>
            <a:ext cx="216024" cy="144016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34"/>
          <a:stretch/>
        </p:blipFill>
        <p:spPr>
          <a:xfrm>
            <a:off x="288012" y="5292080"/>
            <a:ext cx="2418270" cy="2808312"/>
          </a:xfrm>
          <a:prstGeom prst="roundRect">
            <a:avLst>
              <a:gd name="adj" fmla="val 8594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9" r="4428"/>
          <a:stretch/>
        </p:blipFill>
        <p:spPr>
          <a:xfrm>
            <a:off x="288011" y="1907703"/>
            <a:ext cx="2418271" cy="2797389"/>
          </a:xfrm>
          <a:prstGeom prst="roundRect">
            <a:avLst>
              <a:gd name="adj" fmla="val 8594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9" name="Стрелка вправо 8"/>
          <p:cNvSpPr/>
          <p:nvPr/>
        </p:nvSpPr>
        <p:spPr>
          <a:xfrm>
            <a:off x="2954559" y="6972994"/>
            <a:ext cx="216024" cy="144016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7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179512"/>
            <a:ext cx="6172200" cy="8640960"/>
          </a:xfrm>
        </p:spPr>
        <p:txBody>
          <a:bodyPr>
            <a:normAutofit/>
          </a:bodyPr>
          <a:lstStyle/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 smtClean="0"/>
              <a:t>     Одним из важных условий развития территорий </a:t>
            </a:r>
            <a:r>
              <a:rPr lang="ru-RU" sz="1600" dirty="0" err="1" smtClean="0"/>
              <a:t>Марксовского</a:t>
            </a:r>
            <a:r>
              <a:rPr lang="ru-RU" sz="1600" dirty="0" smtClean="0"/>
              <a:t> муниципального района является его выгодное экономико-географическое положение. Эта выгода определяется прежде всего близостью района к областному центру. Расстояние от районного центра до г. Саратова 60 км.</a:t>
            </a:r>
          </a:p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 smtClean="0"/>
              <a:t>     Город Маркс связан с соседними районами дорогами областного и местного значения с выходом на федеральные. По левому краю города проходит дорога межобластного значения Самара – Пугачев – Энгельс – Волгоград. На территории Марксовского муниципального района 670,8 км дорог с твердым покрытием.</a:t>
            </a:r>
          </a:p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/>
              <a:t> </a:t>
            </a:r>
            <a:r>
              <a:rPr lang="ru-RU" sz="1600" dirty="0" smtClean="0"/>
              <a:t>    </a:t>
            </a:r>
            <a:r>
              <a:rPr lang="ru-RU" sz="1600" dirty="0"/>
              <a:t>Также о выгодном географическом положении свидетельствует расположение города Маркса на левом берегу  р. Волги, что дает большие возможности развивать сферу туризма</a:t>
            </a:r>
            <a:r>
              <a:rPr lang="ru-RU" sz="1600" dirty="0" smtClean="0"/>
              <a:t>.</a:t>
            </a:r>
          </a:p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/>
              <a:t> </a:t>
            </a:r>
            <a:r>
              <a:rPr lang="ru-RU" sz="1600" dirty="0" smtClean="0"/>
              <a:t>    На территории </a:t>
            </a:r>
            <a:r>
              <a:rPr lang="ru-RU" sz="1600" dirty="0" err="1" smtClean="0"/>
              <a:t>Марксовского</a:t>
            </a:r>
            <a:r>
              <a:rPr lang="ru-RU" sz="1600" dirty="0" smtClean="0"/>
              <a:t> муниципального района на берегу р. Волги расположено более 20 баз отдыха, 3 детских оздоровительных лагеря, 2 спортивно-оздоровительных лагеря при СГТУ и СГСЭУ.</a:t>
            </a:r>
          </a:p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/>
              <a:t> </a:t>
            </a:r>
            <a:r>
              <a:rPr lang="ru-RU" sz="1600" dirty="0" smtClean="0"/>
              <a:t>    Наличие в районе свободных земель сельскохозяйственного назначения, свободных производственных площадок с коммуникациями и </a:t>
            </a:r>
            <a:r>
              <a:rPr lang="ru-RU" sz="1600" dirty="0" err="1" smtClean="0"/>
              <a:t>энерго</a:t>
            </a:r>
            <a:r>
              <a:rPr lang="ru-RU" sz="1600" dirty="0" smtClean="0"/>
              <a:t>-, теплоносителями и относительная низкая стоимость земли представляют значительный интерес для потенциальных инвесторов.</a:t>
            </a:r>
          </a:p>
          <a:p>
            <a:pPr marL="72000" indent="0" algn="just">
              <a:spcBef>
                <a:spcPts val="100"/>
              </a:spcBef>
              <a:buNone/>
            </a:pPr>
            <a:endParaRPr lang="ru-RU" sz="1600" dirty="0" smtClean="0"/>
          </a:p>
          <a:p>
            <a:pPr marL="72000" indent="0" algn="ctr">
              <a:spcBef>
                <a:spcPts val="100"/>
              </a:spcBef>
              <a:buNone/>
            </a:pPr>
            <a:r>
              <a:rPr lang="ru-RU" sz="2000" b="1" i="1" dirty="0"/>
              <a:t>Трудовой </a:t>
            </a:r>
            <a:r>
              <a:rPr lang="ru-RU" sz="2000" b="1" i="1" dirty="0" smtClean="0"/>
              <a:t>потенциал</a:t>
            </a:r>
          </a:p>
          <a:p>
            <a:pPr marL="72000" indent="0" algn="ctr">
              <a:spcBef>
                <a:spcPts val="100"/>
              </a:spcBef>
              <a:buNone/>
            </a:pPr>
            <a:endParaRPr lang="ru-RU" sz="1600" dirty="0" smtClean="0"/>
          </a:p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 smtClean="0"/>
              <a:t>     Основным критерием инвестиционной привлекательности района является наличие высококвалифицированной рабочей силы.</a:t>
            </a:r>
          </a:p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 smtClean="0"/>
              <a:t>     </a:t>
            </a:r>
            <a:r>
              <a:rPr lang="ru-RU" sz="1600" dirty="0"/>
              <a:t>Несмотря на уменьшение численности населения, район в настоящее время располагает достаточным потенциалом трудовых ресурсов, которые в состоянии удовлетворить потребности экономики. Численность населения района на </a:t>
            </a:r>
            <a:r>
              <a:rPr lang="ru-RU" sz="1600" dirty="0" smtClean="0"/>
              <a:t>01.01.2015 </a:t>
            </a:r>
            <a:r>
              <a:rPr lang="ru-RU" sz="1600" dirty="0"/>
              <a:t>года составляла </a:t>
            </a:r>
            <a:r>
              <a:rPr lang="ru-RU" sz="1600" dirty="0" smtClean="0"/>
              <a:t>64,0 </a:t>
            </a:r>
            <a:r>
              <a:rPr lang="ru-RU" sz="1600" dirty="0"/>
              <a:t>тыс. человек</a:t>
            </a:r>
            <a:r>
              <a:rPr lang="ru-RU" sz="1600" dirty="0" smtClean="0"/>
              <a:t>,</a:t>
            </a:r>
            <a:r>
              <a:rPr lang="ru-RU" sz="1600" dirty="0"/>
              <a:t> из них </a:t>
            </a:r>
            <a:r>
              <a:rPr lang="ru-RU" sz="1600" dirty="0" smtClean="0"/>
              <a:t>31,9 тыс</a:t>
            </a:r>
            <a:r>
              <a:rPr lang="ru-RU" sz="1600" dirty="0"/>
              <a:t>. человек городского и </a:t>
            </a:r>
            <a:r>
              <a:rPr lang="ru-RU" sz="1600" dirty="0" smtClean="0"/>
              <a:t>32,1 </a:t>
            </a:r>
            <a:r>
              <a:rPr lang="ru-RU" sz="1600" dirty="0"/>
              <a:t>тыс. человек сельского населения. 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1793201" y="6015406"/>
            <a:ext cx="216024" cy="144016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6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6632" y="251520"/>
            <a:ext cx="4032448" cy="8712968"/>
          </a:xfrm>
        </p:spPr>
        <p:txBody>
          <a:bodyPr>
            <a:normAutofit lnSpcReduction="10000"/>
          </a:bodyPr>
          <a:lstStyle/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 smtClean="0"/>
              <a:t>Трудоспособное </a:t>
            </a:r>
            <a:r>
              <a:rPr lang="ru-RU" sz="1600" dirty="0"/>
              <a:t>население Марксовского муниципального района составляет  более </a:t>
            </a:r>
            <a:r>
              <a:rPr lang="ru-RU" sz="1600" dirty="0" smtClean="0"/>
              <a:t>37,1  </a:t>
            </a:r>
            <a:r>
              <a:rPr lang="ru-RU" sz="1600" dirty="0"/>
              <a:t>тыс. </a:t>
            </a:r>
            <a:r>
              <a:rPr lang="ru-RU" sz="1600" dirty="0" smtClean="0"/>
              <a:t>человек</a:t>
            </a:r>
            <a:r>
              <a:rPr lang="ru-RU" sz="1600" dirty="0" smtClean="0"/>
              <a:t>., </a:t>
            </a:r>
            <a:r>
              <a:rPr lang="ru-RU" sz="1600" dirty="0"/>
              <a:t>из которых на крупные и </a:t>
            </a:r>
            <a:r>
              <a:rPr lang="ru-RU" sz="1600" dirty="0" smtClean="0"/>
              <a:t>средние организации  </a:t>
            </a:r>
            <a:r>
              <a:rPr lang="ru-RU" sz="1600" dirty="0"/>
              <a:t>приходится </a:t>
            </a:r>
            <a:r>
              <a:rPr lang="ru-RU" sz="1600" dirty="0" smtClean="0"/>
              <a:t>10,1 </a:t>
            </a:r>
            <a:r>
              <a:rPr lang="ru-RU" sz="1600" dirty="0"/>
              <a:t>тыс. чел. или </a:t>
            </a:r>
            <a:r>
              <a:rPr lang="ru-RU" sz="1600" dirty="0" smtClean="0"/>
              <a:t>27,2 %.</a:t>
            </a:r>
          </a:p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 smtClean="0"/>
              <a:t>Основная доля работающих занята в сфере образования (24,1 %), в сфере обрабатывающих производств (19,2 %), в сельском хозяйстве (16,0 %), в здравоохранении (15,5%).</a:t>
            </a:r>
          </a:p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 smtClean="0"/>
              <a:t> </a:t>
            </a:r>
            <a:r>
              <a:rPr lang="ru-RU" sz="1600" dirty="0"/>
              <a:t>На условиях совместительства и по договорам гражданско-правового характера в этих организациях привлекалось дополнительно  </a:t>
            </a:r>
            <a:r>
              <a:rPr lang="ru-RU" sz="1600" dirty="0" smtClean="0"/>
              <a:t>0,22 </a:t>
            </a:r>
            <a:r>
              <a:rPr lang="ru-RU" sz="1600" dirty="0"/>
              <a:t>тыс. чел</a:t>
            </a:r>
            <a:r>
              <a:rPr lang="ru-RU" sz="1600" dirty="0" smtClean="0"/>
              <a:t>.</a:t>
            </a:r>
            <a:endParaRPr lang="ru-RU" sz="2000" b="1" i="1" dirty="0" smtClean="0"/>
          </a:p>
          <a:p>
            <a:pPr marL="72000" indent="0" algn="ctr">
              <a:spcBef>
                <a:spcPts val="100"/>
              </a:spcBef>
              <a:buNone/>
            </a:pPr>
            <a:r>
              <a:rPr lang="ru-RU" sz="2000" b="1" i="1" dirty="0" smtClean="0"/>
              <a:t> </a:t>
            </a:r>
          </a:p>
          <a:p>
            <a:pPr marL="72000" indent="0" algn="ctr">
              <a:spcBef>
                <a:spcPts val="100"/>
              </a:spcBef>
              <a:buNone/>
            </a:pPr>
            <a:r>
              <a:rPr lang="ru-RU" sz="2000" b="1" i="1" dirty="0" smtClean="0"/>
              <a:t>    Производственный потенциал</a:t>
            </a:r>
          </a:p>
          <a:p>
            <a:pPr marL="72000" indent="0" algn="ctr">
              <a:spcBef>
                <a:spcPts val="100"/>
              </a:spcBef>
              <a:buNone/>
            </a:pPr>
            <a:endParaRPr lang="ru-RU" sz="2000" b="1" i="1" dirty="0" smtClean="0"/>
          </a:p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 smtClean="0"/>
              <a:t>     Индекс физического объема  промышленного производства  в 2014 году составлял 97,0 %, в 2013 году – 92,1 %. Структура  объема отгруженной продукции в основном формируется за счет отраслей пищевой и перерабатывающей промышленности.</a:t>
            </a:r>
          </a:p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 smtClean="0"/>
              <a:t>     Объем промышленной отгруженной продукции по полному кругу предприятий за 2014 год составил 2,3 млрд. руб. или 91,3 % к уровню 2013 года.</a:t>
            </a:r>
          </a:p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 smtClean="0"/>
              <a:t>      Основным локомотивом индустриального роста остаются предприятия обрабатывающей промышленности.</a:t>
            </a:r>
          </a:p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/>
              <a:t>В общем выпуске товаров и услуг </a:t>
            </a:r>
            <a:r>
              <a:rPr lang="ru-RU" sz="1600" dirty="0" smtClean="0"/>
              <a:t>доля:</a:t>
            </a:r>
          </a:p>
          <a:p>
            <a:pPr marL="357750" indent="-285750" algn="just">
              <a:spcBef>
                <a:spcPts val="100"/>
              </a:spcBef>
              <a:buFont typeface="Arial" pitchFamily="34" charset="0"/>
              <a:buChar char="•"/>
            </a:pPr>
            <a:r>
              <a:rPr lang="ru-RU" sz="1600" spc="-30" dirty="0" smtClean="0"/>
              <a:t>обрабатывающих  </a:t>
            </a:r>
            <a:r>
              <a:rPr lang="ru-RU" sz="1600" spc="-30" dirty="0"/>
              <a:t>производств –  </a:t>
            </a:r>
            <a:r>
              <a:rPr lang="ru-RU" sz="1600" spc="-30" dirty="0" smtClean="0"/>
              <a:t> 40,0%;</a:t>
            </a:r>
          </a:p>
          <a:p>
            <a:pPr marL="357750" indent="-285750" algn="just">
              <a:spcBef>
                <a:spcPts val="100"/>
              </a:spcBef>
              <a:buFont typeface="Arial" pitchFamily="34" charset="0"/>
              <a:buChar char="•"/>
            </a:pPr>
            <a:r>
              <a:rPr lang="ru-RU" sz="1600" dirty="0"/>
              <a:t>производства и распределения электроэнергии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197342" y="3995936"/>
            <a:ext cx="216024" cy="144016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3" r="7995"/>
          <a:stretch/>
        </p:blipFill>
        <p:spPr>
          <a:xfrm>
            <a:off x="4322459" y="5940152"/>
            <a:ext cx="2276671" cy="2426871"/>
          </a:xfrm>
          <a:prstGeom prst="roundRect">
            <a:avLst>
              <a:gd name="adj" fmla="val 8594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" r="24331"/>
          <a:stretch/>
        </p:blipFill>
        <p:spPr>
          <a:xfrm>
            <a:off x="4279288" y="3179913"/>
            <a:ext cx="2276671" cy="2430269"/>
          </a:xfrm>
          <a:prstGeom prst="roundRect">
            <a:avLst>
              <a:gd name="adj" fmla="val 8594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8" r="15272"/>
          <a:stretch/>
        </p:blipFill>
        <p:spPr>
          <a:xfrm>
            <a:off x="4300383" y="395536"/>
            <a:ext cx="2266950" cy="2466932"/>
          </a:xfrm>
          <a:prstGeom prst="roundRect">
            <a:avLst>
              <a:gd name="adj" fmla="val 8594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9993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632" y="251520"/>
            <a:ext cx="6552728" cy="856895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ts val="100"/>
              </a:spcBef>
              <a:buNone/>
            </a:pPr>
            <a:r>
              <a:rPr lang="ru-RU" sz="1600" dirty="0" smtClean="0"/>
              <a:t>газа и воды –  5,5%.</a:t>
            </a:r>
          </a:p>
          <a:p>
            <a:pPr marL="72000" indent="0" algn="just">
              <a:lnSpc>
                <a:spcPct val="110000"/>
              </a:lnSpc>
              <a:spcBef>
                <a:spcPts val="100"/>
              </a:spcBef>
              <a:buNone/>
            </a:pPr>
            <a:r>
              <a:rPr lang="ru-RU" sz="1600" dirty="0" smtClean="0"/>
              <a:t>     </a:t>
            </a:r>
            <a:r>
              <a:rPr lang="ru-RU" sz="1600" dirty="0"/>
              <a:t>Обрабатывающими производствами по крупным и средним предприятиям района за </a:t>
            </a:r>
            <a:r>
              <a:rPr lang="ru-RU" sz="1600" dirty="0" smtClean="0"/>
              <a:t>2014 </a:t>
            </a:r>
            <a:r>
              <a:rPr lang="ru-RU" sz="1600" dirty="0"/>
              <a:t>год отгружено продукции на сумму </a:t>
            </a:r>
            <a:r>
              <a:rPr lang="ru-RU" sz="1600" dirty="0" smtClean="0"/>
              <a:t>2013,4 млн</a:t>
            </a:r>
            <a:r>
              <a:rPr lang="ru-RU" sz="1600" dirty="0"/>
              <a:t>. </a:t>
            </a:r>
            <a:r>
              <a:rPr lang="ru-RU" sz="1600" dirty="0" smtClean="0"/>
              <a:t>рублей или </a:t>
            </a:r>
            <a:r>
              <a:rPr lang="ru-RU" sz="1600" dirty="0"/>
              <a:t> </a:t>
            </a:r>
            <a:r>
              <a:rPr lang="ru-RU" sz="1600" dirty="0" smtClean="0"/>
              <a:t>88,5 %; к 2013 году из них:</a:t>
            </a:r>
            <a:endParaRPr lang="ru-RU" sz="1600" dirty="0"/>
          </a:p>
          <a:p>
            <a:pPr marL="72000" algn="just">
              <a:lnSpc>
                <a:spcPct val="11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ru-RU" sz="1600" dirty="0" smtClean="0"/>
              <a:t>производство пищевых продуктов, включая напитки – 1331,2 млн. рублей;.</a:t>
            </a:r>
          </a:p>
          <a:p>
            <a:pPr marL="0" indent="361950" algn="just">
              <a:lnSpc>
                <a:spcPct val="110000"/>
              </a:lnSpc>
              <a:spcBef>
                <a:spcPts val="100"/>
              </a:spcBef>
              <a:buNone/>
            </a:pPr>
            <a:r>
              <a:rPr lang="ru-RU" sz="1600" dirty="0" smtClean="0"/>
              <a:t>Наиболее значимый вклад в экономику района вносят предприятия: ООО «Товарное хозяйство», ООО НПФ «МОССАР», ОАО «Маслодел», ООО «Пивзавод-Марксовский», ОАО  «ВДА».</a:t>
            </a:r>
          </a:p>
          <a:p>
            <a:pPr marL="72000" indent="0" algn="just">
              <a:spcBef>
                <a:spcPts val="100"/>
              </a:spcBef>
              <a:buNone/>
            </a:pPr>
            <a:endParaRPr lang="ru-RU" sz="1600" dirty="0"/>
          </a:p>
          <a:p>
            <a:pPr marL="72000" indent="0" algn="ctr">
              <a:spcBef>
                <a:spcPts val="100"/>
              </a:spcBef>
              <a:buNone/>
            </a:pPr>
            <a:r>
              <a:rPr lang="ru-RU" sz="2000" b="1" i="1" dirty="0" smtClean="0"/>
              <a:t>Институциональный потенциал</a:t>
            </a:r>
          </a:p>
          <a:p>
            <a:pPr marL="72000" indent="0" algn="ctr">
              <a:spcBef>
                <a:spcPts val="100"/>
              </a:spcBef>
              <a:buNone/>
            </a:pPr>
            <a:endParaRPr lang="ru-RU" sz="1600" b="1" i="1" dirty="0" smtClean="0"/>
          </a:p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 smtClean="0"/>
              <a:t>     В </a:t>
            </a:r>
            <a:r>
              <a:rPr lang="ru-RU" sz="1600" dirty="0" err="1" smtClean="0"/>
              <a:t>Марксовском</a:t>
            </a:r>
            <a:r>
              <a:rPr lang="ru-RU" sz="1600" dirty="0" smtClean="0"/>
              <a:t> района хорошо развита сеть финансовых учреждений, в том числе банковская система. На территории района функционируют 7 банковских учреждений.</a:t>
            </a:r>
          </a:p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/>
              <a:t> </a:t>
            </a:r>
            <a:r>
              <a:rPr lang="ru-RU" sz="1600" dirty="0" smtClean="0"/>
              <a:t>    Число занятых в малом предпринимательстве – 1217 человек, что составляет 10,97% от общего числа занятых в экономике.</a:t>
            </a:r>
          </a:p>
          <a:p>
            <a:pPr marL="72000" indent="0" algn="just">
              <a:spcBef>
                <a:spcPts val="100"/>
              </a:spcBef>
              <a:buNone/>
            </a:pPr>
            <a:endParaRPr lang="ru-RU" sz="1600" dirty="0"/>
          </a:p>
          <a:p>
            <a:pPr marL="72000" indent="0" algn="ctr">
              <a:spcBef>
                <a:spcPts val="100"/>
              </a:spcBef>
              <a:buNone/>
            </a:pPr>
            <a:r>
              <a:rPr lang="ru-RU" sz="2000" b="1" i="1" dirty="0" smtClean="0"/>
              <a:t>Потребительский потенциал</a:t>
            </a:r>
          </a:p>
          <a:p>
            <a:pPr marL="72000" indent="0" algn="ctr">
              <a:lnSpc>
                <a:spcPct val="110000"/>
              </a:lnSpc>
              <a:spcBef>
                <a:spcPts val="100"/>
              </a:spcBef>
              <a:buNone/>
            </a:pPr>
            <a:endParaRPr lang="ru-RU" sz="1600" b="1" i="1" dirty="0" smtClean="0"/>
          </a:p>
          <a:p>
            <a:pPr marL="72000" indent="0" algn="just">
              <a:lnSpc>
                <a:spcPct val="110000"/>
              </a:lnSpc>
              <a:spcBef>
                <a:spcPts val="100"/>
              </a:spcBef>
              <a:buNone/>
            </a:pPr>
            <a:r>
              <a:rPr lang="ru-RU" sz="1600" dirty="0" smtClean="0"/>
              <a:t>     Оборот розничной торговли на душу населения в месяц на 01.01.2015 года составил  4,8 тыс. рублей, оборот общественного питания  -  179,8 млн. руб.</a:t>
            </a:r>
          </a:p>
          <a:p>
            <a:pPr marL="72000" indent="0" algn="just">
              <a:lnSpc>
                <a:spcPct val="110000"/>
              </a:lnSpc>
              <a:spcBef>
                <a:spcPts val="100"/>
              </a:spcBef>
              <a:buNone/>
            </a:pPr>
            <a:r>
              <a:rPr lang="ru-RU" sz="1600" dirty="0" smtClean="0"/>
              <a:t>Объем платных услуг населению по всем каналам реализации  1409,0 млн. руб., темп роста объемов по отношению к аналогичному периоду предыдущего года – 103,7 %.</a:t>
            </a:r>
          </a:p>
          <a:p>
            <a:pPr marL="72000" indent="0" algn="just">
              <a:lnSpc>
                <a:spcPct val="110000"/>
              </a:lnSpc>
              <a:spcBef>
                <a:spcPts val="100"/>
              </a:spcBef>
              <a:buNone/>
            </a:pPr>
            <a:r>
              <a:rPr lang="ru-RU" sz="1600" dirty="0" smtClean="0"/>
              <a:t>Обеспеченность  муниципального района торговыми площадями составляет 768 </a:t>
            </a:r>
            <a:r>
              <a:rPr lang="ru-RU" sz="1600" dirty="0" err="1" smtClean="0"/>
              <a:t>кв.м</a:t>
            </a:r>
            <a:r>
              <a:rPr lang="ru-RU" sz="1600" dirty="0" smtClean="0"/>
              <a:t>. на 1000 жителей (норматив 320 </a:t>
            </a:r>
            <a:r>
              <a:rPr lang="ru-RU" sz="1600" dirty="0" err="1" smtClean="0"/>
              <a:t>кв.м</a:t>
            </a:r>
            <a:r>
              <a:rPr lang="ru-RU" sz="1600" dirty="0" smtClean="0"/>
              <a:t>.).</a:t>
            </a:r>
          </a:p>
          <a:p>
            <a:pPr marL="72000" indent="0" algn="just">
              <a:lnSpc>
                <a:spcPct val="110000"/>
              </a:lnSpc>
              <a:spcBef>
                <a:spcPts val="100"/>
              </a:spcBef>
              <a:buNone/>
            </a:pPr>
            <a:endParaRPr lang="ru-RU" sz="1600" dirty="0" smtClean="0"/>
          </a:p>
        </p:txBody>
      </p:sp>
      <p:sp>
        <p:nvSpPr>
          <p:cNvPr id="4" name="Стрелка вправо 3"/>
          <p:cNvSpPr/>
          <p:nvPr/>
        </p:nvSpPr>
        <p:spPr>
          <a:xfrm>
            <a:off x="1101976" y="3131840"/>
            <a:ext cx="216024" cy="144016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1209988" y="5220072"/>
            <a:ext cx="216024" cy="144016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38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104" y="323528"/>
            <a:ext cx="3912976" cy="8496944"/>
          </a:xfrm>
        </p:spPr>
        <p:txBody>
          <a:bodyPr>
            <a:normAutofit/>
          </a:bodyPr>
          <a:lstStyle/>
          <a:p>
            <a:pPr marL="72000" indent="0" algn="ctr">
              <a:spcBef>
                <a:spcPts val="100"/>
              </a:spcBef>
              <a:buNone/>
            </a:pPr>
            <a:r>
              <a:rPr lang="ru-RU" sz="2000" b="1" i="1" dirty="0" smtClean="0"/>
              <a:t>Реализуемые инвестиционные проекты на территории </a:t>
            </a:r>
            <a:r>
              <a:rPr lang="ru-RU" sz="2000" b="1" i="1" dirty="0" err="1" smtClean="0"/>
              <a:t>Марксовского</a:t>
            </a:r>
            <a:r>
              <a:rPr lang="ru-RU" sz="2000" b="1" i="1" dirty="0" smtClean="0"/>
              <a:t> муниципального района</a:t>
            </a:r>
          </a:p>
          <a:p>
            <a:pPr marL="72000" indent="0">
              <a:spcBef>
                <a:spcPts val="100"/>
              </a:spcBef>
              <a:buNone/>
            </a:pPr>
            <a:endParaRPr lang="ru-RU" sz="2000" dirty="0"/>
          </a:p>
          <a:p>
            <a:pPr marL="72000" indent="0" algn="just">
              <a:spcBef>
                <a:spcPts val="0"/>
              </a:spcBef>
              <a:buNone/>
            </a:pPr>
            <a:r>
              <a:rPr lang="ru-RU" sz="1600" dirty="0" smtClean="0"/>
              <a:t>     На территории Марксовского муниципального района реализуется 7 и планируются к реализации 2 инвестиционных проектов. Крупнейший из них – строительство маслоэкстракционного завода на предприятии ООО «Товарное хозяйство».</a:t>
            </a:r>
          </a:p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 smtClean="0"/>
              <a:t>Проект предусматривает создание универсального маслоэкстракционного завода по переработке всех видов масличных культур с годовой проектной мощностью 120 000 тонн сырья (400 тонн в сутки).</a:t>
            </a:r>
          </a:p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 smtClean="0"/>
              <a:t>     Реализация инвестиционных проектов позволит создать новые рабочие места в районе, увеличить занятость в сельских поселениях, увеличить выпуск высококачественной продукции.</a:t>
            </a:r>
          </a:p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/>
              <a:t> </a:t>
            </a:r>
            <a:r>
              <a:rPr lang="ru-RU" sz="1600" dirty="0" smtClean="0"/>
              <a:t>    Инвестирование планируемых проектов будет осуществляться за счет собственных средств предприятий.</a:t>
            </a:r>
          </a:p>
          <a:p>
            <a:pPr marL="72000" indent="0" algn="just">
              <a:spcBef>
                <a:spcPts val="100"/>
              </a:spcBef>
              <a:buNone/>
            </a:pPr>
            <a:endParaRPr lang="ru-RU" sz="1600" dirty="0"/>
          </a:p>
          <a:p>
            <a:pPr marL="72000" indent="0" algn="ctr">
              <a:spcBef>
                <a:spcPts val="100"/>
              </a:spcBef>
              <a:buNone/>
            </a:pPr>
            <a:r>
              <a:rPr lang="ru-RU" sz="2000" b="1" i="1" dirty="0" smtClean="0"/>
              <a:t>Основные приоритеты инвестиционной деятельности </a:t>
            </a:r>
            <a:r>
              <a:rPr lang="ru-RU" sz="2000" b="1" i="1" dirty="0" err="1" smtClean="0"/>
              <a:t>Марксовского</a:t>
            </a:r>
            <a:r>
              <a:rPr lang="ru-RU" sz="2000" b="1" i="1" dirty="0" smtClean="0"/>
              <a:t> муниципального района</a:t>
            </a:r>
          </a:p>
          <a:p>
            <a:pPr marL="72000" indent="0" algn="ctr">
              <a:spcBef>
                <a:spcPts val="100"/>
              </a:spcBef>
              <a:buNone/>
            </a:pPr>
            <a:endParaRPr lang="ru-RU" sz="2000" b="1" i="1" dirty="0"/>
          </a:p>
          <a:p>
            <a:pPr marL="72000" indent="0" algn="ctr">
              <a:spcBef>
                <a:spcPts val="100"/>
              </a:spcBef>
              <a:buNone/>
            </a:pPr>
            <a:endParaRPr lang="ru-RU" sz="2000" b="1" i="1" dirty="0" smtClean="0"/>
          </a:p>
        </p:txBody>
      </p:sp>
      <p:sp>
        <p:nvSpPr>
          <p:cNvPr id="4" name="Стрелка вправо 3"/>
          <p:cNvSpPr/>
          <p:nvPr/>
        </p:nvSpPr>
        <p:spPr>
          <a:xfrm>
            <a:off x="181436" y="468557"/>
            <a:ext cx="216024" cy="144016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434216" y="7399583"/>
            <a:ext cx="216024" cy="144016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7" t="3007" r="3446" b="5978"/>
          <a:stretch/>
        </p:blipFill>
        <p:spPr>
          <a:xfrm>
            <a:off x="4231545" y="481555"/>
            <a:ext cx="2253627" cy="2432656"/>
          </a:xfrm>
          <a:prstGeom prst="roundRect">
            <a:avLst>
              <a:gd name="adj" fmla="val 8594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2" r="11223"/>
          <a:stretch/>
        </p:blipFill>
        <p:spPr>
          <a:xfrm>
            <a:off x="4255581" y="3275856"/>
            <a:ext cx="2324100" cy="2505422"/>
          </a:xfrm>
          <a:prstGeom prst="roundRect">
            <a:avLst>
              <a:gd name="adj" fmla="val 8594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3074" name="Picture 2" descr="\\192.168.0.111\экономика\Фото города\ФОТО торговых и пром.объектов 23.10.14 г\Товарное хозяйство\P10103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" r="15000" b="11111"/>
          <a:stretch/>
        </p:blipFill>
        <p:spPr bwMode="auto">
          <a:xfrm>
            <a:off x="4255581" y="6122836"/>
            <a:ext cx="2366968" cy="2505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0984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978" y="467544"/>
            <a:ext cx="6172200" cy="8496944"/>
          </a:xfrm>
        </p:spPr>
        <p:txBody>
          <a:bodyPr>
            <a:normAutofit/>
          </a:bodyPr>
          <a:lstStyle/>
          <a:p>
            <a:pPr marL="72000" indent="-342900" algn="just">
              <a:spcBef>
                <a:spcPts val="100"/>
              </a:spcBef>
              <a:buFont typeface="+mj-lt"/>
              <a:buAutoNum type="arabicPeriod"/>
            </a:pPr>
            <a:r>
              <a:rPr lang="ru-RU" sz="1600" dirty="0" smtClean="0"/>
              <a:t>Совершенствование инновационной деятельности существующих предприятий;</a:t>
            </a:r>
          </a:p>
          <a:p>
            <a:pPr marL="72000" indent="-342900" algn="just">
              <a:spcBef>
                <a:spcPts val="100"/>
              </a:spcBef>
              <a:buFont typeface="+mj-lt"/>
              <a:buAutoNum type="arabicPeriod"/>
            </a:pPr>
            <a:r>
              <a:rPr lang="ru-RU" sz="1600" dirty="0" smtClean="0"/>
              <a:t>Развитие рынка туристических услуг, расширение гостиничной базы;</a:t>
            </a:r>
          </a:p>
          <a:p>
            <a:pPr marL="72000" indent="-342900" algn="just">
              <a:spcBef>
                <a:spcPts val="100"/>
              </a:spcBef>
              <a:buFont typeface="+mj-lt"/>
              <a:buAutoNum type="arabicPeriod"/>
            </a:pPr>
            <a:r>
              <a:rPr lang="ru-RU" sz="1600" dirty="0" smtClean="0"/>
              <a:t>Обеспечение населения объектами социально-культурного назначения;</a:t>
            </a:r>
          </a:p>
          <a:p>
            <a:pPr marL="72000" indent="-342900" algn="just">
              <a:spcBef>
                <a:spcPts val="100"/>
              </a:spcBef>
              <a:buFont typeface="+mj-lt"/>
              <a:buAutoNum type="arabicPeriod"/>
            </a:pPr>
            <a:r>
              <a:rPr lang="ru-RU" sz="1600" dirty="0" smtClean="0"/>
              <a:t>Расширение спортивной базы района, развитие сети спортивных клубов, секций;</a:t>
            </a:r>
          </a:p>
          <a:p>
            <a:pPr marL="72000" indent="-342900" algn="just">
              <a:spcBef>
                <a:spcPts val="100"/>
              </a:spcBef>
              <a:buFont typeface="+mj-lt"/>
              <a:buAutoNum type="arabicPeriod"/>
            </a:pPr>
            <a:r>
              <a:rPr lang="ru-RU" sz="1600" dirty="0" smtClean="0"/>
              <a:t>Развитие сферы потребительских услуг;</a:t>
            </a:r>
          </a:p>
          <a:p>
            <a:pPr marL="72000" indent="-342900" algn="just">
              <a:spcBef>
                <a:spcPts val="100"/>
              </a:spcBef>
              <a:buFont typeface="+mj-lt"/>
              <a:buAutoNum type="arabicPeriod"/>
            </a:pPr>
            <a:r>
              <a:rPr lang="ru-RU" sz="1600" dirty="0" smtClean="0"/>
              <a:t>Расширение и поддержка предпринимательства;</a:t>
            </a:r>
          </a:p>
          <a:p>
            <a:pPr marL="72000" indent="-342900" algn="just">
              <a:spcBef>
                <a:spcPts val="100"/>
              </a:spcBef>
              <a:buFont typeface="+mj-lt"/>
              <a:buAutoNum type="arabicPeriod"/>
            </a:pPr>
            <a:r>
              <a:rPr lang="ru-RU" sz="1600" dirty="0" smtClean="0"/>
              <a:t>Улучшение экологии.</a:t>
            </a:r>
          </a:p>
          <a:p>
            <a:pPr marL="72000" indent="0" algn="just">
              <a:spcBef>
                <a:spcPts val="100"/>
              </a:spcBef>
              <a:buNone/>
            </a:pPr>
            <a:endParaRPr lang="ru-RU" sz="1600" dirty="0"/>
          </a:p>
          <a:p>
            <a:pPr marL="72000" indent="0" algn="ctr">
              <a:spcBef>
                <a:spcPts val="100"/>
              </a:spcBef>
              <a:buNone/>
            </a:pPr>
            <a:r>
              <a:rPr lang="ru-RU" sz="2000" b="1" i="1" dirty="0" smtClean="0"/>
              <a:t>Администрация </a:t>
            </a:r>
            <a:r>
              <a:rPr lang="ru-RU" sz="2000" b="1" i="1" dirty="0" err="1" smtClean="0"/>
              <a:t>Марксовского</a:t>
            </a:r>
            <a:r>
              <a:rPr lang="ru-RU" sz="2000" b="1" i="1" dirty="0" smtClean="0"/>
              <a:t> муниципального района</a:t>
            </a:r>
          </a:p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 smtClean="0"/>
              <a:t>     С целью усовершенствования инвестиционной среды, создания необходимых условий, которые сделают район привлекательным для желающих вкладывать средства в развитие экономики и на этой основе добиться устойчивых темпов роста всех сфер деятельности и стабильного улучшения качества жизни всех слоев населения, администрация </a:t>
            </a:r>
            <a:r>
              <a:rPr lang="ru-RU" sz="1600" dirty="0" err="1" smtClean="0"/>
              <a:t>Марксовского</a:t>
            </a:r>
            <a:r>
              <a:rPr lang="ru-RU" sz="1600" dirty="0" smtClean="0"/>
              <a:t> муниципального района продолжает осуществлять поиск реальных проектов (идей), направленных на активизацию инвестиционной деятельности во всех сферах экономики.</a:t>
            </a:r>
          </a:p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/>
              <a:t> </a:t>
            </a:r>
            <a:r>
              <a:rPr lang="ru-RU" sz="1600" dirty="0" smtClean="0"/>
              <a:t>    К поиску и обсуждению проектов и идей приглашаются предприятия, организации, учреждения, представители частного бизнеса, владельцы объектов собственности и все заинтересованные лица.</a:t>
            </a:r>
          </a:p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/>
              <a:t> </a:t>
            </a:r>
            <a:r>
              <a:rPr lang="ru-RU" sz="1600" dirty="0" smtClean="0"/>
              <a:t>    Администрация будет активно содействовать в информационном обеспечении поиска инвесторов, ведении переговоров, подготовке и реализации любых предложенных инвестиционных проектов и идей, в представлении необходимой информации и консультационных услуг.</a:t>
            </a:r>
            <a:endParaRPr lang="ru-RU" sz="16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386701" y="3636740"/>
            <a:ext cx="216024" cy="144016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05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2" y="251520"/>
            <a:ext cx="5544616" cy="8568952"/>
          </a:xfrm>
        </p:spPr>
        <p:txBody>
          <a:bodyPr/>
          <a:lstStyle/>
          <a:p>
            <a:pPr marL="137160" indent="0" algn="ctr">
              <a:buNone/>
            </a:pPr>
            <a:r>
              <a:rPr lang="ru-RU" sz="2400" b="1" i="1" dirty="0" smtClean="0"/>
              <a:t>Контактная информация</a:t>
            </a:r>
            <a:endParaRPr lang="ru-RU" sz="2400" b="1" i="1" dirty="0"/>
          </a:p>
          <a:p>
            <a:pPr marL="137160" indent="0" algn="just">
              <a:buNone/>
            </a:pPr>
            <a:endParaRPr lang="ru-RU" sz="1600" dirty="0"/>
          </a:p>
          <a:p>
            <a:pPr marL="72000" indent="0" algn="just">
              <a:spcBef>
                <a:spcPts val="200"/>
              </a:spcBef>
              <a:buNone/>
            </a:pPr>
            <a:r>
              <a:rPr lang="ru-RU" sz="1800" dirty="0" smtClean="0"/>
              <a:t>Администрация </a:t>
            </a:r>
            <a:r>
              <a:rPr lang="ru-RU" sz="1800" dirty="0" err="1" smtClean="0"/>
              <a:t>Марксовского</a:t>
            </a:r>
            <a:r>
              <a:rPr lang="ru-RU" sz="1800" dirty="0" smtClean="0"/>
              <a:t> муниципального района</a:t>
            </a:r>
          </a:p>
          <a:p>
            <a:pPr marL="72000" indent="0" algn="just">
              <a:spcBef>
                <a:spcPts val="200"/>
              </a:spcBef>
              <a:buNone/>
            </a:pPr>
            <a:r>
              <a:rPr lang="ru-RU" sz="1800" dirty="0" smtClean="0"/>
              <a:t>Почтовый адрес: 413090 г. Маркс, пр. Ленина, д.20</a:t>
            </a:r>
          </a:p>
          <a:p>
            <a:pPr marL="72000" indent="0" algn="just">
              <a:spcBef>
                <a:spcPts val="200"/>
              </a:spcBef>
              <a:buNone/>
            </a:pPr>
            <a:r>
              <a:rPr lang="ru-RU" sz="1800" dirty="0" smtClean="0"/>
              <a:t>Тел.:  (84567) 5-46-90</a:t>
            </a:r>
          </a:p>
          <a:p>
            <a:pPr marL="72000" indent="0" algn="just">
              <a:spcBef>
                <a:spcPts val="200"/>
              </a:spcBef>
              <a:buNone/>
            </a:pPr>
            <a:r>
              <a:rPr lang="ru-RU" sz="1800" dirty="0" smtClean="0"/>
              <a:t>Факс:  (84567) 5-16-97</a:t>
            </a:r>
          </a:p>
          <a:p>
            <a:pPr marL="72000" indent="0" algn="just">
              <a:spcBef>
                <a:spcPts val="200"/>
              </a:spcBef>
              <a:buNone/>
            </a:pPr>
            <a:r>
              <a:rPr lang="en-US" sz="1800" dirty="0" smtClean="0"/>
              <a:t>E-mail</a:t>
            </a:r>
            <a:r>
              <a:rPr lang="ru-RU" sz="1800" dirty="0" smtClean="0"/>
              <a:t>: </a:t>
            </a:r>
            <a:r>
              <a:rPr lang="en-US" sz="1800" dirty="0" err="1" smtClean="0">
                <a:hlinkClick r:id="rId2"/>
              </a:rPr>
              <a:t>marksadm@mail</a:t>
            </a:r>
            <a:r>
              <a:rPr lang="ru-RU" sz="1800" dirty="0" smtClean="0">
                <a:hlinkClick r:id="rId2"/>
              </a:rPr>
              <a:t>.</a:t>
            </a:r>
            <a:r>
              <a:rPr lang="en-US" sz="1800" dirty="0" err="1" smtClean="0">
                <a:hlinkClick r:id="rId2"/>
              </a:rPr>
              <a:t>ru</a:t>
            </a:r>
            <a:endParaRPr lang="en-US" sz="1800" dirty="0" smtClean="0"/>
          </a:p>
          <a:p>
            <a:pPr marL="72000" indent="0" algn="just">
              <a:spcBef>
                <a:spcPts val="200"/>
              </a:spcBef>
              <a:buNone/>
            </a:pPr>
            <a:endParaRPr lang="ru-RU" sz="1800" dirty="0"/>
          </a:p>
          <a:p>
            <a:pPr marL="72000" indent="0" algn="just">
              <a:spcBef>
                <a:spcPts val="200"/>
              </a:spcBef>
              <a:buNone/>
            </a:pPr>
            <a:r>
              <a:rPr lang="ru-RU" sz="1800" dirty="0" smtClean="0"/>
              <a:t>Глава администрации ММР</a:t>
            </a:r>
          </a:p>
          <a:p>
            <a:pPr marL="72000" indent="0" algn="just">
              <a:spcBef>
                <a:spcPts val="200"/>
              </a:spcBef>
              <a:buNone/>
            </a:pPr>
            <a:r>
              <a:rPr lang="ru-RU" sz="1800" b="1" dirty="0" smtClean="0"/>
              <a:t>Тополь Олег Андреевич</a:t>
            </a:r>
          </a:p>
          <a:p>
            <a:pPr marL="72000" indent="0" algn="just">
              <a:spcBef>
                <a:spcPts val="200"/>
              </a:spcBef>
              <a:buNone/>
            </a:pPr>
            <a:r>
              <a:rPr lang="ru-RU" sz="1800" dirty="0" smtClean="0"/>
              <a:t>Тел.: (84567) 5-55-55;    факс: (84567) 5-50-96</a:t>
            </a:r>
          </a:p>
          <a:p>
            <a:pPr marL="72000" indent="0" algn="just">
              <a:spcBef>
                <a:spcPts val="200"/>
              </a:spcBef>
              <a:buNone/>
            </a:pPr>
            <a:endParaRPr lang="ru-RU" sz="1800" dirty="0" smtClean="0"/>
          </a:p>
          <a:p>
            <a:pPr marL="72000" indent="0" algn="just">
              <a:spcBef>
                <a:spcPts val="200"/>
              </a:spcBef>
              <a:buNone/>
            </a:pPr>
            <a:r>
              <a:rPr lang="ru-RU" sz="1800" dirty="0"/>
              <a:t> </a:t>
            </a:r>
            <a:r>
              <a:rPr lang="ru-RU" sz="1800" dirty="0" smtClean="0"/>
              <a:t>Заместитель главы администрации ММР</a:t>
            </a:r>
          </a:p>
          <a:p>
            <a:pPr marL="72000" indent="0" algn="just">
              <a:spcBef>
                <a:spcPts val="200"/>
              </a:spcBef>
              <a:buNone/>
            </a:pPr>
            <a:r>
              <a:rPr lang="ru-RU" sz="1800" b="1" dirty="0" smtClean="0"/>
              <a:t>Марченко Александр Олегович</a:t>
            </a:r>
          </a:p>
          <a:p>
            <a:pPr marL="72000" indent="0" algn="just">
              <a:spcBef>
                <a:spcPts val="200"/>
              </a:spcBef>
              <a:buNone/>
            </a:pPr>
            <a:r>
              <a:rPr lang="ru-RU" sz="1800" dirty="0" smtClean="0"/>
              <a:t>Тел.: (84567) 5-12-01;    факс:  (84567) 5-12-01</a:t>
            </a:r>
            <a:endParaRPr lang="ru-RU" sz="1800" dirty="0"/>
          </a:p>
          <a:p>
            <a:pPr marL="72000" indent="0" algn="just">
              <a:spcBef>
                <a:spcPts val="200"/>
              </a:spcBef>
              <a:buNone/>
            </a:pPr>
            <a:endParaRPr lang="ru-RU" sz="1800" dirty="0" smtClean="0"/>
          </a:p>
          <a:p>
            <a:pPr marL="72000" indent="0" algn="just">
              <a:spcBef>
                <a:spcPts val="200"/>
              </a:spcBef>
              <a:buNone/>
            </a:pPr>
            <a:r>
              <a:rPr lang="ru-RU" sz="1800" dirty="0" smtClean="0"/>
              <a:t>Начальник управления экономического развития и торговли администрации ММР</a:t>
            </a:r>
          </a:p>
          <a:p>
            <a:pPr marL="72000" indent="0" algn="just">
              <a:spcBef>
                <a:spcPts val="200"/>
              </a:spcBef>
              <a:buNone/>
            </a:pPr>
            <a:r>
              <a:rPr lang="ru-RU" sz="1800" b="1" dirty="0" smtClean="0"/>
              <a:t>Мазанова Оксана Александровна</a:t>
            </a:r>
          </a:p>
          <a:p>
            <a:pPr marL="72000" indent="0" algn="just">
              <a:spcBef>
                <a:spcPts val="200"/>
              </a:spcBef>
              <a:buNone/>
            </a:pPr>
            <a:r>
              <a:rPr lang="ru-RU" sz="1800" dirty="0"/>
              <a:t>Тел.: (84567) </a:t>
            </a:r>
            <a:r>
              <a:rPr lang="ru-RU" sz="1800" dirty="0" smtClean="0"/>
              <a:t>5-46-90;    факс</a:t>
            </a:r>
            <a:r>
              <a:rPr lang="ru-RU" sz="1800" dirty="0"/>
              <a:t>:  (84567) </a:t>
            </a:r>
            <a:r>
              <a:rPr lang="ru-RU" sz="1800" dirty="0" smtClean="0"/>
              <a:t>5-16-97</a:t>
            </a:r>
          </a:p>
          <a:p>
            <a:pPr marL="72000" indent="0" algn="just">
              <a:spcBef>
                <a:spcPts val="200"/>
              </a:spcBef>
              <a:buNone/>
            </a:pPr>
            <a:endParaRPr lang="ru-RU" sz="1800" dirty="0"/>
          </a:p>
          <a:p>
            <a:pPr marL="72000" indent="0" algn="just">
              <a:spcBef>
                <a:spcPts val="200"/>
              </a:spcBef>
              <a:buNone/>
            </a:pPr>
            <a:r>
              <a:rPr lang="ru-RU" sz="1800" dirty="0" smtClean="0"/>
              <a:t>Начальник отдела экономики управления экономического развития и торговли администрации ММР</a:t>
            </a:r>
          </a:p>
          <a:p>
            <a:pPr marL="72000" indent="0" algn="just">
              <a:spcBef>
                <a:spcPts val="200"/>
              </a:spcBef>
              <a:buNone/>
            </a:pPr>
            <a:r>
              <a:rPr lang="ru-RU" sz="1800" b="1" dirty="0" err="1" smtClean="0"/>
              <a:t>Шепелева</a:t>
            </a:r>
            <a:r>
              <a:rPr lang="ru-RU" sz="1800" b="1" dirty="0" smtClean="0"/>
              <a:t> Елена Викторовна</a:t>
            </a:r>
          </a:p>
          <a:p>
            <a:pPr marL="72000" indent="0" algn="just">
              <a:spcBef>
                <a:spcPts val="200"/>
              </a:spcBef>
              <a:buNone/>
            </a:pPr>
            <a:r>
              <a:rPr lang="ru-RU" sz="1800" dirty="0"/>
              <a:t>Тел.: (84567) </a:t>
            </a:r>
            <a:r>
              <a:rPr lang="ru-RU" sz="1800" dirty="0" smtClean="0"/>
              <a:t>5-11-26;    факс</a:t>
            </a:r>
            <a:r>
              <a:rPr lang="ru-RU" sz="1800" dirty="0"/>
              <a:t>:  (84567) 5-16-97</a:t>
            </a:r>
          </a:p>
          <a:p>
            <a:pPr marL="137160" indent="0" algn="just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9374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79513"/>
            <a:ext cx="6172200" cy="648071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Информация о Марксовском муниципальном районе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6451" y="1043608"/>
            <a:ext cx="3930901" cy="7848872"/>
          </a:xfrm>
        </p:spPr>
        <p:txBody>
          <a:bodyPr>
            <a:normAutofit fontScale="47500" lnSpcReduction="20000"/>
          </a:bodyPr>
          <a:lstStyle/>
          <a:p>
            <a:pPr marL="137160" indent="0" algn="ctr">
              <a:buNone/>
            </a:pPr>
            <a:r>
              <a:rPr lang="ru-RU" sz="3600" b="1" i="1" dirty="0" smtClean="0"/>
              <a:t>      </a:t>
            </a:r>
            <a:r>
              <a:rPr lang="ru-RU" sz="4200" b="1" i="1" dirty="0" smtClean="0"/>
              <a:t>Краткая историческая справка</a:t>
            </a:r>
          </a:p>
          <a:p>
            <a:pPr marL="72000" indent="0" algn="just">
              <a:lnSpc>
                <a:spcPct val="120000"/>
              </a:lnSpc>
              <a:spcBef>
                <a:spcPts val="100"/>
              </a:spcBef>
              <a:buNone/>
            </a:pPr>
            <a:endParaRPr lang="ru-RU" sz="2900" dirty="0" smtClean="0"/>
          </a:p>
          <a:p>
            <a:pPr marL="72000" indent="0" algn="just">
              <a:lnSpc>
                <a:spcPct val="120000"/>
              </a:lnSpc>
              <a:spcBef>
                <a:spcPts val="100"/>
              </a:spcBef>
              <a:buNone/>
            </a:pPr>
            <a:r>
              <a:rPr lang="ru-RU" sz="2900" dirty="0" smtClean="0"/>
              <a:t>     Истоки </a:t>
            </a:r>
            <a:r>
              <a:rPr lang="ru-RU" sz="2900" dirty="0"/>
              <a:t>Марксовского района относятся к X</a:t>
            </a:r>
            <a:r>
              <a:rPr lang="en-US" sz="2900" dirty="0"/>
              <a:t>VIII</a:t>
            </a:r>
            <a:r>
              <a:rPr lang="ru-RU" sz="2900" dirty="0"/>
              <a:t> столетию, когда по Указу императрицы Екатерины </a:t>
            </a:r>
            <a:r>
              <a:rPr lang="en-US" sz="2900" dirty="0"/>
              <a:t>II</a:t>
            </a:r>
            <a:r>
              <a:rPr lang="ru-RU" sz="2900" dirty="0"/>
              <a:t> на берегу  реки Волги стали селиться немцы, голландцы, австрийцы. В 1765 году основан город Екатериненштадт, ставший центром всех заволжских колоний. С середины </a:t>
            </a:r>
            <a:r>
              <a:rPr lang="en-US" sz="2900" dirty="0"/>
              <a:t>XIX</a:t>
            </a:r>
            <a:r>
              <a:rPr lang="ru-RU" sz="2900" dirty="0"/>
              <a:t> века до 1919 года колония носила второе официальное адаптированное название – Баронск, по титулу основателя </a:t>
            </a:r>
            <a:r>
              <a:rPr lang="ru-RU" sz="2900" dirty="0" smtClean="0"/>
              <a:t>поселения.</a:t>
            </a:r>
          </a:p>
          <a:p>
            <a:pPr marL="72000" indent="0" algn="just">
              <a:lnSpc>
                <a:spcPct val="120000"/>
              </a:lnSpc>
              <a:spcBef>
                <a:spcPts val="100"/>
              </a:spcBef>
              <a:buNone/>
            </a:pPr>
            <a:r>
              <a:rPr lang="ru-RU" sz="2900" dirty="0" smtClean="0"/>
              <a:t>     В </a:t>
            </a:r>
            <a:r>
              <a:rPr lang="ru-RU" sz="2900" dirty="0"/>
              <a:t>Екатериненштадте была небольшая доля русского населения из числа потомков поселённых здесь военных, призванных защищать немецких поселенцев от кочевников.</a:t>
            </a:r>
          </a:p>
          <a:p>
            <a:pPr marL="72000" indent="0" algn="just">
              <a:lnSpc>
                <a:spcPct val="120000"/>
              </a:lnSpc>
              <a:spcBef>
                <a:spcPts val="100"/>
              </a:spcBef>
              <a:buNone/>
            </a:pPr>
            <a:r>
              <a:rPr lang="ru-RU" sz="2900" dirty="0" smtClean="0"/>
              <a:t>     Указом </a:t>
            </a:r>
            <a:r>
              <a:rPr lang="ru-RU" sz="2900" dirty="0"/>
              <a:t>императора </a:t>
            </a:r>
            <a:r>
              <a:rPr lang="ru-RU" sz="2900" dirty="0" smtClean="0"/>
              <a:t>Николая </a:t>
            </a:r>
            <a:r>
              <a:rPr lang="en-US" sz="2900" dirty="0" smtClean="0"/>
              <a:t>II</a:t>
            </a:r>
            <a:r>
              <a:rPr lang="ru-RU" sz="2900" dirty="0" smtClean="0"/>
              <a:t> от 13 марта 1915 года Екатериненштадт </a:t>
            </a:r>
            <a:r>
              <a:rPr lang="ru-RU" sz="2900" dirty="0"/>
              <a:t>(Баронск) был переименован в Екатериноград. </a:t>
            </a:r>
          </a:p>
          <a:p>
            <a:pPr marL="72000" indent="0" algn="just">
              <a:lnSpc>
                <a:spcPct val="120000"/>
              </a:lnSpc>
              <a:spcBef>
                <a:spcPts val="100"/>
              </a:spcBef>
              <a:buNone/>
            </a:pPr>
            <a:r>
              <a:rPr lang="ru-RU" sz="2900" dirty="0" smtClean="0"/>
              <a:t>     С </a:t>
            </a:r>
            <a:r>
              <a:rPr lang="ru-RU" sz="2900" dirty="0"/>
              <a:t>мая </a:t>
            </a:r>
            <a:r>
              <a:rPr lang="ru-RU" sz="2900" dirty="0" smtClean="0"/>
              <a:t>1919 по 24 июня 1922 года город </a:t>
            </a:r>
            <a:r>
              <a:rPr lang="ru-RU" sz="2900" dirty="0"/>
              <a:t>являлся административным центром </a:t>
            </a:r>
            <a:r>
              <a:rPr lang="ru-RU" sz="2900" dirty="0" smtClean="0"/>
              <a:t>автономной области немцев Поволжья. </a:t>
            </a:r>
            <a:r>
              <a:rPr lang="ru-RU" sz="2900" dirty="0"/>
              <a:t>В мае 1919 года Екатериноград</a:t>
            </a:r>
            <a:r>
              <a:rPr lang="ru-RU" sz="2900" dirty="0" smtClean="0"/>
              <a:t> </a:t>
            </a:r>
            <a:r>
              <a:rPr lang="ru-RU" sz="2900" dirty="0"/>
              <a:t>был переименован в Марксштадт (в честь </a:t>
            </a:r>
            <a:r>
              <a:rPr lang="ru-RU" sz="2900" dirty="0" smtClean="0"/>
              <a:t>Карла Маркса). 16 мая 1942 года Указом Президиума Верховного Совета РСФСР город </a:t>
            </a:r>
            <a:r>
              <a:rPr lang="ru-RU" sz="2900" dirty="0"/>
              <a:t>Марксштадт был переименован в город Маркс. С 1942 года город считается центром </a:t>
            </a:r>
            <a:r>
              <a:rPr lang="ru-RU" sz="2900" dirty="0" smtClean="0"/>
              <a:t>Марксовского района Саратовской области.</a:t>
            </a:r>
          </a:p>
          <a:p>
            <a:pPr marL="72000" indent="0" algn="just">
              <a:lnSpc>
                <a:spcPct val="120000"/>
              </a:lnSpc>
              <a:spcBef>
                <a:spcPts val="100"/>
              </a:spcBef>
              <a:buNone/>
            </a:pPr>
            <a:r>
              <a:rPr lang="ru-RU" sz="3200" dirty="0" smtClean="0"/>
              <a:t>     В </a:t>
            </a:r>
            <a:r>
              <a:rPr lang="ru-RU" sz="3200" dirty="0"/>
              <a:t>соответствии с Указом Президиума Верховного Совета РСФСР от 12 января 1965 </a:t>
            </a:r>
            <a:r>
              <a:rPr lang="ru-RU" sz="3200" dirty="0" smtClean="0"/>
              <a:t>года</a:t>
            </a:r>
            <a:r>
              <a:rPr lang="ru-RU" sz="3200" dirty="0"/>
              <a:t> «Об изменениях </a:t>
            </a:r>
            <a:r>
              <a:rPr lang="ru-RU" sz="3200" dirty="0" smtClean="0"/>
              <a:t>в</a:t>
            </a:r>
            <a:r>
              <a:rPr lang="ru-RU" sz="3200" dirty="0"/>
              <a:t> административно-территориальном делении Саратовской области» город Маркс был отнесён к категории городов областного</a:t>
            </a:r>
            <a:endParaRPr lang="ru-RU" sz="29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2995733" y="1093708"/>
            <a:ext cx="216024" cy="144016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56" y="1420968"/>
            <a:ext cx="2333795" cy="1926896"/>
          </a:xfrm>
          <a:prstGeom prst="roundRect">
            <a:avLst>
              <a:gd name="adj" fmla="val 8594"/>
            </a:avLst>
          </a:prstGeom>
          <a:ln w="3175"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1027" name="Picture 3" descr="C:\Users\нигматулинаои\Desktop\БУКЛЕТ\фото\6659335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2600"/>
          <a:stretch/>
        </p:blipFill>
        <p:spPr bwMode="auto">
          <a:xfrm>
            <a:off x="310948" y="3707904"/>
            <a:ext cx="2333795" cy="2276327"/>
          </a:xfrm>
          <a:prstGeom prst="roundRect">
            <a:avLst>
              <a:gd name="adj" fmla="val 8594"/>
            </a:avLst>
          </a:prstGeom>
          <a:ln w="3175"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1028" name="Picture 4" descr="C:\Users\нигматулинаои\Desktop\БУКЛЕТ\фото\Pict001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2" r="12714" b="17870"/>
          <a:stretch/>
        </p:blipFill>
        <p:spPr bwMode="auto">
          <a:xfrm>
            <a:off x="311151" y="6300192"/>
            <a:ext cx="2333795" cy="2276668"/>
          </a:xfrm>
          <a:prstGeom prst="roundRect">
            <a:avLst>
              <a:gd name="adj" fmla="val 8594"/>
            </a:avLst>
          </a:prstGeom>
          <a:ln w="3175"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5164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648" y="395536"/>
            <a:ext cx="6264696" cy="8496944"/>
          </a:xfrm>
        </p:spPr>
        <p:txBody>
          <a:bodyPr>
            <a:normAutofit/>
          </a:bodyPr>
          <a:lstStyle/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 smtClean="0"/>
              <a:t>подчинения </a:t>
            </a:r>
            <a:r>
              <a:rPr lang="ru-RU" sz="1600" dirty="0"/>
              <a:t>Саратовской области (при этом все сельские и поселковые Советы депутатов трудящихся Марксовского района были подчинены Марксовскому городскому Совету народных депутатов, при </a:t>
            </a:r>
            <a:r>
              <a:rPr lang="ru-RU" sz="1600" dirty="0" smtClean="0"/>
              <a:t>сохранении </a:t>
            </a:r>
            <a:r>
              <a:rPr lang="ru-RU" sz="1600" dirty="0"/>
              <a:t>Марксовского района как административно-территориальной единицы).</a:t>
            </a:r>
          </a:p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 smtClean="0"/>
              <a:t>     Исконным </a:t>
            </a:r>
            <a:r>
              <a:rPr lang="ru-RU" sz="1600" dirty="0"/>
              <a:t>занятием населения было земледелие - выращивание зерна, табака, картофеля, </a:t>
            </a:r>
            <a:r>
              <a:rPr lang="ru-RU" sz="1600" dirty="0" smtClean="0"/>
              <a:t>овощных </a:t>
            </a:r>
            <a:r>
              <a:rPr lang="ru-RU" sz="1600" dirty="0"/>
              <a:t>и бахчевых культур, а так же животноводство и переработка сельхозпродукции. К концу </a:t>
            </a:r>
            <a:r>
              <a:rPr lang="en-US" sz="1600" dirty="0"/>
              <a:t>XIX</a:t>
            </a:r>
            <a:r>
              <a:rPr lang="ru-RU" sz="1600" dirty="0"/>
              <a:t> века зародилось промышленное производство</a:t>
            </a:r>
          </a:p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 smtClean="0"/>
              <a:t>     Екариненштадт </a:t>
            </a:r>
            <a:r>
              <a:rPr lang="ru-RU" sz="1600" dirty="0"/>
              <a:t>был одним из немногих поселений поволжских немцев, в котором была православная церковь. В это время в городе было четыре церкви, Центральное училище, банк, построена больница, несколько школ, в том числе и музыкальная, создана типография, было открыто два театра.</a:t>
            </a:r>
          </a:p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 smtClean="0"/>
              <a:t>     Город </a:t>
            </a:r>
            <a:r>
              <a:rPr lang="ru-RU" sz="1600" dirty="0"/>
              <a:t>и район получили свое  развитие во время существования Автономной немецкой республики. Тяжелым испытанием для населения были годы Великой Отечественной войны, период восстановления народного хозяйства. Более значительное развитие город и район получил в 70-е годы, в годы широкого развития строительства мелиоративных систем, создания крупных хозяйств на орошаемых землях</a:t>
            </a:r>
            <a:r>
              <a:rPr lang="ru-RU" sz="1600" dirty="0" smtClean="0"/>
              <a:t>.</a:t>
            </a:r>
          </a:p>
          <a:p>
            <a:pPr marL="137160" indent="0" algn="just">
              <a:buNone/>
            </a:pPr>
            <a:endParaRPr lang="ru-RU" sz="1600" dirty="0"/>
          </a:p>
          <a:p>
            <a:pPr marL="137160" indent="0" algn="ctr">
              <a:buNone/>
            </a:pPr>
            <a:r>
              <a:rPr lang="ru-RU" sz="2000" b="1" i="1" dirty="0" smtClean="0"/>
              <a:t>             Географическое положение и природные ресурсы</a:t>
            </a:r>
          </a:p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/>
              <a:t> </a:t>
            </a:r>
            <a:r>
              <a:rPr lang="ru-RU" sz="1600" dirty="0" smtClean="0"/>
              <a:t>    Территория Марксовского муниципального района составляет 291 тыс. га.</a:t>
            </a:r>
          </a:p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 smtClean="0"/>
              <a:t>     Административный центр района – город Маркс, расположенный в левобережной зоне Среднего Поволжья в 60 км от г. Саратова.</a:t>
            </a:r>
          </a:p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 smtClean="0"/>
              <a:t>     Из общей площади земель (291 тыс. га):</a:t>
            </a:r>
          </a:p>
          <a:p>
            <a:pPr marL="748656" lvl="4" algn="just">
              <a:spcBef>
                <a:spcPts val="100"/>
              </a:spcBef>
              <a:buFont typeface="Wingdings" pitchFamily="2" charset="2"/>
              <a:buChar char="v"/>
            </a:pPr>
            <a:r>
              <a:rPr lang="ru-RU" sz="1600" dirty="0" smtClean="0"/>
              <a:t>  площадь лесных угодий – 9900 га;</a:t>
            </a:r>
          </a:p>
          <a:p>
            <a:pPr marL="748656" lvl="4" algn="just">
              <a:spcBef>
                <a:spcPts val="100"/>
              </a:spcBef>
              <a:buFont typeface="Wingdings" pitchFamily="2" charset="2"/>
              <a:buChar char="v"/>
            </a:pPr>
            <a:r>
              <a:rPr lang="ru-RU" sz="1600" dirty="0" smtClean="0"/>
              <a:t>  площадь водных угодий – 14300 га.</a:t>
            </a:r>
            <a:endParaRPr lang="ru-RU" sz="1600" dirty="0"/>
          </a:p>
          <a:p>
            <a:pPr marL="154296" lvl="2" indent="0" algn="just">
              <a:spcBef>
                <a:spcPts val="100"/>
              </a:spcBef>
              <a:buNone/>
            </a:pPr>
            <a:r>
              <a:rPr lang="ru-RU" sz="1600" dirty="0" smtClean="0"/>
              <a:t>   Территория </a:t>
            </a:r>
            <a:r>
              <a:rPr lang="ru-RU" sz="1600" dirty="0"/>
              <a:t>района находится в долине Волги и </a:t>
            </a:r>
            <a:r>
              <a:rPr lang="ru-RU" sz="1600" dirty="0" smtClean="0"/>
              <a:t>бассейнах рек 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1147234" y="6045432"/>
            <a:ext cx="216024" cy="144016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314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632" y="251520"/>
            <a:ext cx="4032448" cy="8496944"/>
          </a:xfrm>
        </p:spPr>
        <p:txBody>
          <a:bodyPr>
            <a:normAutofit fontScale="92500"/>
          </a:bodyPr>
          <a:lstStyle/>
          <a:p>
            <a:pPr marL="72000" indent="0" algn="just">
              <a:lnSpc>
                <a:spcPct val="110000"/>
              </a:lnSpc>
              <a:spcBef>
                <a:spcPts val="100"/>
              </a:spcBef>
              <a:buNone/>
            </a:pPr>
            <a:r>
              <a:rPr lang="ru-RU" sz="1600" dirty="0" smtClean="0"/>
              <a:t>Большой </a:t>
            </a:r>
            <a:r>
              <a:rPr lang="ru-RU" sz="1600" dirty="0"/>
              <a:t>и Малый Караманы, Большой Иргиз, Малый Кушум, Маянга. В оврагах и балках располагаются многочисленные пруды, староречья, протоки.</a:t>
            </a:r>
          </a:p>
          <a:p>
            <a:pPr marL="72000" indent="0" algn="just">
              <a:lnSpc>
                <a:spcPct val="110000"/>
              </a:lnSpc>
              <a:spcBef>
                <a:spcPts val="100"/>
              </a:spcBef>
              <a:buNone/>
            </a:pPr>
            <a:r>
              <a:rPr lang="ru-RU" sz="1600" dirty="0"/>
              <a:t> </a:t>
            </a:r>
            <a:r>
              <a:rPr lang="ru-RU" sz="1600" dirty="0" smtClean="0"/>
              <a:t>    В </a:t>
            </a:r>
            <a:r>
              <a:rPr lang="ru-RU" sz="1600" dirty="0"/>
              <a:t>юго-западной части района расположен магистральный канал Приволжской оросительной системы, в северной части - магистральный канал Комсомольской оросительной системы. Поверхностные воды на территории района используются для водоснабжения и </a:t>
            </a:r>
            <a:r>
              <a:rPr lang="ru-RU" sz="1600" dirty="0" smtClean="0"/>
              <a:t>орошения.</a:t>
            </a:r>
          </a:p>
          <a:p>
            <a:pPr marL="72000" indent="0" algn="just">
              <a:lnSpc>
                <a:spcPct val="110000"/>
              </a:lnSpc>
              <a:spcBef>
                <a:spcPts val="100"/>
              </a:spcBef>
              <a:buNone/>
            </a:pPr>
            <a:r>
              <a:rPr lang="ru-RU" sz="1600" dirty="0" smtClean="0"/>
              <a:t>     Климат </a:t>
            </a:r>
            <a:r>
              <a:rPr lang="ru-RU" sz="1600" dirty="0"/>
              <a:t>на территории района континентально-засушливый с холодной зимой и жарким летом. Средняя температура самого жаркого месяца - июля 22.6 - 22.7 °С, самого холодного - января -11.3 - 12.6 °С. Зимой температура может опускаться до -44°С, а летом достигать +38-42 °С. Среднегодовое количество осадков на территории района - 450-475 мм</a:t>
            </a:r>
            <a:r>
              <a:rPr lang="ru-RU" sz="1600" dirty="0" smtClean="0"/>
              <a:t>. </a:t>
            </a:r>
          </a:p>
          <a:p>
            <a:pPr marL="72000" indent="0" algn="just">
              <a:lnSpc>
                <a:spcPct val="110000"/>
              </a:lnSpc>
              <a:spcBef>
                <a:spcPts val="100"/>
              </a:spcBef>
              <a:buNone/>
            </a:pPr>
            <a:r>
              <a:rPr lang="ru-RU" sz="1600" dirty="0" smtClean="0"/>
              <a:t>     Характер </a:t>
            </a:r>
            <a:r>
              <a:rPr lang="ru-RU" sz="1600" dirty="0"/>
              <a:t>рельефа </a:t>
            </a:r>
            <a:r>
              <a:rPr lang="ru-RU" sz="1600" dirty="0" err="1"/>
              <a:t>Марксовского</a:t>
            </a:r>
            <a:r>
              <a:rPr lang="ru-RU" sz="1600" dirty="0"/>
              <a:t> района спокойный, выровненный общим уклоном в сторону реки Волги. Эрозионная сеть развита довольно слабо. Междуречье и </a:t>
            </a:r>
            <a:r>
              <a:rPr lang="ru-RU" sz="1600" dirty="0" err="1"/>
              <a:t>межбалочные</a:t>
            </a:r>
            <a:r>
              <a:rPr lang="ru-RU" sz="1600" dirty="0"/>
              <a:t> пространства широкие, слабоволнистые, удобные для механизации сельскохозяйственных работ. Равнинный характер местности нарушается лишь в северной части района, где на поверхность в виде </a:t>
            </a:r>
            <a:r>
              <a:rPr lang="ru-RU" sz="1600" dirty="0" err="1"/>
              <a:t>останцов</a:t>
            </a:r>
            <a:r>
              <a:rPr lang="ru-RU" sz="1600" dirty="0"/>
              <a:t> выходят коренные породы горы </a:t>
            </a:r>
            <a:r>
              <a:rPr lang="ru-RU" sz="1600" dirty="0" err="1"/>
              <a:t>Тримара</a:t>
            </a:r>
            <a:r>
              <a:rPr lang="ru-RU" sz="1600" dirty="0"/>
              <a:t> (161м</a:t>
            </a:r>
            <a:r>
              <a:rPr lang="ru-RU" sz="1600" dirty="0" smtClean="0"/>
              <a:t>).</a:t>
            </a:r>
          </a:p>
          <a:p>
            <a:pPr marL="72000" indent="0" algn="just">
              <a:lnSpc>
                <a:spcPct val="110000"/>
              </a:lnSpc>
              <a:spcBef>
                <a:spcPts val="100"/>
              </a:spcBef>
              <a:buNone/>
            </a:pPr>
            <a:r>
              <a:rPr lang="ru-RU" sz="1600" dirty="0" smtClean="0"/>
              <a:t>     Почвенный </a:t>
            </a:r>
            <a:r>
              <a:rPr lang="ru-RU" sz="1600" dirty="0"/>
              <a:t>покров </a:t>
            </a:r>
            <a:r>
              <a:rPr lang="ru-RU" sz="1600" dirty="0" err="1"/>
              <a:t>Марксовского</a:t>
            </a:r>
            <a:r>
              <a:rPr lang="ru-RU" sz="1600" dirty="0"/>
              <a:t> района довольно </a:t>
            </a:r>
            <a:r>
              <a:rPr lang="ru-RU" sz="1600" dirty="0" smtClean="0"/>
              <a:t>однообразен. </a:t>
            </a:r>
            <a:r>
              <a:rPr lang="ru-RU" sz="1600" dirty="0"/>
              <a:t>Общий фон образуют 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3"/>
          <a:stretch/>
        </p:blipFill>
        <p:spPr>
          <a:xfrm>
            <a:off x="4249718" y="5958036"/>
            <a:ext cx="2485087" cy="2232248"/>
          </a:xfrm>
          <a:prstGeom prst="roundRect">
            <a:avLst>
              <a:gd name="adj" fmla="val 8594"/>
            </a:avLst>
          </a:prstGeom>
          <a:ln w="3175"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654" y="539552"/>
            <a:ext cx="2451151" cy="2059106"/>
          </a:xfrm>
          <a:prstGeom prst="roundRect">
            <a:avLst>
              <a:gd name="adj" fmla="val 8594"/>
            </a:avLst>
          </a:prstGeom>
          <a:ln w="3175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2"/>
          <a:stretch/>
        </p:blipFill>
        <p:spPr>
          <a:xfrm>
            <a:off x="4245526" y="3131840"/>
            <a:ext cx="2451151" cy="2261205"/>
          </a:xfrm>
          <a:prstGeom prst="roundRect">
            <a:avLst>
              <a:gd name="adj" fmla="val 8594"/>
            </a:avLst>
          </a:prstGeom>
          <a:ln w="3175"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14963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251520"/>
            <a:ext cx="6172200" cy="8160960"/>
          </a:xfrm>
        </p:spPr>
        <p:txBody>
          <a:bodyPr>
            <a:normAutofit/>
          </a:bodyPr>
          <a:lstStyle/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 smtClean="0"/>
              <a:t>тёмно-каштановые </a:t>
            </a:r>
            <a:r>
              <a:rPr lang="ru-RU" sz="1600" dirty="0"/>
              <a:t>почвы различного механического состава, среди них пятнами встречаются лугово-каштановые почвы и солонцы каштановые в комплексе с тёмно-каштановыми почвами. По долинам рек Волга и Б. </a:t>
            </a:r>
            <a:r>
              <a:rPr lang="ru-RU" sz="1600" dirty="0" err="1"/>
              <a:t>Караман</a:t>
            </a:r>
            <a:r>
              <a:rPr lang="ru-RU" sz="1600" dirty="0"/>
              <a:t> развиты пойменные луговые дерновые и иловато-болотные почвы. Отдельными участками в южной части района отмечаются пески слабо закреплённые</a:t>
            </a:r>
            <a:r>
              <a:rPr lang="ru-RU" sz="1600" dirty="0" smtClean="0"/>
              <a:t>.</a:t>
            </a:r>
          </a:p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 smtClean="0"/>
              <a:t>     Минерально-сырьевые </a:t>
            </a:r>
            <a:r>
              <a:rPr lang="ru-RU" sz="1600" dirty="0"/>
              <a:t>ресурсы Марксовского района представлены месторождениями кирпичных </a:t>
            </a:r>
            <a:r>
              <a:rPr lang="ru-RU" sz="1600" dirty="0" smtClean="0"/>
              <a:t>и </a:t>
            </a:r>
            <a:r>
              <a:rPr lang="ru-RU" sz="1600" dirty="0"/>
              <a:t>строительных песков. На территории района эксплуатируются местными </a:t>
            </a:r>
            <a:r>
              <a:rPr lang="ru-RU" sz="1600" dirty="0" smtClean="0"/>
              <a:t>кирпичным заводом одно месторождение глины, расположенное в районе с. Орловское. В </a:t>
            </a:r>
            <a:r>
              <a:rPr lang="ru-RU" sz="1600" dirty="0"/>
              <a:t>настоящие время для нужд района используются </a:t>
            </a:r>
            <a:r>
              <a:rPr lang="ru-RU" sz="1600" dirty="0" smtClean="0"/>
              <a:t>3 месторождения </a:t>
            </a:r>
            <a:r>
              <a:rPr lang="ru-RU" sz="1600" dirty="0"/>
              <a:t>строительных песков </a:t>
            </a:r>
            <a:r>
              <a:rPr lang="ru-RU" sz="1600" dirty="0" smtClean="0"/>
              <a:t>(</a:t>
            </a:r>
            <a:r>
              <a:rPr lang="ru-RU" sz="1600" dirty="0" err="1" smtClean="0"/>
              <a:t>Ястребовское</a:t>
            </a:r>
            <a:r>
              <a:rPr lang="ru-RU" sz="1600" dirty="0" smtClean="0"/>
              <a:t>, </a:t>
            </a:r>
            <a:r>
              <a:rPr lang="ru-RU" sz="1600" dirty="0" err="1" smtClean="0"/>
              <a:t>Рязановское</a:t>
            </a:r>
            <a:r>
              <a:rPr lang="ru-RU" sz="1600" dirty="0" smtClean="0"/>
              <a:t>, </a:t>
            </a:r>
            <a:r>
              <a:rPr lang="ru-RU" sz="1600" dirty="0" err="1" smtClean="0"/>
              <a:t>Бородаевское</a:t>
            </a:r>
            <a:r>
              <a:rPr lang="ru-RU" sz="1600" dirty="0" smtClean="0"/>
              <a:t>). </a:t>
            </a:r>
            <a:r>
              <a:rPr lang="ru-RU" sz="1600" dirty="0"/>
              <a:t>Кроме того на территории района эксплуатируются </a:t>
            </a:r>
            <a:r>
              <a:rPr lang="ru-RU" sz="1600" dirty="0" err="1" smtClean="0"/>
              <a:t>Фурмановское</a:t>
            </a:r>
            <a:r>
              <a:rPr lang="ru-RU" sz="1600" dirty="0" smtClean="0"/>
              <a:t> месторождение </a:t>
            </a:r>
            <a:r>
              <a:rPr lang="ru-RU" sz="1600" dirty="0"/>
              <a:t>углеводородного </a:t>
            </a:r>
            <a:r>
              <a:rPr lang="ru-RU" sz="1600" dirty="0" smtClean="0"/>
              <a:t>сырья</a:t>
            </a:r>
            <a:r>
              <a:rPr lang="ru-RU" sz="1600" dirty="0"/>
              <a:t>.</a:t>
            </a:r>
            <a:endParaRPr lang="ru-RU" sz="1600" dirty="0" smtClean="0"/>
          </a:p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 smtClean="0"/>
              <a:t>     Марксовский </a:t>
            </a:r>
            <a:r>
              <a:rPr lang="ru-RU" sz="1600" dirty="0"/>
              <a:t>район относится к числу развитых районов Саратовской области. </a:t>
            </a:r>
            <a:r>
              <a:rPr lang="ru-RU" sz="1600" dirty="0" smtClean="0"/>
              <a:t>Благодаря территориальному </a:t>
            </a:r>
            <a:r>
              <a:rPr lang="ru-RU" sz="1600" dirty="0"/>
              <a:t>расположению района и природно-климатическим условиям, сельское хозяйство специализируется на выращивании зерновых культур, подсолнечника, картофеля, разведения КРС мясомолочного направления и свиней</a:t>
            </a:r>
            <a:r>
              <a:rPr lang="ru-RU" sz="1600" dirty="0" smtClean="0"/>
              <a:t>.</a:t>
            </a:r>
          </a:p>
          <a:p>
            <a:pPr marL="72000" indent="0" algn="just">
              <a:spcBef>
                <a:spcPts val="100"/>
              </a:spcBef>
              <a:buNone/>
            </a:pPr>
            <a:endParaRPr lang="ru-RU" sz="1600" dirty="0"/>
          </a:p>
          <a:p>
            <a:pPr marL="72000" indent="0" algn="ctr">
              <a:spcBef>
                <a:spcPts val="100"/>
              </a:spcBef>
              <a:buNone/>
            </a:pPr>
            <a:r>
              <a:rPr lang="ru-RU" sz="2000" b="1" i="1" dirty="0" smtClean="0"/>
              <a:t>     Административно-территориальное деление района</a:t>
            </a:r>
          </a:p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 smtClean="0"/>
              <a:t>     В состав </a:t>
            </a:r>
            <a:r>
              <a:rPr lang="ru-RU" sz="1600" dirty="0" err="1" smtClean="0"/>
              <a:t>Марксовского</a:t>
            </a:r>
            <a:r>
              <a:rPr lang="ru-RU" sz="1600" dirty="0" smtClean="0"/>
              <a:t> муниципального района входят: 7 муниципальных образований, имеющих статус поселений (одно городское муниципальное образование – г. Маркс  и 6 муниципальных образований сельских поселений с 57 населенными пунктами) с населением 64,0 тыс. человек по состоянию на  01.01.2015 года.</a:t>
            </a:r>
            <a:endParaRPr lang="ru-RU" sz="16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624852" y="5796136"/>
            <a:ext cx="216024" cy="144016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97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179512"/>
            <a:ext cx="6172200" cy="8784976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2000" b="1" i="1" dirty="0" smtClean="0"/>
              <a:t>     Социально-экономическое развитие района Марксовского муниципального района</a:t>
            </a:r>
          </a:p>
          <a:p>
            <a:pPr marL="137160" indent="0" algn="ctr">
              <a:buNone/>
            </a:pPr>
            <a:endParaRPr lang="ru-RU" sz="1100" b="1" dirty="0" smtClean="0"/>
          </a:p>
          <a:p>
            <a:pPr marL="137160" indent="0" algn="ctr">
              <a:buNone/>
            </a:pPr>
            <a:r>
              <a:rPr lang="ru-RU" sz="2000" b="1" dirty="0" smtClean="0"/>
              <a:t>Промышленность</a:t>
            </a:r>
          </a:p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 smtClean="0"/>
              <a:t>     Район </a:t>
            </a:r>
            <a:r>
              <a:rPr lang="ru-RU" sz="1600" dirty="0"/>
              <a:t>характеризуется стабильным промышленным потенциалом. Большая часть предприятий  по производству пищевых продуктов работает на местном сырье, что способствует общей сбалансированности в экономике, дает дополнительные возможности для снижения себестоимости, соответственно, повышения </a:t>
            </a:r>
            <a:r>
              <a:rPr lang="ru-RU" sz="1600" dirty="0" smtClean="0"/>
              <a:t>конкурентоспособности </a:t>
            </a:r>
            <a:r>
              <a:rPr lang="ru-RU" sz="1600" dirty="0"/>
              <a:t>продукции. </a:t>
            </a:r>
            <a:endParaRPr lang="ru-RU" sz="1600" dirty="0" smtClean="0"/>
          </a:p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 smtClean="0"/>
              <a:t>     На территории района расположены крупные предприятия: ООО «Товарное хозяйство», ООО НПФ «МОССАР», ОАО «ВДА», ООО «Волжский кирпичный завод», ОАО «Маслодел», ООО «Пивзавод Марксовский»,  ЗАО «Племенной завод «Трудовой», ЗАО «Агрофирма «Волга», на которых устанавливается прогрессивное отечественное и импортное оборудование, внедряются новые технологии, что позволило существенно увеличить производственные мощности.</a:t>
            </a:r>
          </a:p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/>
              <a:t> </a:t>
            </a:r>
            <a:r>
              <a:rPr lang="ru-RU" sz="1600" dirty="0" smtClean="0"/>
              <a:t>    Структура объема отгруженной продукции в основном формируется за счет отраслей пищевой, перерабатывающей промышленности и сельского хозяйства.</a:t>
            </a:r>
          </a:p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 smtClean="0"/>
              <a:t>     В 2014 году индекс промышленного производства составил 97,0 процента, в 2013 году – 92,1 процента. Объем отгруженной промышленной продукции, выполненных работ и услуг составил в 2013 году 2,3 млрд. рублей, в 2013 году – 2,5 млрд. рублей ( падение 91,3 процента в действующих ценах). </a:t>
            </a:r>
          </a:p>
          <a:p>
            <a:pPr marL="72000" indent="0" algn="ctr">
              <a:spcBef>
                <a:spcPts val="100"/>
              </a:spcBef>
              <a:buNone/>
            </a:pPr>
            <a:r>
              <a:rPr lang="ru-RU" sz="2000" b="1" dirty="0" smtClean="0"/>
              <a:t>  </a:t>
            </a:r>
          </a:p>
          <a:p>
            <a:pPr marL="72000" indent="0" algn="ctr">
              <a:spcBef>
                <a:spcPts val="100"/>
              </a:spcBef>
              <a:buNone/>
            </a:pPr>
            <a:r>
              <a:rPr lang="ru-RU" sz="2000" b="1" dirty="0" smtClean="0"/>
              <a:t>  Инвестиции</a:t>
            </a:r>
            <a:endParaRPr lang="ru-RU" sz="2000" b="1" dirty="0"/>
          </a:p>
          <a:p>
            <a:pPr marL="72000" indent="0" algn="just">
              <a:spcBef>
                <a:spcPts val="100"/>
              </a:spcBef>
              <a:buNone/>
            </a:pPr>
            <a:r>
              <a:rPr lang="ru-RU" sz="1600" b="1" dirty="0" smtClean="0"/>
              <a:t>     </a:t>
            </a:r>
            <a:r>
              <a:rPr lang="ru-RU" sz="1600" dirty="0" smtClean="0"/>
              <a:t>Объем </a:t>
            </a:r>
            <a:r>
              <a:rPr lang="ru-RU" sz="1600" dirty="0"/>
              <a:t>инвестиций в основной </a:t>
            </a:r>
            <a:r>
              <a:rPr lang="ru-RU" sz="1600" dirty="0" smtClean="0"/>
              <a:t>капитал с учетом областных организация в 2014 году возрос по сравнению с уровнем 2013 года в 1,7 раза и составил 1060,3 </a:t>
            </a:r>
            <a:r>
              <a:rPr lang="ru-RU" sz="1600" dirty="0"/>
              <a:t>млн. </a:t>
            </a:r>
            <a:r>
              <a:rPr lang="ru-RU" sz="1600" dirty="0" smtClean="0"/>
              <a:t>рублей. Темп роста объема инвестиций в основной капитал по крупным и средним предприятиям  составляет 169,1 % к уровню 2013 года.</a:t>
            </a:r>
            <a:endParaRPr lang="ru-RU" sz="16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794012" y="361864"/>
            <a:ext cx="216024" cy="144016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764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16732"/>
            <a:ext cx="4005065" cy="8712968"/>
          </a:xfrm>
        </p:spPr>
        <p:txBody>
          <a:bodyPr lIns="90000" numCol="1" spcCol="0">
            <a:normAutofit/>
          </a:bodyPr>
          <a:lstStyle/>
          <a:p>
            <a:pPr marL="136525" indent="225425" algn="just">
              <a:buNone/>
            </a:pPr>
            <a:r>
              <a:rPr lang="ru-RU" sz="1600" dirty="0" smtClean="0"/>
              <a:t>В течение 2014 года осуществлено внедрение на территории муниципального района Стандарта деятельности органов местного самоуправления по обеспечению благоприятного инвестиционного климата, включающего в себя 10 мероприятий.</a:t>
            </a:r>
          </a:p>
          <a:p>
            <a:pPr marL="136525" indent="225425" algn="just">
              <a:buNone/>
            </a:pPr>
            <a:r>
              <a:rPr lang="ru-RU" sz="1600" dirty="0" smtClean="0"/>
              <a:t>Марксовский район единственный по Саратовской области  в декабре 2014 года выбран пилотным муниципальным районом по внедрению лучших муниципальных практик. Данный проект направлен на привлечение инвестиций на территорию района и развитие малого и среднего предпринимательства.</a:t>
            </a:r>
          </a:p>
          <a:p>
            <a:pPr marL="137160" indent="0" algn="ctr">
              <a:buNone/>
            </a:pPr>
            <a:endParaRPr lang="ru-RU" sz="2000" b="1" dirty="0" smtClean="0"/>
          </a:p>
          <a:p>
            <a:pPr marL="137160" indent="0" algn="ctr">
              <a:buNone/>
            </a:pPr>
            <a:r>
              <a:rPr lang="ru-RU" sz="2000" b="1" dirty="0" smtClean="0"/>
              <a:t>   </a:t>
            </a:r>
            <a:r>
              <a:rPr lang="ru-RU" sz="2000" b="1" dirty="0" smtClean="0"/>
              <a:t>Транспорт</a:t>
            </a:r>
          </a:p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 smtClean="0"/>
              <a:t>     Протяженность районных дорог  общего </a:t>
            </a:r>
            <a:r>
              <a:rPr lang="ru-RU" sz="1600" dirty="0" smtClean="0"/>
              <a:t>пользования местного значения </a:t>
            </a:r>
            <a:r>
              <a:rPr lang="ru-RU" sz="1600" dirty="0" smtClean="0"/>
              <a:t>с твердым покрытием составляет </a:t>
            </a:r>
            <a:r>
              <a:rPr lang="ru-RU" sz="1600" dirty="0" smtClean="0"/>
              <a:t>388,5 </a:t>
            </a:r>
            <a:r>
              <a:rPr lang="ru-RU" sz="1600" dirty="0" smtClean="0"/>
              <a:t>км. Коммерческий грузооборот предприятий транспорта в </a:t>
            </a:r>
            <a:r>
              <a:rPr lang="ru-RU" sz="1600" dirty="0" smtClean="0"/>
              <a:t>2014 </a:t>
            </a:r>
            <a:r>
              <a:rPr lang="ru-RU" sz="1600" dirty="0" smtClean="0"/>
              <a:t>году составлял </a:t>
            </a:r>
            <a:r>
              <a:rPr lang="ru-RU" sz="1600" dirty="0" smtClean="0"/>
              <a:t>21,3 </a:t>
            </a:r>
            <a:r>
              <a:rPr lang="ru-RU" sz="1600" dirty="0" smtClean="0"/>
              <a:t>млн. т. </a:t>
            </a:r>
            <a:r>
              <a:rPr lang="ru-RU" sz="1600" dirty="0"/>
              <a:t>к</a:t>
            </a:r>
            <a:r>
              <a:rPr lang="ru-RU" sz="1600" dirty="0" smtClean="0"/>
              <a:t>м.,  в </a:t>
            </a:r>
            <a:r>
              <a:rPr lang="ru-RU" sz="1600" dirty="0" smtClean="0"/>
              <a:t>2013 </a:t>
            </a:r>
            <a:r>
              <a:rPr lang="ru-RU" sz="1600" dirty="0" smtClean="0"/>
              <a:t>году </a:t>
            </a:r>
            <a:r>
              <a:rPr lang="ru-RU" sz="1600" dirty="0" smtClean="0"/>
              <a:t>– 18,8 </a:t>
            </a:r>
            <a:r>
              <a:rPr lang="ru-RU" sz="1600" dirty="0" smtClean="0"/>
              <a:t>млн. т. </a:t>
            </a:r>
            <a:r>
              <a:rPr lang="ru-RU" sz="1600" dirty="0"/>
              <a:t>к</a:t>
            </a:r>
            <a:r>
              <a:rPr lang="ru-RU" sz="1600" dirty="0" smtClean="0"/>
              <a:t>м. Общий пассажирооборот предприятий транспорта в </a:t>
            </a:r>
            <a:r>
              <a:rPr lang="ru-RU" sz="1600" dirty="0" smtClean="0"/>
              <a:t>2014 </a:t>
            </a:r>
            <a:r>
              <a:rPr lang="ru-RU" sz="1600" dirty="0" smtClean="0"/>
              <a:t>году </a:t>
            </a:r>
            <a:r>
              <a:rPr lang="ru-RU" sz="1600" dirty="0" smtClean="0"/>
              <a:t>составил 23,2 млн</a:t>
            </a:r>
            <a:r>
              <a:rPr lang="ru-RU" sz="1600" dirty="0" smtClean="0"/>
              <a:t>. пасс./км., в </a:t>
            </a:r>
            <a:r>
              <a:rPr lang="ru-RU" sz="1600" dirty="0" smtClean="0"/>
              <a:t>2013 </a:t>
            </a:r>
            <a:r>
              <a:rPr lang="ru-RU" sz="1600" dirty="0" smtClean="0"/>
              <a:t>году -  </a:t>
            </a:r>
            <a:r>
              <a:rPr lang="ru-RU" sz="1600" dirty="0" smtClean="0"/>
              <a:t>24,1 млн</a:t>
            </a:r>
            <a:r>
              <a:rPr lang="ru-RU" sz="1600" dirty="0" smtClean="0"/>
              <a:t>. пасс./км.</a:t>
            </a:r>
          </a:p>
          <a:p>
            <a:pPr marL="72000" indent="0" algn="ctr">
              <a:spcBef>
                <a:spcPts val="100"/>
              </a:spcBef>
              <a:buNone/>
            </a:pPr>
            <a:r>
              <a:rPr lang="ru-RU" sz="2000" b="1" dirty="0" smtClean="0"/>
              <a:t>    </a:t>
            </a:r>
            <a:endParaRPr lang="ru-RU" sz="2000" b="1" dirty="0" smtClean="0"/>
          </a:p>
          <a:p>
            <a:pPr marL="72000" indent="0" algn="ctr">
              <a:spcBef>
                <a:spcPts val="100"/>
              </a:spcBef>
              <a:buNone/>
            </a:pPr>
            <a:r>
              <a:rPr lang="ru-RU" sz="2000" b="1" dirty="0" smtClean="0"/>
              <a:t>Строительство</a:t>
            </a:r>
            <a:endParaRPr lang="ru-RU" sz="2000" b="1" dirty="0" smtClean="0"/>
          </a:p>
          <a:p>
            <a:pPr marL="71438" indent="290513" algn="just">
              <a:spcBef>
                <a:spcPts val="100"/>
              </a:spcBef>
              <a:buNone/>
            </a:pPr>
            <a:r>
              <a:rPr lang="ru-RU" sz="1600" dirty="0" smtClean="0"/>
              <a:t>В 2014 </a:t>
            </a:r>
            <a:r>
              <a:rPr lang="ru-RU" sz="1600" dirty="0" smtClean="0"/>
              <a:t>году было построено </a:t>
            </a:r>
            <a:r>
              <a:rPr lang="ru-RU" sz="1600" dirty="0" smtClean="0"/>
              <a:t>117 </a:t>
            </a:r>
            <a:r>
              <a:rPr lang="ru-RU" sz="1600" dirty="0" smtClean="0"/>
              <a:t>дома общей площадью </a:t>
            </a:r>
            <a:r>
              <a:rPr lang="ru-RU" sz="1600" dirty="0" smtClean="0"/>
              <a:t>22014 </a:t>
            </a:r>
            <a:r>
              <a:rPr lang="ru-RU" sz="1600" dirty="0" smtClean="0"/>
              <a:t>кв. м., в </a:t>
            </a:r>
            <a:r>
              <a:rPr lang="ru-RU" sz="1600" dirty="0" smtClean="0"/>
              <a:t>2013 </a:t>
            </a:r>
            <a:r>
              <a:rPr lang="ru-RU" sz="1600" dirty="0" smtClean="0"/>
              <a:t>году - </a:t>
            </a:r>
            <a:r>
              <a:rPr lang="ru-RU" sz="1600" dirty="0" smtClean="0"/>
              <a:t>32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домов общей площадью </a:t>
            </a:r>
            <a:r>
              <a:rPr lang="ru-RU" sz="1600" dirty="0" smtClean="0"/>
              <a:t>17277 </a:t>
            </a:r>
            <a:r>
              <a:rPr lang="ru-RU" sz="1600" dirty="0" smtClean="0"/>
              <a:t>кв. 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272" y="715040"/>
            <a:ext cx="2520280" cy="2066629"/>
          </a:xfrm>
          <a:prstGeom prst="roundRect">
            <a:avLst>
              <a:gd name="adj" fmla="val 8594"/>
            </a:avLst>
          </a:prstGeom>
          <a:ln w="3175"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082" y="3287351"/>
            <a:ext cx="2557924" cy="2074965"/>
          </a:xfrm>
          <a:prstGeom prst="roundRect">
            <a:avLst>
              <a:gd name="adj" fmla="val 8594"/>
            </a:avLst>
          </a:prstGeom>
          <a:ln w="3175"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272" y="5868144"/>
            <a:ext cx="2557924" cy="2074965"/>
          </a:xfrm>
          <a:prstGeom prst="roundRect">
            <a:avLst>
              <a:gd name="adj" fmla="val 8594"/>
            </a:avLst>
          </a:prstGeom>
          <a:ln w="3175"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42242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323" y="2555776"/>
            <a:ext cx="6388123" cy="2851517"/>
          </a:xfrm>
        </p:spPr>
        <p:txBody>
          <a:bodyPr>
            <a:normAutofit/>
          </a:bodyPr>
          <a:lstStyle/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/>
              <a:t>На территории муниципального района насчитывается более </a:t>
            </a:r>
            <a:r>
              <a:rPr lang="ru-RU" sz="1600" dirty="0" smtClean="0"/>
              <a:t>10 </a:t>
            </a:r>
            <a:r>
              <a:rPr lang="ru-RU" sz="1600" dirty="0"/>
              <a:t>тысяч личных подсобных хозяйств.</a:t>
            </a:r>
          </a:p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 smtClean="0"/>
              <a:t>     Общая </a:t>
            </a:r>
            <a:r>
              <a:rPr lang="ru-RU" sz="1600" dirty="0"/>
              <a:t>площадь земель сельскохозяйственного назначения составляет </a:t>
            </a:r>
            <a:r>
              <a:rPr lang="ru-RU" sz="1600" dirty="0" smtClean="0"/>
              <a:t>251,1 </a:t>
            </a:r>
            <a:r>
              <a:rPr lang="ru-RU" sz="1600" dirty="0"/>
              <a:t>тыс. га, в том </a:t>
            </a:r>
            <a:r>
              <a:rPr lang="ru-RU" sz="1600" dirty="0" smtClean="0"/>
              <a:t>числе, </a:t>
            </a:r>
            <a:r>
              <a:rPr lang="ru-RU" sz="1600" dirty="0"/>
              <a:t>пашни – </a:t>
            </a:r>
            <a:r>
              <a:rPr lang="ru-RU" sz="1600" dirty="0" smtClean="0"/>
              <a:t>195,4 </a:t>
            </a:r>
            <a:r>
              <a:rPr lang="ru-RU" sz="1600" dirty="0"/>
              <a:t>тыс. </a:t>
            </a:r>
            <a:r>
              <a:rPr lang="ru-RU" sz="1600" dirty="0" smtClean="0"/>
              <a:t>га.</a:t>
            </a:r>
          </a:p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/>
              <a:t> </a:t>
            </a:r>
            <a:r>
              <a:rPr lang="ru-RU" sz="1600" dirty="0" smtClean="0"/>
              <a:t>    В </a:t>
            </a:r>
            <a:r>
              <a:rPr lang="ru-RU" sz="1600" dirty="0"/>
              <a:t>общем объеме отгруженной продукции муниципального района  доля сельского хозяйства </a:t>
            </a:r>
            <a:r>
              <a:rPr lang="ru-RU" sz="1600" dirty="0" smtClean="0"/>
              <a:t> занимает </a:t>
            </a:r>
            <a:r>
              <a:rPr lang="ru-RU" sz="1600" dirty="0"/>
              <a:t>порядка </a:t>
            </a:r>
            <a:r>
              <a:rPr lang="ru-RU" sz="1600" dirty="0" smtClean="0"/>
              <a:t>28,8 %.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1" r="6526"/>
          <a:stretch/>
        </p:blipFill>
        <p:spPr>
          <a:xfrm>
            <a:off x="4221088" y="179512"/>
            <a:ext cx="2459226" cy="2376264"/>
          </a:xfrm>
          <a:prstGeom prst="roundRect">
            <a:avLst>
              <a:gd name="adj" fmla="val 8594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61764" y="4211960"/>
            <a:ext cx="6463580" cy="431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algn="just">
              <a:spcBef>
                <a:spcPts val="100"/>
              </a:spcBef>
            </a:pPr>
            <a:r>
              <a:rPr lang="ru-RU" sz="1600" dirty="0" smtClean="0"/>
              <a:t>     В </a:t>
            </a:r>
            <a:r>
              <a:rPr lang="ru-RU" sz="1600" dirty="0"/>
              <a:t>хозяйствах всех категорий в </a:t>
            </a:r>
            <a:r>
              <a:rPr lang="ru-RU" sz="1600" dirty="0" smtClean="0"/>
              <a:t>2014 </a:t>
            </a:r>
            <a:r>
              <a:rPr lang="ru-RU" sz="1600" dirty="0"/>
              <a:t>году  получено валовой продукции на сумму </a:t>
            </a:r>
            <a:r>
              <a:rPr lang="ru-RU" sz="1600" dirty="0" smtClean="0"/>
              <a:t>3911,5 </a:t>
            </a:r>
            <a:r>
              <a:rPr lang="ru-RU" sz="1600" dirty="0"/>
              <a:t>млн. рублей. </a:t>
            </a:r>
            <a:r>
              <a:rPr lang="ru-RU" sz="1600" dirty="0" smtClean="0"/>
              <a:t> Произведено </a:t>
            </a:r>
            <a:r>
              <a:rPr lang="ru-RU" sz="1600" dirty="0" smtClean="0"/>
              <a:t>62585 </a:t>
            </a:r>
            <a:r>
              <a:rPr lang="ru-RU" sz="1600" dirty="0"/>
              <a:t>т. </a:t>
            </a:r>
            <a:r>
              <a:rPr lang="ru-RU" sz="1600" dirty="0" smtClean="0"/>
              <a:t>зерна. </a:t>
            </a:r>
            <a:r>
              <a:rPr lang="ru-RU" sz="1600" dirty="0" smtClean="0"/>
              <a:t>Благодаря </a:t>
            </a:r>
            <a:r>
              <a:rPr lang="ru-RU" sz="1600" dirty="0" smtClean="0"/>
              <a:t>территориальному </a:t>
            </a:r>
            <a:r>
              <a:rPr lang="ru-RU" sz="1600" dirty="0"/>
              <a:t>расположению района и природно-климатическим условиям, сельское хозяйство специализируется на выращивании зерновых культур, подсолнечника, картофеля, разведения КРС </a:t>
            </a:r>
            <a:r>
              <a:rPr lang="ru-RU" sz="1600" dirty="0" smtClean="0"/>
              <a:t>м</a:t>
            </a:r>
            <a:r>
              <a:rPr lang="ru-RU" sz="1600" dirty="0" smtClean="0"/>
              <a:t>олочного и мясного </a:t>
            </a:r>
            <a:r>
              <a:rPr lang="ru-RU" sz="1600" dirty="0" smtClean="0"/>
              <a:t>направления.</a:t>
            </a:r>
          </a:p>
          <a:p>
            <a:pPr marL="72000" algn="just">
              <a:spcBef>
                <a:spcPts val="100"/>
              </a:spcBef>
            </a:pPr>
            <a:r>
              <a:rPr lang="ru-RU" sz="1600" dirty="0" smtClean="0"/>
              <a:t>В 2014 году  на территории района крупными сельхозпредприятиями проводилась </a:t>
            </a:r>
            <a:r>
              <a:rPr lang="ru-RU" sz="1600" dirty="0"/>
              <a:t>реконструкция </a:t>
            </a:r>
            <a:r>
              <a:rPr lang="ru-RU" sz="1600" dirty="0"/>
              <a:t>и техническое перевооружение орошаемых </a:t>
            </a:r>
            <a:r>
              <a:rPr lang="ru-RU" sz="1600" dirty="0" smtClean="0"/>
              <a:t>участков.</a:t>
            </a:r>
          </a:p>
          <a:p>
            <a:pPr marL="72000" algn="just">
              <a:spcBef>
                <a:spcPts val="100"/>
              </a:spcBef>
            </a:pPr>
            <a:r>
              <a:rPr lang="ru-RU" sz="1600" dirty="0" smtClean="0"/>
              <a:t>На </a:t>
            </a:r>
            <a:r>
              <a:rPr lang="ru-RU" sz="1600" dirty="0" smtClean="0"/>
              <a:t>территории района функционируют </a:t>
            </a:r>
            <a:r>
              <a:rPr lang="ru-RU" sz="1600" dirty="0" smtClean="0"/>
              <a:t>молочные </a:t>
            </a:r>
            <a:r>
              <a:rPr lang="ru-RU" sz="1600" dirty="0"/>
              <a:t>комплексы  ЗАО «</a:t>
            </a:r>
            <a:r>
              <a:rPr lang="ru-RU" sz="1600" dirty="0" smtClean="0"/>
              <a:t>Племзавод </a:t>
            </a:r>
            <a:r>
              <a:rPr lang="ru-RU" sz="1600" dirty="0"/>
              <a:t>«Трудовой», </a:t>
            </a:r>
            <a:r>
              <a:rPr lang="ru-RU" sz="1600" dirty="0" smtClean="0"/>
              <a:t>АО  </a:t>
            </a:r>
            <a:r>
              <a:rPr lang="ru-RU" sz="1600" dirty="0"/>
              <a:t>«Агрофирма «Волга», ЗАО «Племенной завод «Мелиоратор</a:t>
            </a:r>
            <a:r>
              <a:rPr lang="ru-RU" sz="1600" dirty="0" smtClean="0"/>
              <a:t>».</a:t>
            </a:r>
            <a:endParaRPr lang="ru-RU" sz="1600" dirty="0" smtClean="0"/>
          </a:p>
          <a:p>
            <a:pPr marL="72000" algn="just">
              <a:spcBef>
                <a:spcPts val="100"/>
              </a:spcBef>
            </a:pPr>
            <a:r>
              <a:rPr lang="ru-RU" sz="1600" dirty="0"/>
              <a:t> </a:t>
            </a:r>
            <a:r>
              <a:rPr lang="ru-RU" sz="1600" dirty="0" smtClean="0"/>
              <a:t>    Переработка </a:t>
            </a:r>
            <a:r>
              <a:rPr lang="ru-RU" sz="1600" dirty="0"/>
              <a:t>сельскохозяйственного сырья в основном производится в г. Маркс (ОАО «Маслодел» осуществляет производство цельномолочной продукции, ООО «Товарное хозяйство» - реализует полный цикл переработки от выращивания подсолнечника до </a:t>
            </a:r>
            <a:r>
              <a:rPr lang="ru-RU" sz="1600" dirty="0" err="1"/>
              <a:t>бутилирования</a:t>
            </a:r>
            <a:r>
              <a:rPr lang="ru-RU" sz="1600" dirty="0"/>
              <a:t> подсолнечного </a:t>
            </a:r>
            <a:r>
              <a:rPr lang="ru-RU" sz="1600" dirty="0" smtClean="0"/>
              <a:t>масла).</a:t>
            </a:r>
            <a:endParaRPr lang="ru-RU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1764" y="67494"/>
            <a:ext cx="4015308" cy="2782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indent="0" algn="ctr">
              <a:spcBef>
                <a:spcPts val="100"/>
              </a:spcBef>
              <a:buNone/>
            </a:pPr>
            <a:r>
              <a:rPr lang="ru-RU" sz="2400" b="1" dirty="0"/>
              <a:t>Сельское хозяйство</a:t>
            </a:r>
          </a:p>
          <a:p>
            <a:pPr marL="72000" indent="0" algn="just">
              <a:spcBef>
                <a:spcPts val="100"/>
              </a:spcBef>
              <a:buNone/>
            </a:pPr>
            <a:r>
              <a:rPr lang="ru-RU" sz="2400" b="1" dirty="0"/>
              <a:t>    </a:t>
            </a:r>
            <a:r>
              <a:rPr lang="ru-RU" sz="2400" b="1" dirty="0" smtClean="0"/>
              <a:t>  </a:t>
            </a:r>
            <a:r>
              <a:rPr lang="ru-RU" dirty="0" smtClean="0"/>
              <a:t>В </a:t>
            </a:r>
            <a:r>
              <a:rPr lang="ru-RU" dirty="0"/>
              <a:t>состав агропромышленного комплекса района входят </a:t>
            </a:r>
            <a:r>
              <a:rPr lang="ru-RU" dirty="0" smtClean="0"/>
              <a:t>11 </a:t>
            </a:r>
            <a:r>
              <a:rPr lang="ru-RU" dirty="0"/>
              <a:t>сельскохозяйственных предприятий, 55 крестьянских фермерских хозяйств, включая индивидуальных </a:t>
            </a:r>
            <a:r>
              <a:rPr lang="ru-RU" dirty="0" smtClean="0"/>
              <a:t>предпринимателей </a:t>
            </a:r>
            <a:r>
              <a:rPr lang="ru-RU" dirty="0"/>
              <a:t>осуществляющих сельскохозяйственную деятельность.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075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0" y="251520"/>
            <a:ext cx="3312368" cy="8640960"/>
          </a:xfrm>
        </p:spPr>
        <p:txBody>
          <a:bodyPr>
            <a:normAutofit/>
          </a:bodyPr>
          <a:lstStyle/>
          <a:p>
            <a:pPr marL="72000" indent="0" algn="ctr">
              <a:spcBef>
                <a:spcPts val="100"/>
              </a:spcBef>
              <a:buNone/>
            </a:pPr>
            <a:r>
              <a:rPr lang="ru-RU" sz="2000" b="1" dirty="0" smtClean="0"/>
              <a:t>    Культура</a:t>
            </a:r>
            <a:endParaRPr lang="ru-RU" sz="2000" b="1" dirty="0"/>
          </a:p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/>
              <a:t>     В системе управления культуры и кино </a:t>
            </a:r>
            <a:r>
              <a:rPr lang="ru-RU" sz="1600" dirty="0" err="1"/>
              <a:t>Марксовского</a:t>
            </a:r>
            <a:r>
              <a:rPr lang="ru-RU" sz="1600" dirty="0"/>
              <a:t> района осуществляют свою деятельность: учреждения дополнительного образования (4 детские школы искусств, училище искусств), централизованная библиотечная система (2 городских и 34 сельских), 37 единиц учреждений клубной системы, музей краеведения.</a:t>
            </a:r>
          </a:p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/>
              <a:t>     В 1994 году в г. Марксе создана детская студия циркового искусства «Арт-Алле». С 1997 года коллективу присвоено звание «Народный цирковой коллектив</a:t>
            </a:r>
            <a:r>
              <a:rPr lang="ru-RU" sz="1600" dirty="0" smtClean="0"/>
              <a:t>».</a:t>
            </a:r>
            <a:endParaRPr lang="ru-RU" sz="1600" dirty="0"/>
          </a:p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 smtClean="0"/>
              <a:t>     В </a:t>
            </a:r>
            <a:r>
              <a:rPr lang="ru-RU" sz="1600" dirty="0" err="1"/>
              <a:t>Марксовском</a:t>
            </a:r>
            <a:r>
              <a:rPr lang="ru-RU" sz="1600" dirty="0"/>
              <a:t> муниципальном районе имеются спортивные сооружения: стадионы, спортивные залы, плавательные бассейны.</a:t>
            </a:r>
          </a:p>
          <a:p>
            <a:pPr marL="72000" indent="0" algn="just">
              <a:spcBef>
                <a:spcPts val="100"/>
              </a:spcBef>
              <a:buNone/>
            </a:pPr>
            <a:r>
              <a:rPr lang="ru-RU" sz="1600" dirty="0" smtClean="0"/>
              <a:t>     На </a:t>
            </a:r>
            <a:r>
              <a:rPr lang="ru-RU" sz="1600" dirty="0"/>
              <a:t>территории района широко развита сфера туризма. Она представлена широким спектром баз отдыха, оздоровительными лагерями такими как: «Нива», «Ландыш», «Красная поляна», «Металлист», «Сокол», ГАУ «Орлёнок», ДЗЛ «Огонёк», ДСОЛ «</a:t>
            </a:r>
            <a:r>
              <a:rPr lang="ru-RU" sz="1600" dirty="0" smtClean="0"/>
              <a:t>Ровесник</a:t>
            </a:r>
            <a:r>
              <a:rPr lang="ru-RU" sz="1600" dirty="0"/>
              <a:t>» и др., а так же действующим  туристическим конно - спортивным клубом «Алтей</a:t>
            </a:r>
            <a:r>
              <a:rPr lang="ru-RU" sz="1600" dirty="0" smtClean="0"/>
              <a:t>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9" r="-1"/>
          <a:stretch/>
        </p:blipFill>
        <p:spPr>
          <a:xfrm>
            <a:off x="620688" y="5004048"/>
            <a:ext cx="2520280" cy="2885839"/>
          </a:xfrm>
          <a:prstGeom prst="roundRect">
            <a:avLst>
              <a:gd name="adj" fmla="val 8594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2" r="8859"/>
          <a:stretch/>
        </p:blipFill>
        <p:spPr>
          <a:xfrm>
            <a:off x="615566" y="1187624"/>
            <a:ext cx="2520280" cy="2880320"/>
          </a:xfrm>
          <a:prstGeom prst="roundRect">
            <a:avLst>
              <a:gd name="adj" fmla="val 8594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39333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4587</TotalTime>
  <Words>2793</Words>
  <Application>Microsoft Office PowerPoint</Application>
  <PresentationFormat>Экран (4:3)</PresentationFormat>
  <Paragraphs>165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Саратовская область  ИНВЕСТИЦИОННАЯ ПРИВЛЕКАТЕЛЬНОСТЬ МАРКСОВСКОГО МУНИЦИПАЛЬНОГО РАЙОНА </vt:lpstr>
      <vt:lpstr>Информация о Марксовском муниципальном районе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об инвестиционных преимуществах Марксовского муниципального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нигматулинаои</dc:creator>
  <cp:lastModifiedBy>нигматулинаои</cp:lastModifiedBy>
  <cp:revision>208</cp:revision>
  <cp:lastPrinted>2015-04-06T04:53:37Z</cp:lastPrinted>
  <dcterms:created xsi:type="dcterms:W3CDTF">2013-07-16T12:54:12Z</dcterms:created>
  <dcterms:modified xsi:type="dcterms:W3CDTF">2015-04-06T05:52:29Z</dcterms:modified>
</cp:coreProperties>
</file>