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Override1.xml" ContentType="application/vnd.openxmlformats-officedocument.themeOverride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charts/chart9.xml" ContentType="application/vnd.openxmlformats-officedocument.drawingml.chart+xml"/>
  <Override PartName="/docProps/custom.xml" ContentType="application/vnd.openxmlformats-officedocument.custom-properties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charts/style5.xml" ContentType="application/vnd.ms-office.chart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style3.xml" ContentType="application/vnd.ms-office.chartstyl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diagrams/quickStyle1.xml" ContentType="application/vnd.openxmlformats-officedocument.drawingml.diagramStyle+xml"/>
  <Override PartName="/ppt/charts/colors5.xml" ContentType="application/vnd.ms-office.chartcolor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charts/colors3.xml" ContentType="application/vnd.ms-office.chartcolorstyle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charts/chart8.xml" ContentType="application/vnd.openxmlformats-officedocument.drawingml.chart+xml"/>
  <Default Extension="wdp" ContentType="image/vnd.ms-photo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diagrams/layout2.xml" ContentType="application/vnd.openxmlformats-officedocument.drawingml.diagramLayou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charts/style4.xml" ContentType="application/vnd.ms-office.chartstyle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charts/colors4.xml" ContentType="application/vnd.ms-office.chartcolorstyl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12" r:id="rId2"/>
  </p:sldMasterIdLst>
  <p:notesMasterIdLst>
    <p:notesMasterId r:id="rId38"/>
  </p:notesMasterIdLst>
  <p:sldIdLst>
    <p:sldId id="295" r:id="rId3"/>
    <p:sldId id="257" r:id="rId4"/>
    <p:sldId id="258" r:id="rId5"/>
    <p:sldId id="296" r:id="rId6"/>
    <p:sldId id="309" r:id="rId7"/>
    <p:sldId id="277" r:id="rId8"/>
    <p:sldId id="259" r:id="rId9"/>
    <p:sldId id="260" r:id="rId10"/>
    <p:sldId id="261" r:id="rId11"/>
    <p:sldId id="262" r:id="rId12"/>
    <p:sldId id="298" r:id="rId13"/>
    <p:sldId id="299" r:id="rId14"/>
    <p:sldId id="280" r:id="rId15"/>
    <p:sldId id="281" r:id="rId16"/>
    <p:sldId id="300" r:id="rId17"/>
    <p:sldId id="276" r:id="rId18"/>
    <p:sldId id="314" r:id="rId19"/>
    <p:sldId id="264" r:id="rId20"/>
    <p:sldId id="287" r:id="rId21"/>
    <p:sldId id="290" r:id="rId22"/>
    <p:sldId id="311" r:id="rId23"/>
    <p:sldId id="282" r:id="rId24"/>
    <p:sldId id="315" r:id="rId25"/>
    <p:sldId id="297" r:id="rId26"/>
    <p:sldId id="275" r:id="rId27"/>
    <p:sldId id="304" r:id="rId28"/>
    <p:sldId id="308" r:id="rId29"/>
    <p:sldId id="305" r:id="rId30"/>
    <p:sldId id="306" r:id="rId31"/>
    <p:sldId id="307" r:id="rId32"/>
    <p:sldId id="293" r:id="rId33"/>
    <p:sldId id="316" r:id="rId34"/>
    <p:sldId id="302" r:id="rId35"/>
    <p:sldId id="313" r:id="rId36"/>
    <p:sldId id="312" r:id="rId37"/>
  </p:sldIdLst>
  <p:sldSz cx="13444538" cy="7562850"/>
  <p:notesSz cx="10083800" cy="7562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9C8"/>
    <a:srgbClr val="B1C5EA"/>
    <a:srgbClr val="0067A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76" autoAdjust="0"/>
    <p:restoredTop sz="80645" autoAdjust="0"/>
  </p:normalViewPr>
  <p:slideViewPr>
    <p:cSldViewPr>
      <p:cViewPr>
        <p:scale>
          <a:sx n="66" d="100"/>
          <a:sy n="66" d="100"/>
        </p:scale>
        <p:origin x="120" y="-48"/>
      </p:cViewPr>
      <p:guideLst>
        <p:guide orient="horz" pos="2880"/>
        <p:guide pos="2880"/>
      </p:guideLst>
    </p:cSldViewPr>
  </p:slideViewPr>
  <p:outlineViewPr>
    <p:cViewPr>
      <p:scale>
        <a:sx n="33" d="100"/>
        <a:sy n="33" d="100"/>
      </p:scale>
      <p:origin x="18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_____Microsoft_Office_Excel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0"/>
      <c:rotY val="90"/>
      <c:depthPercent val="100"/>
      <c:perspective val="30"/>
    </c:view3D>
    <c:floor>
      <c:spPr>
        <a:solidFill>
          <a:sysClr val="window" lastClr="FFFFFF"/>
        </a:solidFill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011622618410661"/>
          <c:y val="2.9340192072976872E-2"/>
          <c:w val="0.88195032413611663"/>
          <c:h val="0.79845894263217165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2021 год</c:v>
                </c:pt>
              </c:strCache>
            </c:strRef>
          </c:tx>
          <c:spPr>
            <a:solidFill>
              <a:srgbClr val="CC00CC"/>
            </a:solidFill>
          </c:spPr>
          <c:dLbls>
            <c:dLbl>
              <c:idx val="0"/>
              <c:layout>
                <c:manualLayout>
                  <c:x val="-4.1659852227021357E-2"/>
                  <c:y val="0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1"/>
                <c:pt idx="0">
                  <c:v>Объем отгруженных товаров собственного производства, работ, услуг, млн.руб.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7276.3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rgbClr val="0099CC"/>
            </a:solidFill>
          </c:spPr>
          <c:dLbls>
            <c:dLbl>
              <c:idx val="0"/>
              <c:layout>
                <c:manualLayout>
                  <c:x val="-3.9675893535100287E-2"/>
                  <c:y val="1.6703383421563196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1"/>
                <c:pt idx="0">
                  <c:v>Объем отгруженных товаров собственного производства, работ, услуг, млн.руб.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8980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rgbClr val="CCCC00"/>
            </a:solidFill>
          </c:spPr>
          <c:dLbls>
            <c:dLbl>
              <c:idx val="0"/>
              <c:layout>
                <c:manualLayout>
                  <c:x val="-3.967604974002048E-2"/>
                  <c:y val="-1.1135588947708825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1"/>
                <c:pt idx="0">
                  <c:v>Объем отгруженных товаров собственного производства, работ, услуг, млн.руб.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9407.7999999999811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 год</c:v>
                </c:pt>
              </c:strCache>
            </c:strRef>
          </c:tx>
          <c:spPr>
            <a:gradFill flip="none" rotWithShape="1"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2700000" scaled="1"/>
              <a:tileRect/>
            </a:gradFill>
          </c:spPr>
          <c:dLbls>
            <c:dLbl>
              <c:idx val="0"/>
              <c:layout>
                <c:manualLayout>
                  <c:x val="4.1659852227021267E-2"/>
                  <c:y val="-1.6703383421563196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1"/>
                <c:pt idx="0">
                  <c:v>Объем отгруженных товаров собственного производства, работ, услуг, млн.руб.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10009.1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2025 год</c:v>
                </c:pt>
              </c:strCache>
            </c:strRef>
          </c:tx>
          <c:spPr>
            <a:solidFill>
              <a:srgbClr val="FA8D3D">
                <a:lumMod val="50000"/>
              </a:srgbClr>
            </a:solidFill>
            <a:ln>
              <a:solidFill>
                <a:srgbClr val="FA8D3D">
                  <a:lumMod val="50000"/>
                </a:srgbClr>
              </a:solidFill>
            </a:ln>
          </c:spPr>
          <c:dPt>
            <c:idx val="0"/>
            <c:spPr>
              <a:solidFill>
                <a:srgbClr val="522577"/>
              </a:solidFill>
              <a:ln>
                <a:solidFill>
                  <a:srgbClr val="FA8D3D">
                    <a:lumMod val="50000"/>
                  </a:srgbClr>
                </a:solidFill>
              </a:ln>
            </c:spPr>
          </c:dPt>
          <c:dLbls>
            <c:dLbl>
              <c:idx val="0"/>
              <c:layout>
                <c:manualLayout>
                  <c:x val="3.570844476601831E-2"/>
                  <c:y val="-1.1135588947708825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1"/>
                <c:pt idx="0">
                  <c:v>Объем отгруженных товаров собственного производства, работ, услуг, млн.руб.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  <c:pt idx="0">
                  <c:v>10857</c:v>
                </c:pt>
              </c:numCache>
            </c:numRef>
          </c:val>
        </c:ser>
        <c:gapWidth val="46"/>
        <c:gapDepth val="53"/>
        <c:shape val="cone"/>
        <c:axId val="59743616"/>
        <c:axId val="153945216"/>
        <c:axId val="153701440"/>
      </c:bar3DChart>
      <c:catAx>
        <c:axId val="59743616"/>
        <c:scaling>
          <c:orientation val="minMax"/>
        </c:scaling>
        <c:delete val="1"/>
        <c:axPos val="b"/>
        <c:numFmt formatCode="General" sourceLinked="1"/>
        <c:tickLblPos val="none"/>
        <c:crossAx val="153945216"/>
        <c:crosses val="autoZero"/>
        <c:auto val="1"/>
        <c:lblAlgn val="ctr"/>
        <c:lblOffset val="100"/>
      </c:catAx>
      <c:valAx>
        <c:axId val="153945216"/>
        <c:scaling>
          <c:orientation val="minMax"/>
        </c:scaling>
        <c:axPos val="r"/>
        <c:majorGridlines>
          <c:spPr>
            <a:ln>
              <a:solidFill>
                <a:sysClr val="windowText" lastClr="000000">
                  <a:lumMod val="50000"/>
                  <a:lumOff val="50000"/>
                </a:sysClr>
              </a:solidFill>
            </a:ln>
          </c:spPr>
        </c:majorGridlines>
        <c:numFmt formatCode="General" sourceLinked="1"/>
        <c:tickLblPos val="nextTo"/>
        <c:crossAx val="59743616"/>
        <c:crosses val="autoZero"/>
        <c:crossBetween val="between"/>
      </c:valAx>
      <c:serAx>
        <c:axId val="153701440"/>
        <c:scaling>
          <c:orientation val="minMax"/>
        </c:scaling>
        <c:axPos val="b"/>
        <c:numFmt formatCode="General" sourceLinked="1"/>
        <c:tickLblPos val="nextTo"/>
        <c:spPr>
          <a:ln w="3175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53945216"/>
        <c:crosses val="autoZero"/>
        <c:tickLblSkip val="1"/>
        <c:tickMarkSkip val="1"/>
      </c:serAx>
      <c:spPr>
        <a:noFill/>
        <a:ln w="25401">
          <a:noFill/>
        </a:ln>
      </c:spPr>
    </c:plotArea>
    <c:plotVisOnly val="1"/>
    <c:dispBlanksAs val="gap"/>
  </c:chart>
  <c:spPr>
    <a:solidFill>
      <a:sysClr val="window" lastClr="FFFFFF"/>
    </a:solidFill>
    <a:ln>
      <a:noFill/>
    </a:ln>
  </c:sp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4090826989909921E-2"/>
          <c:y val="2.9405560125420092E-2"/>
          <c:w val="0.92056534748025842"/>
          <c:h val="0.78477354888254158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cat>
            <c:numRef>
              <c:f>Лист1!$A$2:$A$4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15.6</c:v>
                </c:pt>
                <c:pt idx="1">
                  <c:v>17</c:v>
                </c:pt>
                <c:pt idx="2">
                  <c:v>20</c:v>
                </c:pt>
              </c:numCache>
            </c:numRef>
          </c:val>
        </c:ser>
        <c:shape val="cylinder"/>
        <c:axId val="153884544"/>
        <c:axId val="153886080"/>
        <c:axId val="112052864"/>
      </c:bar3DChart>
      <c:catAx>
        <c:axId val="15388454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3886080"/>
        <c:crosses val="autoZero"/>
        <c:auto val="1"/>
        <c:lblAlgn val="ctr"/>
        <c:lblOffset val="100"/>
      </c:catAx>
      <c:valAx>
        <c:axId val="15388608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3884544"/>
        <c:crosses val="autoZero"/>
        <c:crossBetween val="between"/>
      </c:valAx>
      <c:serAx>
        <c:axId val="112052864"/>
        <c:scaling>
          <c:orientation val="minMax"/>
        </c:scaling>
        <c:axPos val="b"/>
        <c:majorTickMark val="none"/>
        <c:tickLblPos val="none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3886080"/>
        <c:crosses val="autoZero"/>
      </c:ser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2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0149731663991764"/>
          <c:y val="0.15605333199465946"/>
          <c:w val="0.80261486160373974"/>
          <c:h val="0.8246434670623478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c:spPr>
          <c:dLbls>
            <c:txPr>
              <a:bodyPr/>
              <a:lstStyle/>
              <a:p>
                <a:pPr>
                  <a:defRPr sz="2400">
                    <a:latin typeface="Arial Bold"/>
                  </a:defRPr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2022</c:v>
                </c:pt>
                <c:pt idx="1">
                  <c:v>2023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28.6</c:v>
                </c:pt>
                <c:pt idx="1">
                  <c:v>25.6</c:v>
                </c:pt>
              </c:numCache>
            </c:numRef>
          </c:val>
        </c:ser>
        <c:axId val="154756608"/>
        <c:axId val="154758144"/>
      </c:barChart>
      <c:catAx>
        <c:axId val="154756608"/>
        <c:scaling>
          <c:orientation val="minMax"/>
        </c:scaling>
        <c:delete val="1"/>
        <c:axPos val="b"/>
        <c:numFmt formatCode="General" sourceLinked="1"/>
        <c:tickLblPos val="none"/>
        <c:crossAx val="154758144"/>
        <c:crosses val="autoZero"/>
        <c:auto val="1"/>
        <c:lblAlgn val="ctr"/>
        <c:lblOffset val="100"/>
      </c:catAx>
      <c:valAx>
        <c:axId val="154758144"/>
        <c:scaling>
          <c:orientation val="minMax"/>
          <c:max val="29"/>
          <c:min val="17"/>
        </c:scaling>
        <c:delete val="1"/>
        <c:axPos val="l"/>
        <c:majorGridlines>
          <c:spPr>
            <a:ln>
              <a:solidFill>
                <a:srgbClr val="9BBB59">
                  <a:alpha val="26000"/>
                </a:srgbClr>
              </a:solidFill>
            </a:ln>
          </c:spPr>
        </c:majorGridlines>
        <c:numFmt formatCode="General" sourceLinked="1"/>
        <c:tickLblPos val="none"/>
        <c:crossAx val="154756608"/>
        <c:crosses val="autoZero"/>
        <c:crossBetween val="between"/>
      </c:valAx>
      <c:spPr>
        <a:noFill/>
        <a:ln w="25400">
          <a:noFill/>
        </a:ln>
      </c:spPr>
    </c:plotArea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Y val="40"/>
      <c:rAngAx val="1"/>
    </c:view3D>
    <c:plotArea>
      <c:layout>
        <c:manualLayout>
          <c:layoutTarget val="inner"/>
          <c:xMode val="edge"/>
          <c:yMode val="edge"/>
          <c:x val="5.9771251311837914E-2"/>
          <c:y val="5.9690979754686513E-2"/>
          <c:w val="0.93817491353119298"/>
          <c:h val="0.63809101040913196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</c:v>
                </c:pt>
              </c:strCache>
            </c:strRef>
          </c:tx>
          <c:spPr>
            <a:ln>
              <a:solidFill>
                <a:schemeClr val="accent1">
                  <a:lumMod val="50000"/>
                </a:schemeClr>
              </a:solidFill>
            </a:ln>
          </c:spPr>
          <c:dLbls>
            <c:dLbl>
              <c:idx val="0"/>
              <c:layout>
                <c:manualLayout>
                  <c:x val="1.3118377113286769E-2"/>
                  <c:y val="-1.9884139658681875E-2"/>
                </c:manualLayout>
              </c:layout>
              <c:showVal val="1"/>
            </c:dLbl>
            <c:dLbl>
              <c:idx val="1"/>
              <c:layout>
                <c:manualLayout>
                  <c:x val="2.0406364398446078E-2"/>
                  <c:y val="-1.9884139658681875E-2"/>
                </c:manualLayout>
              </c:layout>
              <c:showVal val="1"/>
            </c:dLbl>
            <c:dLbl>
              <c:idx val="2"/>
              <c:layout>
                <c:manualLayout>
                  <c:x val="1.0203182199223101E-2"/>
                  <c:y val="-1.325609310578778E-2"/>
                </c:manualLayout>
              </c:layout>
              <c:showVal val="1"/>
            </c:dLbl>
            <c:dLbl>
              <c:idx val="3"/>
              <c:layout>
                <c:manualLayout>
                  <c:x val="1.6033572027350503E-2"/>
                  <c:y val="0"/>
                </c:manualLayout>
              </c:layout>
              <c:showVal val="1"/>
            </c:dLbl>
            <c:dLbl>
              <c:idx val="4"/>
              <c:layout>
                <c:manualLayout>
                  <c:x val="2.0406364398445981E-2"/>
                  <c:y val="-9.2825943316240875E-3"/>
                </c:manualLayout>
              </c:layout>
              <c:showVal val="1"/>
            </c:dLbl>
            <c:txPr>
              <a:bodyPr/>
              <a:lstStyle/>
              <a:p>
                <a:pPr>
                  <a:defRPr sz="1800" b="1">
                    <a:solidFill>
                      <a:schemeClr val="tx1">
                        <a:lumMod val="50000"/>
                      </a:schemeClr>
                    </a:solidFill>
                    <a:latin typeface="+mj-lt"/>
                  </a:defRPr>
                </a:pPr>
                <a:endParaRPr lang="ru-RU"/>
              </a:p>
            </c:txPr>
            <c:showVal val="1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63.1</c:v>
                </c:pt>
                <c:pt idx="1">
                  <c:v>61.2</c:v>
                </c:pt>
                <c:pt idx="2">
                  <c:v>61.1</c:v>
                </c:pt>
                <c:pt idx="3">
                  <c:v>59</c:v>
                </c:pt>
                <c:pt idx="4">
                  <c:v>59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город</c:v>
                </c:pt>
              </c:strCache>
            </c:strRef>
          </c:tx>
          <c:spPr>
            <a:solidFill>
              <a:schemeClr val="accent5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dLbls>
            <c:dLbl>
              <c:idx val="0"/>
              <c:layout>
                <c:manualLayout>
                  <c:x val="1.6033572027350503E-2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1.6033572027350503E-2"/>
                  <c:y val="-6.1883962210826839E-3"/>
                </c:manualLayout>
              </c:layout>
              <c:showVal val="1"/>
            </c:dLbl>
            <c:dLbl>
              <c:idx val="2"/>
              <c:layout>
                <c:manualLayout>
                  <c:x val="1.8948766941414223E-2"/>
                  <c:y val="-2.1659386773789292E-2"/>
                </c:manualLayout>
              </c:layout>
              <c:showVal val="1"/>
            </c:dLbl>
            <c:dLbl>
              <c:idx val="3"/>
              <c:layout>
                <c:manualLayout>
                  <c:x val="1.6033572027350503E-2"/>
                  <c:y val="-3.0941981105413446E-3"/>
                </c:manualLayout>
              </c:layout>
              <c:showVal val="1"/>
            </c:dLbl>
            <c:dLbl>
              <c:idx val="4"/>
              <c:layout>
                <c:manualLayout>
                  <c:x val="1.6033572027350403E-2"/>
                  <c:y val="-1.9884139658681875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solidFill>
                      <a:schemeClr val="tx1">
                        <a:lumMod val="50000"/>
                      </a:schemeClr>
                    </a:solidFill>
                    <a:latin typeface="+mj-lt"/>
                  </a:defRPr>
                </a:pPr>
                <a:endParaRPr lang="ru-RU"/>
              </a:p>
            </c:txPr>
            <c:showVal val="1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31.5</c:v>
                </c:pt>
                <c:pt idx="1">
                  <c:v>30.7</c:v>
                </c:pt>
                <c:pt idx="2">
                  <c:v>30.7</c:v>
                </c:pt>
                <c:pt idx="3">
                  <c:v>29.8</c:v>
                </c:pt>
                <c:pt idx="4">
                  <c:v>29.8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село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3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dLbls>
            <c:dLbl>
              <c:idx val="0"/>
              <c:layout>
                <c:manualLayout>
                  <c:x val="2.1863961855478002E-2"/>
                  <c:y val="-1.2816558394096563E-2"/>
                </c:manualLayout>
              </c:layout>
              <c:showVal val="1"/>
            </c:dLbl>
            <c:dLbl>
              <c:idx val="1"/>
              <c:layout>
                <c:manualLayout>
                  <c:x val="2.0406364398446033E-2"/>
                  <c:y val="-1.2376792442165295E-2"/>
                </c:manualLayout>
              </c:layout>
              <c:showVal val="1"/>
            </c:dLbl>
            <c:dLbl>
              <c:idx val="2"/>
              <c:layout>
                <c:manualLayout>
                  <c:x val="2.477915676954168E-2"/>
                  <c:y val="-6.1883962210826839E-3"/>
                </c:manualLayout>
              </c:layout>
              <c:showVal val="1"/>
            </c:dLbl>
            <c:dLbl>
              <c:idx val="3"/>
              <c:layout>
                <c:manualLayout>
                  <c:x val="2.1863961855478002E-2"/>
                  <c:y val="-6.1883962210826839E-3"/>
                </c:manualLayout>
              </c:layout>
              <c:showVal val="1"/>
            </c:dLbl>
            <c:dLbl>
              <c:idx val="4"/>
              <c:layout>
                <c:manualLayout>
                  <c:x val="2.9151949140637266E-2"/>
                  <c:y val="-6.6280465528938994E-3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solidFill>
                      <a:schemeClr val="tx1">
                        <a:lumMod val="50000"/>
                      </a:schemeClr>
                    </a:solidFill>
                    <a:latin typeface="+mj-lt"/>
                  </a:defRPr>
                </a:pPr>
                <a:endParaRPr lang="ru-RU"/>
              </a:p>
            </c:txPr>
            <c:showVal val="1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31.6</c:v>
                </c:pt>
                <c:pt idx="1">
                  <c:v>30.5</c:v>
                </c:pt>
                <c:pt idx="2">
                  <c:v>30.4</c:v>
                </c:pt>
                <c:pt idx="3">
                  <c:v>29.2</c:v>
                </c:pt>
                <c:pt idx="4">
                  <c:v>29.2</c:v>
                </c:pt>
              </c:numCache>
            </c:numRef>
          </c:val>
        </c:ser>
        <c:shape val="cylinder"/>
        <c:axId val="155191936"/>
        <c:axId val="155218304"/>
        <c:axId val="0"/>
      </c:bar3DChart>
      <c:catAx>
        <c:axId val="15519193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>
                <a:solidFill>
                  <a:schemeClr val="tx1">
                    <a:lumMod val="50000"/>
                  </a:schemeClr>
                </a:solidFill>
                <a:latin typeface="+mj-lt"/>
              </a:defRPr>
            </a:pPr>
            <a:endParaRPr lang="ru-RU"/>
          </a:p>
        </c:txPr>
        <c:crossAx val="155218304"/>
        <c:crosses val="autoZero"/>
        <c:auto val="1"/>
        <c:lblAlgn val="ctr"/>
        <c:lblOffset val="100"/>
      </c:catAx>
      <c:valAx>
        <c:axId val="155218304"/>
        <c:scaling>
          <c:orientation val="minMax"/>
          <c:max val="65"/>
          <c:min val="0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400" b="1">
                <a:solidFill>
                  <a:schemeClr val="tx1">
                    <a:lumMod val="50000"/>
                  </a:schemeClr>
                </a:solidFill>
              </a:defRPr>
            </a:pPr>
            <a:endParaRPr lang="ru-RU"/>
          </a:p>
        </c:txPr>
        <c:crossAx val="1551919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5837002959267146"/>
          <c:y val="0.88440817285110351"/>
          <c:w val="0.69295502979007861"/>
          <c:h val="0.1155918271488962"/>
        </c:manualLayout>
      </c:layout>
      <c:txPr>
        <a:bodyPr/>
        <a:lstStyle/>
        <a:p>
          <a:pPr>
            <a:defRPr sz="2000" b="1">
              <a:solidFill>
                <a:schemeClr val="tx1">
                  <a:lumMod val="50000"/>
                </a:schemeClr>
              </a:solidFill>
              <a:latin typeface="+mj-lt"/>
            </a:defRPr>
          </a:pPr>
          <a:endParaRPr lang="ru-RU"/>
        </a:p>
      </c:txPr>
    </c:legend>
    <c:plotVisOnly val="1"/>
  </c:chart>
  <c:spPr>
    <a:scene3d>
      <a:camera prst="orthographicFront"/>
      <a:lightRig rig="threePt" dir="t"/>
    </a:scene3d>
    <a:sp3d>
      <a:bevelT w="6350"/>
    </a:sp3d>
  </c:spPr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2.3987751531058577E-2"/>
          <c:y val="0"/>
          <c:w val="0.94746139545056851"/>
          <c:h val="0.71967749448976115"/>
        </c:manualLayout>
      </c:layout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Родилось, чел.</c:v>
                </c:pt>
              </c:strCache>
            </c:strRef>
          </c:tx>
          <c:spPr>
            <a:ln w="76200" cap="flat" cmpd="sng" algn="ctr">
              <a:solidFill>
                <a:srgbClr val="C00000"/>
              </a:solidFill>
              <a:prstDash val="sysDash"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6666666666666777E-2"/>
                  <c:y val="-5.6544438900315373E-2"/>
                </c:manualLayout>
              </c:layout>
              <c:showVal val="1"/>
            </c:dLbl>
            <c:dLbl>
              <c:idx val="1"/>
              <c:layout>
                <c:manualLayout>
                  <c:x val="-2.5000000000000046E-2"/>
                  <c:y val="-6.9492270206204965E-2"/>
                </c:manualLayout>
              </c:layout>
              <c:showVal val="1"/>
            </c:dLbl>
            <c:dLbl>
              <c:idx val="2"/>
              <c:layout>
                <c:manualLayout>
                  <c:x val="1.3425962379702542E-2"/>
                  <c:y val="-7.6135016800147393E-2"/>
                </c:manualLayout>
              </c:layout>
              <c:showVal val="1"/>
            </c:dLbl>
            <c:dLbl>
              <c:idx val="3"/>
              <c:layout>
                <c:manualLayout>
                  <c:x val="-3.3333333333333381E-2"/>
                  <c:y val="-7.3168021610052494E-2"/>
                </c:manualLayout>
              </c:layout>
              <c:showVal val="1"/>
            </c:dLbl>
            <c:dLbl>
              <c:idx val="4"/>
              <c:layout>
                <c:manualLayout>
                  <c:x val="-3.2870406824147012E-2"/>
                  <c:y val="-7.8195839662155875E-2"/>
                </c:manualLayout>
              </c:layout>
              <c:showVal val="1"/>
            </c:dLbl>
            <c:dLbl>
              <c:idx val="5"/>
              <c:layout>
                <c:manualLayout>
                  <c:x val="-5.5555555555554855E-3"/>
                  <c:y val="-2.3529411764705879E-2"/>
                </c:manualLayout>
              </c:layout>
              <c:showVal val="1"/>
            </c:dLbl>
            <c:dLbl>
              <c:idx val="7"/>
              <c:layout>
                <c:manualLayout>
                  <c:x val="-5.5555555555555558E-3"/>
                  <c:y val="-3.1814895155459495E-2"/>
                </c:manualLayout>
              </c:layout>
              <c:showVal val="1"/>
            </c:dLbl>
            <c:txPr>
              <a:bodyPr/>
              <a:lstStyle/>
              <a:p>
                <a:pPr>
                  <a:defRPr sz="2000" b="1">
                    <a:solidFill>
                      <a:schemeClr val="tx1">
                        <a:lumMod val="50000"/>
                      </a:schemeClr>
                    </a:solidFill>
                    <a:latin typeface="+mj-lt"/>
                  </a:defRPr>
                </a:pPr>
                <a:endParaRPr lang="ru-RU"/>
              </a:p>
            </c:txPr>
            <c:showVal val="1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568</c:v>
                </c:pt>
                <c:pt idx="1">
                  <c:v>500</c:v>
                </c:pt>
                <c:pt idx="2">
                  <c:v>460</c:v>
                </c:pt>
                <c:pt idx="3">
                  <c:v>472</c:v>
                </c:pt>
                <c:pt idx="4">
                  <c:v>441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marker>
            <c:symbol val="none"/>
          </c:marker>
          <c:cat>
            <c:numRef>
              <c:f>Лист1!$A$2:$A$6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Лист1!$C$2:$C$6</c:f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Умерло, чел.</c:v>
                </c:pt>
              </c:strCache>
            </c:strRef>
          </c:tx>
          <c:spPr>
            <a:ln w="76200" cap="flat" cmpd="sng" algn="ctr">
              <a:solidFill>
                <a:schemeClr val="accent4">
                  <a:shade val="50000"/>
                </a:schemeClr>
              </a:solidFill>
              <a:prstDash val="solid"/>
            </a:ln>
            <a:effectLst/>
          </c:spPr>
          <c:marker>
            <c:symbol val="none"/>
          </c:marker>
          <c:dPt>
            <c:idx val="3"/>
            <c:spPr>
              <a:ln w="76200" cap="flat" cmpd="sng" algn="ctr">
                <a:solidFill>
                  <a:schemeClr val="tx2">
                    <a:lumMod val="75000"/>
                  </a:schemeClr>
                </a:solidFill>
                <a:prstDash val="solid"/>
              </a:ln>
              <a:effectLst/>
            </c:spPr>
          </c:dPt>
          <c:dLbls>
            <c:dLbl>
              <c:idx val="0"/>
              <c:layout>
                <c:manualLayout>
                  <c:x val="-5.5555555555555558E-3"/>
                  <c:y val="-7.0506295262701732E-2"/>
                </c:manualLayout>
              </c:layout>
              <c:showVal val="1"/>
            </c:dLbl>
            <c:dLbl>
              <c:idx val="1"/>
              <c:layout>
                <c:manualLayout>
                  <c:x val="-1.6203740157480349E-2"/>
                  <c:y val="-8.1607650395839781E-2"/>
                </c:manualLayout>
              </c:layout>
              <c:showVal val="1"/>
            </c:dLbl>
            <c:dLbl>
              <c:idx val="2"/>
              <c:layout>
                <c:manualLayout>
                  <c:x val="-2.6388888888888878E-2"/>
                  <c:y val="-8.6065155228758211E-2"/>
                </c:manualLayout>
              </c:layout>
              <c:showVal val="1"/>
            </c:dLbl>
            <c:dLbl>
              <c:idx val="3"/>
              <c:layout>
                <c:manualLayout>
                  <c:x val="4.3055555555555659E-2"/>
                  <c:y val="0"/>
                </c:manualLayout>
              </c:layout>
              <c:showVal val="1"/>
            </c:dLbl>
            <c:dLbl>
              <c:idx val="4"/>
              <c:layout>
                <c:manualLayout>
                  <c:x val="1.3888888888889984E-3"/>
                  <c:y val="-5.4718535548069734E-2"/>
                </c:manualLayout>
              </c:layout>
              <c:showVal val="1"/>
            </c:dLbl>
            <c:dLbl>
              <c:idx val="5"/>
              <c:layout>
                <c:manualLayout>
                  <c:x val="-1.4814814814814749E-2"/>
                  <c:y val="-1.8300653594771281E-2"/>
                </c:manualLayout>
              </c:layout>
              <c:showVal val="1"/>
            </c:dLbl>
            <c:dLbl>
              <c:idx val="6"/>
              <c:layout>
                <c:manualLayout>
                  <c:x val="-1.1111111111111203E-2"/>
                  <c:y val="-2.3529411764705847E-2"/>
                </c:manualLayout>
              </c:layout>
              <c:showVal val="1"/>
            </c:dLbl>
            <c:dLbl>
              <c:idx val="7"/>
              <c:layout>
                <c:manualLayout>
                  <c:x val="-1.6666666666666805E-2"/>
                  <c:y val="-3.9215686274509852E-2"/>
                </c:manualLayout>
              </c:layout>
              <c:showVal val="1"/>
            </c:dLbl>
            <c:dLbl>
              <c:idx val="9"/>
              <c:layout>
                <c:manualLayout>
                  <c:x val="-9.2592592592594582E-3"/>
                  <c:y val="-3.1372549019607891E-2"/>
                </c:manualLayout>
              </c:layout>
              <c:showVal val="1"/>
            </c:dLbl>
            <c:txPr>
              <a:bodyPr/>
              <a:lstStyle/>
              <a:p>
                <a:pPr>
                  <a:defRPr sz="2000" b="1">
                    <a:solidFill>
                      <a:schemeClr val="tx1">
                        <a:lumMod val="50000"/>
                      </a:schemeClr>
                    </a:solidFill>
                    <a:latin typeface="+mj-lt"/>
                  </a:defRPr>
                </a:pPr>
                <a:endParaRPr lang="ru-RU"/>
              </a:p>
            </c:txPr>
            <c:showVal val="1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842</c:v>
                </c:pt>
                <c:pt idx="1">
                  <c:v>788</c:v>
                </c:pt>
                <c:pt idx="2">
                  <c:v>933</c:v>
                </c:pt>
                <c:pt idx="3">
                  <c:v>1234</c:v>
                </c:pt>
                <c:pt idx="4">
                  <c:v>849</c:v>
                </c:pt>
              </c:numCache>
            </c:numRef>
          </c:val>
        </c:ser>
        <c:marker val="1"/>
        <c:axId val="155121536"/>
        <c:axId val="155123072"/>
      </c:lineChart>
      <c:catAx>
        <c:axId val="15512153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600" b="1">
                <a:solidFill>
                  <a:schemeClr val="tx1">
                    <a:lumMod val="50000"/>
                  </a:schemeClr>
                </a:solidFill>
              </a:defRPr>
            </a:pPr>
            <a:endParaRPr lang="ru-RU"/>
          </a:p>
        </c:txPr>
        <c:crossAx val="155123072"/>
        <c:crosses val="autoZero"/>
        <c:auto val="1"/>
        <c:lblAlgn val="ctr"/>
        <c:lblOffset val="100"/>
      </c:catAx>
      <c:valAx>
        <c:axId val="155123072"/>
        <c:scaling>
          <c:orientation val="minMax"/>
          <c:min val="400"/>
        </c:scaling>
        <c:axPos val="l"/>
        <c:majorGridlines/>
        <c:numFmt formatCode="General" sourceLinked="1"/>
        <c:tickLblPos val="none"/>
        <c:txPr>
          <a:bodyPr/>
          <a:lstStyle/>
          <a:p>
            <a:pPr>
              <a:defRPr sz="1200" b="1">
                <a:solidFill>
                  <a:schemeClr val="tx1">
                    <a:lumMod val="50000"/>
                  </a:schemeClr>
                </a:solidFill>
              </a:defRPr>
            </a:pPr>
            <a:endParaRPr lang="ru-RU"/>
          </a:p>
        </c:txPr>
        <c:crossAx val="155121536"/>
        <c:crosses val="autoZero"/>
        <c:crossBetween val="between"/>
      </c:valAx>
      <c:spPr>
        <a:noFill/>
        <a:scene3d>
          <a:camera prst="orthographicFront"/>
          <a:lightRig rig="threePt" dir="t"/>
        </a:scene3d>
        <a:sp3d prstMaterial="plastic">
          <a:bevelT w="0" prst="convex"/>
        </a:sp3d>
      </c:spPr>
    </c:plotArea>
    <c:legend>
      <c:legendPos val="r"/>
      <c:layout>
        <c:manualLayout>
          <c:xMode val="edge"/>
          <c:yMode val="edge"/>
          <c:x val="2.5805446194225846E-2"/>
          <c:y val="0.88593741237171364"/>
          <c:w val="0.97419455380577746"/>
          <c:h val="0.11319692029130669"/>
        </c:manualLayout>
      </c:layout>
      <c:txPr>
        <a:bodyPr/>
        <a:lstStyle/>
        <a:p>
          <a:pPr>
            <a:defRPr sz="1800" b="1">
              <a:solidFill>
                <a:schemeClr val="tx2">
                  <a:lumMod val="50000"/>
                </a:schemeClr>
              </a:solidFill>
              <a:latin typeface="+mj-lt"/>
            </a:defRPr>
          </a:pPr>
          <a:endParaRPr lang="ru-RU"/>
        </a:p>
      </c:txPr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0647567666207516"/>
          <c:y val="0.10575848715222118"/>
          <c:w val="0.8561445566818644"/>
          <c:h val="0.71836780040313064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1"/>
            <c:spPr>
              <a:solidFill>
                <a:schemeClr val="accent3"/>
              </a:solidFill>
              <a:ln w="25400" cap="flat" cmpd="sng" algn="ctr">
                <a:solidFill>
                  <a:schemeClr val="accent3">
                    <a:shade val="50000"/>
                  </a:schemeClr>
                </a:solidFill>
                <a:prstDash val="solid"/>
              </a:ln>
              <a:effectLst/>
            </c:spPr>
          </c:dPt>
          <c:dPt>
            <c:idx val="5"/>
            <c:spPr>
              <a:solidFill>
                <a:schemeClr val="accent3"/>
              </a:solidFill>
              <a:ln w="25400" cap="flat" cmpd="sng" algn="ctr">
                <a:solidFill>
                  <a:schemeClr val="accent3">
                    <a:shade val="50000"/>
                  </a:schemeClr>
                </a:solidFill>
                <a:prstDash val="solid"/>
              </a:ln>
              <a:effectLst/>
            </c:spPr>
          </c:dPt>
          <c:dLbls>
            <c:dLbl>
              <c:idx val="0"/>
              <c:layout>
                <c:manualLayout>
                  <c:x val="-1.7991032370953631E-3"/>
                  <c:y val="-0.16917475693583875"/>
                </c:manualLayout>
              </c:layout>
              <c:showVal val="1"/>
            </c:dLbl>
            <c:dLbl>
              <c:idx val="1"/>
              <c:layout>
                <c:manualLayout>
                  <c:x val="-2.2686873175707819E-3"/>
                  <c:y val="-0.35711281088928837"/>
                </c:manualLayout>
              </c:layout>
              <c:showVal val="1"/>
            </c:dLbl>
            <c:dLbl>
              <c:idx val="2"/>
              <c:layout>
                <c:manualLayout>
                  <c:x val="-2.466703388823157E-3"/>
                  <c:y val="-0.30206995365586226"/>
                </c:manualLayout>
              </c:layout>
              <c:showVal val="1"/>
            </c:dLbl>
            <c:dLbl>
              <c:idx val="3"/>
              <c:layout>
                <c:manualLayout>
                  <c:x val="1.8720724892261436E-3"/>
                  <c:y val="-0.30783032085866691"/>
                </c:manualLayout>
              </c:layout>
              <c:showVal val="1"/>
            </c:dLbl>
            <c:dLbl>
              <c:idx val="4"/>
              <c:layout>
                <c:manualLayout>
                  <c:x val="-1.3325054014977399E-3"/>
                  <c:y val="-0.32316985031667489"/>
                </c:manualLayout>
              </c:layout>
              <c:showVal val="1"/>
            </c:dLbl>
            <c:dLbl>
              <c:idx val="5"/>
              <c:layout>
                <c:manualLayout>
                  <c:x val="-4.1737786710567505E-3"/>
                  <c:y val="-0.37591927497733585"/>
                </c:manualLayout>
              </c:layout>
              <c:showVal val="1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</c:dLbls>
          <c:cat>
            <c:strRef>
              <c:f>Лист1!$A$2:$A$7</c:f>
              <c:strCache>
                <c:ptCount val="6"/>
                <c:pt idx="0">
                  <c:v>2022 г.</c:v>
                </c:pt>
                <c:pt idx="1">
                  <c:v>целевой ориентир 2023 г.</c:v>
                </c:pt>
                <c:pt idx="2">
                  <c:v>январь-февраль 2023 г.</c:v>
                </c:pt>
                <c:pt idx="3">
                  <c:v>январь-март 2023 г.</c:v>
                </c:pt>
                <c:pt idx="4">
                  <c:v>январь-апрель 2023 г.</c:v>
                </c:pt>
                <c:pt idx="5">
                  <c:v>январь-сентябрь 2023 г.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34475.300000000003</c:v>
                </c:pt>
                <c:pt idx="1">
                  <c:v>38371</c:v>
                </c:pt>
                <c:pt idx="2">
                  <c:v>37219.800000000003</c:v>
                </c:pt>
                <c:pt idx="3">
                  <c:v>37353.4</c:v>
                </c:pt>
                <c:pt idx="4">
                  <c:v>37734.6</c:v>
                </c:pt>
                <c:pt idx="5" formatCode="#,##0.0">
                  <c:v>39720.699999999997</c:v>
                </c:pt>
              </c:numCache>
            </c:numRef>
          </c:val>
        </c:ser>
        <c:overlap val="100"/>
        <c:axId val="154251648"/>
        <c:axId val="155150592"/>
      </c:barChart>
      <c:catAx>
        <c:axId val="15425164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155150592"/>
        <c:crosses val="autoZero"/>
        <c:auto val="1"/>
        <c:lblAlgn val="ctr"/>
        <c:lblOffset val="100"/>
      </c:catAx>
      <c:valAx>
        <c:axId val="155150592"/>
        <c:scaling>
          <c:orientation val="minMax"/>
        </c:scaling>
        <c:delete val="1"/>
        <c:axPos val="l"/>
        <c:numFmt formatCode="General" sourceLinked="1"/>
        <c:tickLblPos val="none"/>
        <c:crossAx val="154251648"/>
        <c:crosses val="autoZero"/>
        <c:crossBetween val="between"/>
      </c:valAx>
      <c:spPr>
        <a:noFill/>
        <a:ln w="25400">
          <a:noFill/>
        </a:ln>
      </c:spPr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0.99828861868038365"/>
          <c:h val="0.58740354437320375"/>
        </c:manualLayout>
      </c:layout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4.7707068635298902E-2"/>
                  <c:y val="0.19683526161390075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5.9150716397133533E-2"/>
                  <c:y val="0.18445868885053388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5.7288210036822891E-2"/>
                  <c:y val="0.16716352637813367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5.9951909426967792E-2"/>
                  <c:y val="0.16737861590724737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5.6379419380752437E-2"/>
                  <c:y val="0.13698273390947971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5513978978594138E-2"/>
                  <c:y val="0.13292023200356179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1137.2</c:v>
                </c:pt>
                <c:pt idx="1">
                  <c:v>1219.8</c:v>
                </c:pt>
                <c:pt idx="2">
                  <c:v>1343.9</c:v>
                </c:pt>
                <c:pt idx="3">
                  <c:v>1452.1</c:v>
                </c:pt>
                <c:pt idx="4">
                  <c:v>1802.1</c:v>
                </c:pt>
              </c:numCache>
            </c:numRef>
          </c:val>
        </c:ser>
        <c:marker val="1"/>
        <c:axId val="160655616"/>
        <c:axId val="160683904"/>
      </c:lineChart>
      <c:catAx>
        <c:axId val="16065561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0683904"/>
        <c:crosses val="autoZero"/>
        <c:auto val="1"/>
        <c:lblAlgn val="ctr"/>
        <c:lblOffset val="100"/>
      </c:catAx>
      <c:valAx>
        <c:axId val="16068390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0655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9324828967537702"/>
          <c:y val="0"/>
          <c:w val="0.80675169857528928"/>
          <c:h val="0.67193872667465604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1">
                  <a:shade val="95000"/>
                </a:schemeClr>
              </a:contourClr>
            </a:sp3d>
          </c:spPr>
          <c:dLbls>
            <c:dLbl>
              <c:idx val="0"/>
              <c:layout>
                <c:manualLayout>
                  <c:x val="8.2686759766315739E-3"/>
                  <c:y val="0.12746242024354668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0335844970789418E-2"/>
                  <c:y val="0.100628226508063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9 месяцев 2023 г.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1523.8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Доходы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2">
                  <a:shade val="95000"/>
                </a:schemeClr>
              </a:contourClr>
            </a:sp3d>
          </c:spPr>
          <c:dLbls>
            <c:dLbl>
              <c:idx val="0"/>
              <c:layout>
                <c:manualLayout>
                  <c:x val="2.0671689941578891E-3"/>
                  <c:y val="0.114045323375805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6537351953263123E-2"/>
                  <c:y val="9.7273952291127688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9 месяцев 2023 г.</c:v>
                </c:pt>
              </c:strCache>
            </c:strRef>
          </c:cat>
          <c:val>
            <c:numRef>
              <c:f>Лист1!$C$2</c:f>
              <c:numCache>
                <c:formatCode>#,##0.0</c:formatCode>
                <c:ptCount val="1"/>
                <c:pt idx="0">
                  <c:v>1460</c:v>
                </c:pt>
              </c:numCache>
            </c:numRef>
          </c:val>
        </c:ser>
        <c:shape val="cylinder"/>
        <c:axId val="161695616"/>
        <c:axId val="161697152"/>
        <c:axId val="0"/>
      </c:bar3DChart>
      <c:catAx>
        <c:axId val="161695616"/>
        <c:scaling>
          <c:orientation val="minMax"/>
        </c:scaling>
        <c:axPos val="b"/>
        <c:numFmt formatCode="General" sourceLinked="0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1697152"/>
        <c:crosses val="autoZero"/>
        <c:auto val="1"/>
        <c:lblAlgn val="ctr"/>
        <c:lblOffset val="100"/>
      </c:catAx>
      <c:valAx>
        <c:axId val="161697152"/>
        <c:scaling>
          <c:orientation val="minMax"/>
          <c:min val="500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1695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0920139414242748E-2"/>
          <c:y val="0.10246114182418507"/>
          <c:w val="0.83943703224894195"/>
          <c:h val="0.82793529914813802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инвестиций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2.3062011428589272E-2"/>
                  <c:y val="-1.2402241501786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1056,6</a:t>
                    </a:r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0470777699133833E-2"/>
                  <c:y val="-2.7351758895476402E-2"/>
                </c:manualLayout>
              </c:layout>
              <c:showVal val="1"/>
            </c:dLbl>
            <c:dLbl>
              <c:idx val="2"/>
              <c:layout>
                <c:manualLayout>
                  <c:x val="4.1842232222088584E-2"/>
                  <c:y val="-2.099451071093111E-2"/>
                </c:manualLayout>
              </c:layout>
              <c:tx>
                <c:rich>
                  <a:bodyPr/>
                  <a:lstStyle/>
                  <a:p>
                    <a:r>
                      <a:rPr lang="en-US" sz="1800" dirty="0" smtClean="0"/>
                      <a:t>1082,1</a:t>
                    </a:r>
                  </a:p>
                  <a:p>
                    <a:endParaRPr lang="en-US" sz="1800" dirty="0"/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8120011188959841E-2"/>
                  <c:y val="-8.0167860136753782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2020 г.</c:v>
                </c:pt>
                <c:pt idx="1">
                  <c:v>2021 г.</c:v>
                </c:pt>
                <c:pt idx="2">
                  <c:v>2022 г.</c:v>
                </c:pt>
                <c:pt idx="3">
                  <c:v>2023 г.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1056.5999999999999</c:v>
                </c:pt>
                <c:pt idx="1">
                  <c:v>1862.6</c:v>
                </c:pt>
                <c:pt idx="2" formatCode="0.00">
                  <c:v>1082.0999999999999</c:v>
                </c:pt>
                <c:pt idx="3" formatCode="0.0">
                  <c:v>1300</c:v>
                </c:pt>
              </c:numCache>
            </c:numRef>
          </c:val>
        </c:ser>
        <c:shape val="box"/>
        <c:axId val="162837248"/>
        <c:axId val="162838784"/>
        <c:axId val="0"/>
      </c:bar3DChart>
      <c:catAx>
        <c:axId val="162837248"/>
        <c:scaling>
          <c:orientation val="minMax"/>
        </c:scaling>
        <c:axPos val="b"/>
        <c:numFmt formatCode="General" sourceLinked="0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2838784"/>
        <c:crosses val="autoZero"/>
        <c:auto val="1"/>
        <c:lblAlgn val="r"/>
        <c:lblOffset val="100"/>
      </c:catAx>
      <c:valAx>
        <c:axId val="162838784"/>
        <c:scaling>
          <c:orientation val="minMax"/>
          <c:max val="1150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2837248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rotY val="6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4066467095859467"/>
          <c:y val="0.1443703249352904"/>
          <c:w val="0.74794720748558019"/>
          <c:h val="0.743413360345525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38"/>
          <c:dPt>
            <c:idx val="0"/>
            <c:explosion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explosion val="14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Лист1!$A$2:$A$3</c:f>
              <c:strCache>
                <c:ptCount val="2"/>
                <c:pt idx="0">
                  <c:v>Собственные средства</c:v>
                </c:pt>
                <c:pt idx="1">
                  <c:v>привлеченные средства</c:v>
                </c:pt>
              </c:strCache>
            </c:strRef>
          </c:cat>
          <c:val>
            <c:numRef>
              <c:f>Лист1!$B$2:$B$3</c:f>
              <c:numCache>
                <c:formatCode>0.0%</c:formatCode>
                <c:ptCount val="2"/>
                <c:pt idx="0">
                  <c:v>0.53400000000000003</c:v>
                </c:pt>
                <c:pt idx="1">
                  <c:v>0.46600000000000008</c:v>
                </c:pt>
              </c:numCache>
            </c:numRef>
          </c:val>
        </c:ser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136548301567546"/>
          <c:y val="0.82506111686193828"/>
          <c:w val="0.60250220784511821"/>
          <c:h val="6.4341503117950199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90873A-E206-48B9-BFA2-87C353208263}" type="doc">
      <dgm:prSet loTypeId="urn:microsoft.com/office/officeart/2005/8/layout/hierarchy3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6E5C0B9-3AA8-41F2-9DE7-575998D6CA4A}">
      <dgm:prSet phldrT="[Текст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000" b="1" dirty="0" smtClean="0">
              <a:solidFill>
                <a:schemeClr val="bg1"/>
              </a:solidFill>
              <a:latin typeface="Book Antiqua" pitchFamily="18" charset="0"/>
              <a:cs typeface="Arial" pitchFamily="34" charset="0"/>
            </a:rPr>
            <a:t>Сумма инвестиций </a:t>
          </a:r>
          <a:r>
            <a:rPr lang="ru-RU" sz="2000" b="1" dirty="0" smtClean="0">
              <a:solidFill>
                <a:srgbClr val="FF0000"/>
              </a:solidFill>
              <a:latin typeface="Book Antiqua" pitchFamily="18" charset="0"/>
              <a:cs typeface="Arial" pitchFamily="34" charset="0"/>
            </a:rPr>
            <a:t>700  </a:t>
          </a:r>
          <a:r>
            <a:rPr lang="ru-RU" sz="2000" b="1" dirty="0" smtClean="0">
              <a:solidFill>
                <a:schemeClr val="bg1"/>
              </a:solidFill>
              <a:latin typeface="Book Antiqua" pitchFamily="18" charset="0"/>
              <a:cs typeface="Arial" pitchFamily="34" charset="0"/>
            </a:rPr>
            <a:t>млн.руб.</a:t>
          </a:r>
          <a:endParaRPr lang="ru-RU" sz="2000" dirty="0">
            <a:solidFill>
              <a:schemeClr val="bg1"/>
            </a:solidFill>
            <a:latin typeface="Book Antiqua" pitchFamily="18" charset="0"/>
            <a:cs typeface="Arial" pitchFamily="34" charset="0"/>
          </a:endParaRPr>
        </a:p>
      </dgm:t>
    </dgm:pt>
    <dgm:pt modelId="{828816C3-F095-470E-BCDF-1D293D420D82}" type="parTrans" cxnId="{AF4E5618-3DD5-4C47-BFB6-6E3E4B36BD2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192205F-2F02-4C61-B01B-3381AEF5957E}" type="sibTrans" cxnId="{AF4E5618-3DD5-4C47-BFB6-6E3E4B36BD2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283AF67-D731-406F-97BB-DF777E56D478}">
      <dgm:prSet phldrT="[Текст]" custT="1"/>
      <dgm:spPr/>
      <dgm:t>
        <a:bodyPr/>
        <a:lstStyle/>
        <a:p>
          <a:pPr algn="l"/>
          <a:r>
            <a:rPr lang="ru-RU" sz="1800" b="1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  <a:cs typeface="Arial" pitchFamily="34" charset="0"/>
            </a:rPr>
            <a:t>Строительство гостиничного комплекса на территории «Хлебная Пристань» </a:t>
          </a:r>
          <a:r>
            <a:rPr lang="ru-RU" sz="1200" b="1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  <a:cs typeface="Arial" pitchFamily="34" charset="0"/>
            </a:rPr>
            <a:t>( </a:t>
          </a:r>
          <a:r>
            <a:rPr lang="ru-RU" sz="1200" b="1" dirty="0" err="1" smtClean="0">
              <a:solidFill>
                <a:schemeClr val="tx2">
                  <a:lumMod val="75000"/>
                </a:schemeClr>
              </a:solidFill>
              <a:latin typeface="Book Antiqua" pitchFamily="18" charset="0"/>
              <a:cs typeface="Arial" pitchFamily="34" charset="0"/>
            </a:rPr>
            <a:t>Уркаев</a:t>
          </a:r>
          <a:r>
            <a:rPr lang="ru-RU" sz="1200" b="1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  <a:cs typeface="Arial" pitchFamily="34" charset="0"/>
            </a:rPr>
            <a:t> О.Н.)</a:t>
          </a:r>
          <a:endParaRPr lang="ru-RU" sz="1200" b="1" dirty="0">
            <a:solidFill>
              <a:schemeClr val="tx2">
                <a:lumMod val="75000"/>
              </a:schemeClr>
            </a:solidFill>
            <a:latin typeface="Book Antiqua" pitchFamily="18" charset="0"/>
            <a:cs typeface="Arial" pitchFamily="34" charset="0"/>
          </a:endParaRPr>
        </a:p>
      </dgm:t>
    </dgm:pt>
    <dgm:pt modelId="{37ABFD39-86A3-4CC1-81B8-15898D8FB823}" type="parTrans" cxnId="{5879A63C-986D-41AC-B958-1131EB30DED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94B84B53-989D-462E-80C0-2921C60119E7}" type="sibTrans" cxnId="{5879A63C-986D-41AC-B958-1131EB30DED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48B03FD-6C9E-4CD3-B88F-ED8EC1FC5628}">
      <dgm:prSet phldrT="[Текст]" custT="1"/>
      <dgm:spPr/>
      <dgm:t>
        <a:bodyPr/>
        <a:lstStyle/>
        <a:p>
          <a:pPr algn="l"/>
          <a:r>
            <a:rPr lang="ru-RU" sz="1800" b="1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  <a:cs typeface="Arial" pitchFamily="34" charset="0"/>
            </a:rPr>
            <a:t>Строительство коровника на 600 голов</a:t>
          </a:r>
        </a:p>
        <a:p>
          <a:pPr algn="l"/>
          <a:r>
            <a:rPr lang="ru-RU" sz="1100" b="1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  <a:cs typeface="Arial" pitchFamily="34" charset="0"/>
            </a:rPr>
            <a:t>(АО ПЗ Мелиоратор)</a:t>
          </a:r>
          <a:endParaRPr lang="ru-RU" sz="1100" b="1" dirty="0">
            <a:solidFill>
              <a:schemeClr val="tx2">
                <a:lumMod val="75000"/>
              </a:schemeClr>
            </a:solidFill>
            <a:latin typeface="Book Antiqua" pitchFamily="18" charset="0"/>
            <a:cs typeface="Arial" pitchFamily="34" charset="0"/>
          </a:endParaRPr>
        </a:p>
      </dgm:t>
    </dgm:pt>
    <dgm:pt modelId="{56E736C5-82CF-4E0C-ADE1-69729FF6F629}" type="parTrans" cxnId="{9D2A2656-141D-4ADA-9143-36C304A6084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E845E1C-2255-434B-B347-0A697E44ED5A}" type="sibTrans" cxnId="{9D2A2656-141D-4ADA-9143-36C304A6084C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EC1DF12-CA17-41B5-A10C-DB193DC1D9D1}">
      <dgm:prSet phldrT="[Текст]" custT="1"/>
      <dgm:spPr/>
      <dgm:t>
        <a:bodyPr/>
        <a:lstStyle/>
        <a:p>
          <a:pPr algn="l"/>
          <a:r>
            <a:rPr lang="ru-RU" sz="1800" b="1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  <a:cs typeface="Arial" pitchFamily="34" charset="0"/>
            </a:rPr>
            <a:t>Реконструкция инструментального цеха </a:t>
          </a:r>
        </a:p>
        <a:p>
          <a:pPr algn="l"/>
          <a:r>
            <a:rPr lang="ru-RU" sz="1100" b="1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  <a:cs typeface="Arial" pitchFamily="34" charset="0"/>
            </a:rPr>
            <a:t>(ООО ВДА)</a:t>
          </a:r>
          <a:endParaRPr lang="ru-RU" sz="1100" b="1" dirty="0">
            <a:solidFill>
              <a:schemeClr val="tx2">
                <a:lumMod val="75000"/>
              </a:schemeClr>
            </a:solidFill>
            <a:latin typeface="Book Antiqua" pitchFamily="18" charset="0"/>
            <a:cs typeface="Arial" pitchFamily="34" charset="0"/>
          </a:endParaRPr>
        </a:p>
      </dgm:t>
    </dgm:pt>
    <dgm:pt modelId="{B8712017-6277-4F58-A814-3B4E237DE440}" type="parTrans" cxnId="{58079DB7-C736-45B6-B08E-EF15350895C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A1DCB9A8-6679-4587-9FC5-62AE180C75B3}" type="sibTrans" cxnId="{58079DB7-C736-45B6-B08E-EF15350895C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F5F837B-7E90-4BB3-A9CD-A3E4F3DC2D85}">
      <dgm:prSet phldrT="[Текст]" custT="1"/>
      <dgm:spPr/>
      <dgm:t>
        <a:bodyPr/>
        <a:lstStyle/>
        <a:p>
          <a:pPr algn="l"/>
          <a:r>
            <a:rPr lang="ru-RU" sz="1800" b="1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  <a:cs typeface="Arial" pitchFamily="34" charset="0"/>
            </a:rPr>
            <a:t>Организация цеха по переработке молока</a:t>
          </a:r>
        </a:p>
        <a:p>
          <a:pPr algn="l"/>
          <a:r>
            <a:rPr lang="ru-RU" sz="1800" b="1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  <a:cs typeface="Arial" pitchFamily="34" charset="0"/>
            </a:rPr>
            <a:t> </a:t>
          </a:r>
          <a:r>
            <a:rPr lang="ru-RU" sz="1100" b="1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  <a:cs typeface="Arial" pitchFamily="34" charset="0"/>
            </a:rPr>
            <a:t>(АО ПЗ Трудовой)</a:t>
          </a:r>
          <a:endParaRPr lang="ru-RU" sz="1100" b="1" dirty="0">
            <a:solidFill>
              <a:schemeClr val="tx2">
                <a:lumMod val="75000"/>
              </a:schemeClr>
            </a:solidFill>
            <a:latin typeface="Book Antiqua" pitchFamily="18" charset="0"/>
            <a:cs typeface="Arial" pitchFamily="34" charset="0"/>
          </a:endParaRPr>
        </a:p>
      </dgm:t>
    </dgm:pt>
    <dgm:pt modelId="{62DA879A-97D9-4D59-8A71-B7678A4118C4}" type="parTrans" cxnId="{C497201A-E4A8-4112-8664-5DEF99566D89}">
      <dgm:prSet/>
      <dgm:spPr/>
      <dgm:t>
        <a:bodyPr/>
        <a:lstStyle/>
        <a:p>
          <a:endParaRPr lang="ru-RU"/>
        </a:p>
      </dgm:t>
    </dgm:pt>
    <dgm:pt modelId="{A341FC15-E744-45D3-A374-3327FA782527}" type="sibTrans" cxnId="{C497201A-E4A8-4112-8664-5DEF99566D89}">
      <dgm:prSet/>
      <dgm:spPr/>
      <dgm:t>
        <a:bodyPr/>
        <a:lstStyle/>
        <a:p>
          <a:endParaRPr lang="ru-RU"/>
        </a:p>
      </dgm:t>
    </dgm:pt>
    <dgm:pt modelId="{EAD717C2-90DE-44E2-ACD9-AE422306E046}" type="pres">
      <dgm:prSet presAssocID="{2290873A-E206-48B9-BFA2-87C35320826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E3DBED9-5F7A-479C-882B-54C167D0FDD9}" type="pres">
      <dgm:prSet presAssocID="{D6E5C0B9-3AA8-41F2-9DE7-575998D6CA4A}" presName="root" presStyleCnt="0"/>
      <dgm:spPr/>
    </dgm:pt>
    <dgm:pt modelId="{8D3FC491-4080-46D7-9969-7CEC5290611F}" type="pres">
      <dgm:prSet presAssocID="{D6E5C0B9-3AA8-41F2-9DE7-575998D6CA4A}" presName="rootComposite" presStyleCnt="0"/>
      <dgm:spPr/>
    </dgm:pt>
    <dgm:pt modelId="{77E1DDDE-5AC6-432C-9985-B3ADF18EA6FB}" type="pres">
      <dgm:prSet presAssocID="{D6E5C0B9-3AA8-41F2-9DE7-575998D6CA4A}" presName="rootText" presStyleLbl="node1" presStyleIdx="0" presStyleCnt="1" custScaleX="493061" custScaleY="66576" custLinFactNeighborX="-11" custLinFactNeighborY="8330"/>
      <dgm:spPr/>
      <dgm:t>
        <a:bodyPr/>
        <a:lstStyle/>
        <a:p>
          <a:endParaRPr lang="ru-RU"/>
        </a:p>
      </dgm:t>
    </dgm:pt>
    <dgm:pt modelId="{D61AAC3F-612C-4971-B333-7CB97CEE6A70}" type="pres">
      <dgm:prSet presAssocID="{D6E5C0B9-3AA8-41F2-9DE7-575998D6CA4A}" presName="rootConnector" presStyleLbl="node1" presStyleIdx="0" presStyleCnt="1"/>
      <dgm:spPr/>
      <dgm:t>
        <a:bodyPr/>
        <a:lstStyle/>
        <a:p>
          <a:endParaRPr lang="ru-RU"/>
        </a:p>
      </dgm:t>
    </dgm:pt>
    <dgm:pt modelId="{1809D46D-7B19-4941-B496-4ECFD3050C7C}" type="pres">
      <dgm:prSet presAssocID="{D6E5C0B9-3AA8-41F2-9DE7-575998D6CA4A}" presName="childShape" presStyleCnt="0"/>
      <dgm:spPr/>
    </dgm:pt>
    <dgm:pt modelId="{2B240E6A-6F65-4F0E-BC14-B57AE2B4059A}" type="pres">
      <dgm:prSet presAssocID="{37ABFD39-86A3-4CC1-81B8-15898D8FB823}" presName="Name13" presStyleLbl="parChTrans1D2" presStyleIdx="0" presStyleCnt="4"/>
      <dgm:spPr/>
      <dgm:t>
        <a:bodyPr/>
        <a:lstStyle/>
        <a:p>
          <a:endParaRPr lang="ru-RU"/>
        </a:p>
      </dgm:t>
    </dgm:pt>
    <dgm:pt modelId="{CCC1F41E-F14F-4AB2-AF78-B91439506A73}" type="pres">
      <dgm:prSet presAssocID="{D283AF67-D731-406F-97BB-DF777E56D478}" presName="childText" presStyleLbl="bgAcc1" presStyleIdx="0" presStyleCnt="4" custScaleX="4913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6822F6-DDFC-4E32-8116-30C07A5F41AB}" type="pres">
      <dgm:prSet presAssocID="{56E736C5-82CF-4E0C-ADE1-69729FF6F629}" presName="Name13" presStyleLbl="parChTrans1D2" presStyleIdx="1" presStyleCnt="4"/>
      <dgm:spPr/>
      <dgm:t>
        <a:bodyPr/>
        <a:lstStyle/>
        <a:p>
          <a:endParaRPr lang="ru-RU"/>
        </a:p>
      </dgm:t>
    </dgm:pt>
    <dgm:pt modelId="{8CDF4838-B128-4994-92B8-13A74775D69F}" type="pres">
      <dgm:prSet presAssocID="{B48B03FD-6C9E-4CD3-B88F-ED8EC1FC5628}" presName="childText" presStyleLbl="bgAcc1" presStyleIdx="1" presStyleCnt="4" custScaleX="502095" custLinFactNeighborX="1064" custLinFactNeighborY="-126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DBFE41-1DFF-417B-8017-095EC78DAFAD}" type="pres">
      <dgm:prSet presAssocID="{62DA879A-97D9-4D59-8A71-B7678A4118C4}" presName="Name13" presStyleLbl="parChTrans1D2" presStyleIdx="2" presStyleCnt="4"/>
      <dgm:spPr/>
      <dgm:t>
        <a:bodyPr/>
        <a:lstStyle/>
        <a:p>
          <a:endParaRPr lang="ru-RU"/>
        </a:p>
      </dgm:t>
    </dgm:pt>
    <dgm:pt modelId="{2FE1CCCD-90B5-47C3-8D59-3CFC342ED499}" type="pres">
      <dgm:prSet presAssocID="{BF5F837B-7E90-4BB3-A9CD-A3E4F3DC2D85}" presName="childText" presStyleLbl="bgAcc1" presStyleIdx="2" presStyleCnt="4" custScaleX="496809" custScaleY="107093" custLinFactNeighborX="1063" custLinFactNeighborY="12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53E9E3-249F-45D4-BFF1-AAAA2CA3A917}" type="pres">
      <dgm:prSet presAssocID="{B8712017-6277-4F58-A814-3B4E237DE440}" presName="Name13" presStyleLbl="parChTrans1D2" presStyleIdx="3" presStyleCnt="4"/>
      <dgm:spPr/>
      <dgm:t>
        <a:bodyPr/>
        <a:lstStyle/>
        <a:p>
          <a:endParaRPr lang="ru-RU"/>
        </a:p>
      </dgm:t>
    </dgm:pt>
    <dgm:pt modelId="{DDDF77AA-2476-45FF-8095-5AF4D27A0DBE}" type="pres">
      <dgm:prSet presAssocID="{4EC1DF12-CA17-41B5-A10C-DB193DC1D9D1}" presName="childText" presStyleLbl="bgAcc1" presStyleIdx="3" presStyleCnt="4" custScaleX="491491" custLinFactNeighborX="3157" custLinFactNeighborY="-123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72E2404-02D5-4BED-B602-F49A11298B54}" type="presOf" srcId="{BF5F837B-7E90-4BB3-A9CD-A3E4F3DC2D85}" destId="{2FE1CCCD-90B5-47C3-8D59-3CFC342ED499}" srcOrd="0" destOrd="0" presId="urn:microsoft.com/office/officeart/2005/8/layout/hierarchy3"/>
    <dgm:cxn modelId="{9D2A2656-141D-4ADA-9143-36C304A6084C}" srcId="{D6E5C0B9-3AA8-41F2-9DE7-575998D6CA4A}" destId="{B48B03FD-6C9E-4CD3-B88F-ED8EC1FC5628}" srcOrd="1" destOrd="0" parTransId="{56E736C5-82CF-4E0C-ADE1-69729FF6F629}" sibTransId="{FE845E1C-2255-434B-B347-0A697E44ED5A}"/>
    <dgm:cxn modelId="{AF4E5618-3DD5-4C47-BFB6-6E3E4B36BD2A}" srcId="{2290873A-E206-48B9-BFA2-87C353208263}" destId="{D6E5C0B9-3AA8-41F2-9DE7-575998D6CA4A}" srcOrd="0" destOrd="0" parTransId="{828816C3-F095-470E-BCDF-1D293D420D82}" sibTransId="{4192205F-2F02-4C61-B01B-3381AEF5957E}"/>
    <dgm:cxn modelId="{58079DB7-C736-45B6-B08E-EF15350895C8}" srcId="{D6E5C0B9-3AA8-41F2-9DE7-575998D6CA4A}" destId="{4EC1DF12-CA17-41B5-A10C-DB193DC1D9D1}" srcOrd="3" destOrd="0" parTransId="{B8712017-6277-4F58-A814-3B4E237DE440}" sibTransId="{A1DCB9A8-6679-4587-9FC5-62AE180C75B3}"/>
    <dgm:cxn modelId="{E433D004-8E08-4301-9B65-AA6BD63DE30F}" type="presOf" srcId="{B48B03FD-6C9E-4CD3-B88F-ED8EC1FC5628}" destId="{8CDF4838-B128-4994-92B8-13A74775D69F}" srcOrd="0" destOrd="0" presId="urn:microsoft.com/office/officeart/2005/8/layout/hierarchy3"/>
    <dgm:cxn modelId="{C497201A-E4A8-4112-8664-5DEF99566D89}" srcId="{D6E5C0B9-3AA8-41F2-9DE7-575998D6CA4A}" destId="{BF5F837B-7E90-4BB3-A9CD-A3E4F3DC2D85}" srcOrd="2" destOrd="0" parTransId="{62DA879A-97D9-4D59-8A71-B7678A4118C4}" sibTransId="{A341FC15-E744-45D3-A374-3327FA782527}"/>
    <dgm:cxn modelId="{F08FC42D-8989-47FF-A4F1-BA9CEE846749}" type="presOf" srcId="{D6E5C0B9-3AA8-41F2-9DE7-575998D6CA4A}" destId="{D61AAC3F-612C-4971-B333-7CB97CEE6A70}" srcOrd="1" destOrd="0" presId="urn:microsoft.com/office/officeart/2005/8/layout/hierarchy3"/>
    <dgm:cxn modelId="{49952162-ACFE-45E4-8C62-FC7E264DB08A}" type="presOf" srcId="{62DA879A-97D9-4D59-8A71-B7678A4118C4}" destId="{66DBFE41-1DFF-417B-8017-095EC78DAFAD}" srcOrd="0" destOrd="0" presId="urn:microsoft.com/office/officeart/2005/8/layout/hierarchy3"/>
    <dgm:cxn modelId="{5879A63C-986D-41AC-B958-1131EB30DED7}" srcId="{D6E5C0B9-3AA8-41F2-9DE7-575998D6CA4A}" destId="{D283AF67-D731-406F-97BB-DF777E56D478}" srcOrd="0" destOrd="0" parTransId="{37ABFD39-86A3-4CC1-81B8-15898D8FB823}" sibTransId="{94B84B53-989D-462E-80C0-2921C60119E7}"/>
    <dgm:cxn modelId="{980AA6B0-69AE-40BB-A118-DCA20A4FFFD1}" type="presOf" srcId="{B8712017-6277-4F58-A814-3B4E237DE440}" destId="{7E53E9E3-249F-45D4-BFF1-AAAA2CA3A917}" srcOrd="0" destOrd="0" presId="urn:microsoft.com/office/officeart/2005/8/layout/hierarchy3"/>
    <dgm:cxn modelId="{3B3FAA62-DE7A-4FA7-B69D-AC66D6C51085}" type="presOf" srcId="{D283AF67-D731-406F-97BB-DF777E56D478}" destId="{CCC1F41E-F14F-4AB2-AF78-B91439506A73}" srcOrd="0" destOrd="0" presId="urn:microsoft.com/office/officeart/2005/8/layout/hierarchy3"/>
    <dgm:cxn modelId="{1BC4A456-10F9-4C65-887D-A7A5D0DD3F0E}" type="presOf" srcId="{37ABFD39-86A3-4CC1-81B8-15898D8FB823}" destId="{2B240E6A-6F65-4F0E-BC14-B57AE2B4059A}" srcOrd="0" destOrd="0" presId="urn:microsoft.com/office/officeart/2005/8/layout/hierarchy3"/>
    <dgm:cxn modelId="{D60D52B9-B62F-45BD-9902-F9ECC0EE1397}" type="presOf" srcId="{2290873A-E206-48B9-BFA2-87C353208263}" destId="{EAD717C2-90DE-44E2-ACD9-AE422306E046}" srcOrd="0" destOrd="0" presId="urn:microsoft.com/office/officeart/2005/8/layout/hierarchy3"/>
    <dgm:cxn modelId="{1146FD71-05F4-474F-ABAC-615162200CE8}" type="presOf" srcId="{D6E5C0B9-3AA8-41F2-9DE7-575998D6CA4A}" destId="{77E1DDDE-5AC6-432C-9985-B3ADF18EA6FB}" srcOrd="0" destOrd="0" presId="urn:microsoft.com/office/officeart/2005/8/layout/hierarchy3"/>
    <dgm:cxn modelId="{7FD936A1-A227-450D-8FC5-0C48231A70F5}" type="presOf" srcId="{56E736C5-82CF-4E0C-ADE1-69729FF6F629}" destId="{E06822F6-DDFC-4E32-8116-30C07A5F41AB}" srcOrd="0" destOrd="0" presId="urn:microsoft.com/office/officeart/2005/8/layout/hierarchy3"/>
    <dgm:cxn modelId="{92237DFC-6695-4DE7-B4AB-1D708F8F2337}" type="presOf" srcId="{4EC1DF12-CA17-41B5-A10C-DB193DC1D9D1}" destId="{DDDF77AA-2476-45FF-8095-5AF4D27A0DBE}" srcOrd="0" destOrd="0" presId="urn:microsoft.com/office/officeart/2005/8/layout/hierarchy3"/>
    <dgm:cxn modelId="{2FCABD56-BD35-45FC-B525-13B92807DC76}" type="presParOf" srcId="{EAD717C2-90DE-44E2-ACD9-AE422306E046}" destId="{1E3DBED9-5F7A-479C-882B-54C167D0FDD9}" srcOrd="0" destOrd="0" presId="urn:microsoft.com/office/officeart/2005/8/layout/hierarchy3"/>
    <dgm:cxn modelId="{2F5C4AB9-8F11-4EBD-91FC-55F6C93AF141}" type="presParOf" srcId="{1E3DBED9-5F7A-479C-882B-54C167D0FDD9}" destId="{8D3FC491-4080-46D7-9969-7CEC5290611F}" srcOrd="0" destOrd="0" presId="urn:microsoft.com/office/officeart/2005/8/layout/hierarchy3"/>
    <dgm:cxn modelId="{FC84A5E8-704F-4DC6-9022-793FB68CB307}" type="presParOf" srcId="{8D3FC491-4080-46D7-9969-7CEC5290611F}" destId="{77E1DDDE-5AC6-432C-9985-B3ADF18EA6FB}" srcOrd="0" destOrd="0" presId="urn:microsoft.com/office/officeart/2005/8/layout/hierarchy3"/>
    <dgm:cxn modelId="{39850AEC-2341-4A73-A29F-C2192FD0FDE9}" type="presParOf" srcId="{8D3FC491-4080-46D7-9969-7CEC5290611F}" destId="{D61AAC3F-612C-4971-B333-7CB97CEE6A70}" srcOrd="1" destOrd="0" presId="urn:microsoft.com/office/officeart/2005/8/layout/hierarchy3"/>
    <dgm:cxn modelId="{317C3A42-8E91-400F-AA26-FADAD04DA33B}" type="presParOf" srcId="{1E3DBED9-5F7A-479C-882B-54C167D0FDD9}" destId="{1809D46D-7B19-4941-B496-4ECFD3050C7C}" srcOrd="1" destOrd="0" presId="urn:microsoft.com/office/officeart/2005/8/layout/hierarchy3"/>
    <dgm:cxn modelId="{7029843C-9C1A-477B-8B85-8913254BF8C8}" type="presParOf" srcId="{1809D46D-7B19-4941-B496-4ECFD3050C7C}" destId="{2B240E6A-6F65-4F0E-BC14-B57AE2B4059A}" srcOrd="0" destOrd="0" presId="urn:microsoft.com/office/officeart/2005/8/layout/hierarchy3"/>
    <dgm:cxn modelId="{0FFAA972-BDCF-4338-A728-9E218D4B4826}" type="presParOf" srcId="{1809D46D-7B19-4941-B496-4ECFD3050C7C}" destId="{CCC1F41E-F14F-4AB2-AF78-B91439506A73}" srcOrd="1" destOrd="0" presId="urn:microsoft.com/office/officeart/2005/8/layout/hierarchy3"/>
    <dgm:cxn modelId="{493393D5-F037-41B8-9192-BA789DA81841}" type="presParOf" srcId="{1809D46D-7B19-4941-B496-4ECFD3050C7C}" destId="{E06822F6-DDFC-4E32-8116-30C07A5F41AB}" srcOrd="2" destOrd="0" presId="urn:microsoft.com/office/officeart/2005/8/layout/hierarchy3"/>
    <dgm:cxn modelId="{C8C3A55F-396E-44AD-AE52-2AAD840D0347}" type="presParOf" srcId="{1809D46D-7B19-4941-B496-4ECFD3050C7C}" destId="{8CDF4838-B128-4994-92B8-13A74775D69F}" srcOrd="3" destOrd="0" presId="urn:microsoft.com/office/officeart/2005/8/layout/hierarchy3"/>
    <dgm:cxn modelId="{5DF296E4-A6F9-43CF-9FC9-69A7FB641A57}" type="presParOf" srcId="{1809D46D-7B19-4941-B496-4ECFD3050C7C}" destId="{66DBFE41-1DFF-417B-8017-095EC78DAFAD}" srcOrd="4" destOrd="0" presId="urn:microsoft.com/office/officeart/2005/8/layout/hierarchy3"/>
    <dgm:cxn modelId="{D14B5968-FEB0-456F-B51C-99F09203B5F8}" type="presParOf" srcId="{1809D46D-7B19-4941-B496-4ECFD3050C7C}" destId="{2FE1CCCD-90B5-47C3-8D59-3CFC342ED499}" srcOrd="5" destOrd="0" presId="urn:microsoft.com/office/officeart/2005/8/layout/hierarchy3"/>
    <dgm:cxn modelId="{FE91A78A-12FA-4E33-B0BD-9E45935273DF}" type="presParOf" srcId="{1809D46D-7B19-4941-B496-4ECFD3050C7C}" destId="{7E53E9E3-249F-45D4-BFF1-AAAA2CA3A917}" srcOrd="6" destOrd="0" presId="urn:microsoft.com/office/officeart/2005/8/layout/hierarchy3"/>
    <dgm:cxn modelId="{59EDB6E5-EC9E-437D-9BDA-14B0CBA03828}" type="presParOf" srcId="{1809D46D-7B19-4941-B496-4ECFD3050C7C}" destId="{DDDF77AA-2476-45FF-8095-5AF4D27A0DBE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7416DE-C012-46F4-BC44-55138CE1882F}" type="doc">
      <dgm:prSet loTypeId="urn:microsoft.com/office/officeart/2005/8/layout/vList2" loCatId="list" qsTypeId="urn:microsoft.com/office/officeart/2005/8/quickstyle/3d4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C094D91-8206-4B13-8324-15787823A27D}">
      <dgm:prSet phldrT="[Текст]" custT="1"/>
      <dgm:spPr/>
      <dgm:t>
        <a:bodyPr/>
        <a:lstStyle/>
        <a:p>
          <a:pPr algn="ctr">
            <a:lnSpc>
              <a:spcPct val="100000"/>
            </a:lnSpc>
          </a:pPr>
          <a:r>
            <a:rPr lang="ru-RU" sz="2800" dirty="0" smtClean="0">
              <a:latin typeface="Book Antiqua" panose="02040602050305030304" pitchFamily="18" charset="0"/>
              <a:cs typeface="Arial" pitchFamily="34" charset="0"/>
            </a:rPr>
            <a:t>Открытие </a:t>
          </a:r>
          <a:r>
            <a:rPr lang="ru-RU" sz="2800" dirty="0" err="1" smtClean="0">
              <a:latin typeface="Book Antiqua" panose="02040602050305030304" pitchFamily="18" charset="0"/>
              <a:cs typeface="Arial" pitchFamily="34" charset="0"/>
            </a:rPr>
            <a:t>Бутик-отеля</a:t>
          </a:r>
          <a:r>
            <a:rPr lang="ru-RU" sz="2800" dirty="0" smtClean="0">
              <a:latin typeface="Book Antiqua" panose="02040602050305030304" pitchFamily="18" charset="0"/>
              <a:cs typeface="Arial" pitchFamily="34" charset="0"/>
            </a:rPr>
            <a:t> «</a:t>
          </a:r>
          <a:r>
            <a:rPr lang="ru-RU" sz="2800" dirty="0" err="1" smtClean="0">
              <a:latin typeface="Book Antiqua" panose="02040602050305030304" pitchFamily="18" charset="0"/>
              <a:cs typeface="Arial" pitchFamily="34" charset="0"/>
            </a:rPr>
            <a:t>Марксштадт</a:t>
          </a:r>
          <a:r>
            <a:rPr lang="ru-RU" sz="2800" dirty="0" smtClean="0">
              <a:latin typeface="Book Antiqua" panose="02040602050305030304" pitchFamily="18" charset="0"/>
              <a:cs typeface="Arial" pitchFamily="34" charset="0"/>
            </a:rPr>
            <a:t>»</a:t>
          </a:r>
          <a:endParaRPr lang="ru-RU" sz="2800" dirty="0">
            <a:latin typeface="Book Antiqua" panose="02040602050305030304" pitchFamily="18" charset="0"/>
          </a:endParaRPr>
        </a:p>
      </dgm:t>
    </dgm:pt>
    <dgm:pt modelId="{ED672AA4-11A9-4EFD-AE78-248C920D5570}" type="parTrans" cxnId="{9F512F79-C6A5-44F4-8C98-992D724B8B79}">
      <dgm:prSet/>
      <dgm:spPr/>
      <dgm:t>
        <a:bodyPr/>
        <a:lstStyle/>
        <a:p>
          <a:endParaRPr lang="ru-RU">
            <a:latin typeface="Book Antiqua" panose="02040602050305030304" pitchFamily="18" charset="0"/>
          </a:endParaRPr>
        </a:p>
      </dgm:t>
    </dgm:pt>
    <dgm:pt modelId="{55BE73F6-95EF-409B-9B7D-1D00F9DE42AD}" type="sibTrans" cxnId="{9F512F79-C6A5-44F4-8C98-992D724B8B79}">
      <dgm:prSet/>
      <dgm:spPr/>
      <dgm:t>
        <a:bodyPr/>
        <a:lstStyle/>
        <a:p>
          <a:endParaRPr lang="ru-RU">
            <a:latin typeface="Book Antiqua" panose="02040602050305030304" pitchFamily="18" charset="0"/>
          </a:endParaRPr>
        </a:p>
      </dgm:t>
    </dgm:pt>
    <dgm:pt modelId="{BBE9C337-18F5-4EA1-A850-22EB6A57BFFB}">
      <dgm:prSet phldrT="[Текст]"/>
      <dgm:spPr/>
      <dgm:t>
        <a:bodyPr/>
        <a:lstStyle/>
        <a:p>
          <a:endParaRPr lang="ru-RU" dirty="0">
            <a:latin typeface="Book Antiqua" panose="02040602050305030304" pitchFamily="18" charset="0"/>
            <a:cs typeface="Arial" pitchFamily="34" charset="0"/>
          </a:endParaRPr>
        </a:p>
      </dgm:t>
    </dgm:pt>
    <dgm:pt modelId="{0B838CB3-2976-44BA-B5A4-80D17B6E1085}" type="parTrans" cxnId="{5736284E-0A8E-4918-B299-67C6C29E7087}">
      <dgm:prSet/>
      <dgm:spPr/>
      <dgm:t>
        <a:bodyPr/>
        <a:lstStyle/>
        <a:p>
          <a:endParaRPr lang="ru-RU">
            <a:latin typeface="Book Antiqua" panose="02040602050305030304" pitchFamily="18" charset="0"/>
          </a:endParaRPr>
        </a:p>
      </dgm:t>
    </dgm:pt>
    <dgm:pt modelId="{B85062A1-6227-47BC-94A6-CF012119F97B}" type="sibTrans" cxnId="{5736284E-0A8E-4918-B299-67C6C29E7087}">
      <dgm:prSet/>
      <dgm:spPr/>
      <dgm:t>
        <a:bodyPr/>
        <a:lstStyle/>
        <a:p>
          <a:endParaRPr lang="ru-RU">
            <a:latin typeface="Book Antiqua" panose="02040602050305030304" pitchFamily="18" charset="0"/>
          </a:endParaRPr>
        </a:p>
      </dgm:t>
    </dgm:pt>
    <dgm:pt modelId="{05782D03-BF77-4474-A6E0-AC5D50E6E7D4}">
      <dgm:prSet phldrT="[Текст]" custT="1"/>
      <dgm:spPr/>
      <dgm:t>
        <a:bodyPr/>
        <a:lstStyle/>
        <a:p>
          <a:pPr algn="ctr"/>
          <a:r>
            <a:rPr lang="ru-RU" sz="2800" dirty="0" smtClean="0">
              <a:latin typeface="Book Antiqua" panose="02040602050305030304" pitchFamily="18" charset="0"/>
              <a:cs typeface="Arial" pitchFamily="34" charset="0"/>
            </a:rPr>
            <a:t>Строительство современного </a:t>
          </a:r>
          <a:br>
            <a:rPr lang="ru-RU" sz="2800" dirty="0" smtClean="0">
              <a:latin typeface="Book Antiqua" panose="02040602050305030304" pitchFamily="18" charset="0"/>
              <a:cs typeface="Arial" pitchFamily="34" charset="0"/>
            </a:rPr>
          </a:br>
          <a:r>
            <a:rPr lang="ru-RU" sz="2800" dirty="0" smtClean="0">
              <a:latin typeface="Book Antiqua" panose="02040602050305030304" pitchFamily="18" charset="0"/>
              <a:cs typeface="Arial" pitchFamily="34" charset="0"/>
            </a:rPr>
            <a:t>гостиничного комплекса</a:t>
          </a:r>
          <a:endParaRPr lang="ru-RU" sz="2800" dirty="0">
            <a:latin typeface="Book Antiqua" panose="02040602050305030304" pitchFamily="18" charset="0"/>
          </a:endParaRPr>
        </a:p>
      </dgm:t>
    </dgm:pt>
    <dgm:pt modelId="{83CB018C-152A-4081-BF2D-F3829FCA68EE}" type="parTrans" cxnId="{55AEEDFE-ADDE-4A72-BC24-E2EE117B87C8}">
      <dgm:prSet/>
      <dgm:spPr/>
      <dgm:t>
        <a:bodyPr/>
        <a:lstStyle/>
        <a:p>
          <a:endParaRPr lang="ru-RU">
            <a:latin typeface="Book Antiqua" panose="02040602050305030304" pitchFamily="18" charset="0"/>
          </a:endParaRPr>
        </a:p>
      </dgm:t>
    </dgm:pt>
    <dgm:pt modelId="{FE183884-C1A3-4B99-9A94-50AD652D15A8}" type="sibTrans" cxnId="{55AEEDFE-ADDE-4A72-BC24-E2EE117B87C8}">
      <dgm:prSet/>
      <dgm:spPr/>
      <dgm:t>
        <a:bodyPr/>
        <a:lstStyle/>
        <a:p>
          <a:endParaRPr lang="ru-RU">
            <a:latin typeface="Book Antiqua" panose="02040602050305030304" pitchFamily="18" charset="0"/>
          </a:endParaRPr>
        </a:p>
      </dgm:t>
    </dgm:pt>
    <dgm:pt modelId="{478634FC-9FA7-4A4A-918B-6AD930D011BB}">
      <dgm:prSet phldrT="[Текст]"/>
      <dgm:spPr/>
      <dgm:t>
        <a:bodyPr/>
        <a:lstStyle/>
        <a:p>
          <a:endParaRPr lang="ru-RU" dirty="0">
            <a:latin typeface="Book Antiqua" panose="02040602050305030304" pitchFamily="18" charset="0"/>
          </a:endParaRPr>
        </a:p>
      </dgm:t>
    </dgm:pt>
    <dgm:pt modelId="{90945E5E-4760-4443-AC8E-FF5CE32C3C3C}" type="parTrans" cxnId="{6E3DA6E1-5276-44BB-9B1A-DB8F30B77AF6}">
      <dgm:prSet/>
      <dgm:spPr/>
      <dgm:t>
        <a:bodyPr/>
        <a:lstStyle/>
        <a:p>
          <a:endParaRPr lang="ru-RU">
            <a:latin typeface="Book Antiqua" panose="02040602050305030304" pitchFamily="18" charset="0"/>
          </a:endParaRPr>
        </a:p>
      </dgm:t>
    </dgm:pt>
    <dgm:pt modelId="{7F748C3E-9C38-4612-B27F-46FE1D088565}" type="sibTrans" cxnId="{6E3DA6E1-5276-44BB-9B1A-DB8F30B77AF6}">
      <dgm:prSet/>
      <dgm:spPr/>
      <dgm:t>
        <a:bodyPr/>
        <a:lstStyle/>
        <a:p>
          <a:endParaRPr lang="ru-RU">
            <a:latin typeface="Book Antiqua" panose="02040602050305030304" pitchFamily="18" charset="0"/>
          </a:endParaRPr>
        </a:p>
      </dgm:t>
    </dgm:pt>
    <dgm:pt modelId="{82DCC537-9FEE-4869-836F-4E6F041B15DB}" type="pres">
      <dgm:prSet presAssocID="{077416DE-C012-46F4-BC44-55138CE1882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2C5D204-9000-44A3-8B52-37F0322A04AD}" type="pres">
      <dgm:prSet presAssocID="{9C094D91-8206-4B13-8324-15787823A27D}" presName="parentText" presStyleLbl="node1" presStyleIdx="0" presStyleCnt="2" custLinFactNeighborX="-10583" custLinFactNeighborY="6410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F15B0B-82DA-4794-BF87-DC8302610A20}" type="pres">
      <dgm:prSet presAssocID="{9C094D91-8206-4B13-8324-15787823A27D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7E2FC6-8C16-42C2-AB82-C6DC11987098}" type="pres">
      <dgm:prSet presAssocID="{05782D03-BF77-4474-A6E0-AC5D50E6E7D4}" presName="parentText" presStyleLbl="node1" presStyleIdx="1" presStyleCnt="2" custLinFactNeighborY="2457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F9FBF8-2597-4EA4-8CD3-7D3AA4AD9748}" type="pres">
      <dgm:prSet presAssocID="{05782D03-BF77-4474-A6E0-AC5D50E6E7D4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18A11F2-E33C-405D-ACAA-DDBE59932E37}" type="presOf" srcId="{05782D03-BF77-4474-A6E0-AC5D50E6E7D4}" destId="{157E2FC6-8C16-42C2-AB82-C6DC11987098}" srcOrd="0" destOrd="0" presId="urn:microsoft.com/office/officeart/2005/8/layout/vList2"/>
    <dgm:cxn modelId="{6E3DA6E1-5276-44BB-9B1A-DB8F30B77AF6}" srcId="{05782D03-BF77-4474-A6E0-AC5D50E6E7D4}" destId="{478634FC-9FA7-4A4A-918B-6AD930D011BB}" srcOrd="0" destOrd="0" parTransId="{90945E5E-4760-4443-AC8E-FF5CE32C3C3C}" sibTransId="{7F748C3E-9C38-4612-B27F-46FE1D088565}"/>
    <dgm:cxn modelId="{9F512F79-C6A5-44F4-8C98-992D724B8B79}" srcId="{077416DE-C012-46F4-BC44-55138CE1882F}" destId="{9C094D91-8206-4B13-8324-15787823A27D}" srcOrd="0" destOrd="0" parTransId="{ED672AA4-11A9-4EFD-AE78-248C920D5570}" sibTransId="{55BE73F6-95EF-409B-9B7D-1D00F9DE42AD}"/>
    <dgm:cxn modelId="{50E73F1C-5766-4CDB-BCC1-7516197C6504}" type="presOf" srcId="{9C094D91-8206-4B13-8324-15787823A27D}" destId="{42C5D204-9000-44A3-8B52-37F0322A04AD}" srcOrd="0" destOrd="0" presId="urn:microsoft.com/office/officeart/2005/8/layout/vList2"/>
    <dgm:cxn modelId="{8E00E5BD-379D-4DC7-B5B9-B26366188541}" type="presOf" srcId="{478634FC-9FA7-4A4A-918B-6AD930D011BB}" destId="{DAF9FBF8-2597-4EA4-8CD3-7D3AA4AD9748}" srcOrd="0" destOrd="0" presId="urn:microsoft.com/office/officeart/2005/8/layout/vList2"/>
    <dgm:cxn modelId="{EC27720F-08D4-43DB-BF73-AA3F97651576}" type="presOf" srcId="{077416DE-C012-46F4-BC44-55138CE1882F}" destId="{82DCC537-9FEE-4869-836F-4E6F041B15DB}" srcOrd="0" destOrd="0" presId="urn:microsoft.com/office/officeart/2005/8/layout/vList2"/>
    <dgm:cxn modelId="{55AEEDFE-ADDE-4A72-BC24-E2EE117B87C8}" srcId="{077416DE-C012-46F4-BC44-55138CE1882F}" destId="{05782D03-BF77-4474-A6E0-AC5D50E6E7D4}" srcOrd="1" destOrd="0" parTransId="{83CB018C-152A-4081-BF2D-F3829FCA68EE}" sibTransId="{FE183884-C1A3-4B99-9A94-50AD652D15A8}"/>
    <dgm:cxn modelId="{5736284E-0A8E-4918-B299-67C6C29E7087}" srcId="{9C094D91-8206-4B13-8324-15787823A27D}" destId="{BBE9C337-18F5-4EA1-A850-22EB6A57BFFB}" srcOrd="0" destOrd="0" parTransId="{0B838CB3-2976-44BA-B5A4-80D17B6E1085}" sibTransId="{B85062A1-6227-47BC-94A6-CF012119F97B}"/>
    <dgm:cxn modelId="{231A2FDA-EE45-4622-98C6-6395F959EC6A}" type="presOf" srcId="{BBE9C337-18F5-4EA1-A850-22EB6A57BFFB}" destId="{E1F15B0B-82DA-4794-BF87-DC8302610A20}" srcOrd="0" destOrd="0" presId="urn:microsoft.com/office/officeart/2005/8/layout/vList2"/>
    <dgm:cxn modelId="{21D6C78A-5B1C-492C-AC71-A305E3F1A54B}" type="presParOf" srcId="{82DCC537-9FEE-4869-836F-4E6F041B15DB}" destId="{42C5D204-9000-44A3-8B52-37F0322A04AD}" srcOrd="0" destOrd="0" presId="urn:microsoft.com/office/officeart/2005/8/layout/vList2"/>
    <dgm:cxn modelId="{73E9B2C2-C01B-4A5F-989E-00F8BE6F785E}" type="presParOf" srcId="{82DCC537-9FEE-4869-836F-4E6F041B15DB}" destId="{E1F15B0B-82DA-4794-BF87-DC8302610A20}" srcOrd="1" destOrd="0" presId="urn:microsoft.com/office/officeart/2005/8/layout/vList2"/>
    <dgm:cxn modelId="{E48AC463-B3FE-48DE-81AB-F0CDC234D8A2}" type="presParOf" srcId="{82DCC537-9FEE-4869-836F-4E6F041B15DB}" destId="{157E2FC6-8C16-42C2-AB82-C6DC11987098}" srcOrd="2" destOrd="0" presId="urn:microsoft.com/office/officeart/2005/8/layout/vList2"/>
    <dgm:cxn modelId="{340EA131-2A5C-4D05-BA35-99D11F6DADFC}" type="presParOf" srcId="{82DCC537-9FEE-4869-836F-4E6F041B15DB}" destId="{DAF9FBF8-2597-4EA4-8CD3-7D3AA4AD9748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7E1DDDE-5AC6-432C-9985-B3ADF18EA6FB}">
      <dsp:nvSpPr>
        <dsp:cNvPr id="0" name=""/>
        <dsp:cNvSpPr/>
      </dsp:nvSpPr>
      <dsp:spPr>
        <a:xfrm>
          <a:off x="3235" y="1400115"/>
          <a:ext cx="7537944" cy="50890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  <a:latin typeface="Book Antiqua" pitchFamily="18" charset="0"/>
              <a:cs typeface="Arial" pitchFamily="34" charset="0"/>
            </a:rPr>
            <a:t>Сумма инвестиций </a:t>
          </a:r>
          <a:r>
            <a:rPr lang="ru-RU" sz="2000" b="1" kern="1200" dirty="0" smtClean="0">
              <a:solidFill>
                <a:srgbClr val="FF0000"/>
              </a:solidFill>
              <a:latin typeface="Book Antiqua" pitchFamily="18" charset="0"/>
              <a:cs typeface="Arial" pitchFamily="34" charset="0"/>
            </a:rPr>
            <a:t>700  </a:t>
          </a:r>
          <a:r>
            <a:rPr lang="ru-RU" sz="2000" b="1" kern="1200" dirty="0" smtClean="0">
              <a:solidFill>
                <a:schemeClr val="bg1"/>
              </a:solidFill>
              <a:latin typeface="Book Antiqua" pitchFamily="18" charset="0"/>
              <a:cs typeface="Arial" pitchFamily="34" charset="0"/>
            </a:rPr>
            <a:t>млн.руб.</a:t>
          </a:r>
          <a:endParaRPr lang="ru-RU" sz="2000" kern="1200" dirty="0">
            <a:solidFill>
              <a:schemeClr val="bg1"/>
            </a:solidFill>
            <a:latin typeface="Book Antiqua" pitchFamily="18" charset="0"/>
            <a:cs typeface="Arial" pitchFamily="34" charset="0"/>
          </a:endParaRPr>
        </a:p>
      </dsp:txBody>
      <dsp:txXfrm>
        <a:off x="3235" y="1400115"/>
        <a:ext cx="7537944" cy="508908"/>
      </dsp:txXfrm>
    </dsp:sp>
    <dsp:sp modelId="{2B240E6A-6F65-4F0E-BC14-B57AE2B4059A}">
      <dsp:nvSpPr>
        <dsp:cNvPr id="0" name=""/>
        <dsp:cNvSpPr/>
      </dsp:nvSpPr>
      <dsp:spPr>
        <a:xfrm>
          <a:off x="757030" y="1909024"/>
          <a:ext cx="753962" cy="5096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9627"/>
              </a:lnTo>
              <a:lnTo>
                <a:pt x="753962" y="5096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C1F41E-F14F-4AB2-AF78-B91439506A73}">
      <dsp:nvSpPr>
        <dsp:cNvPr id="0" name=""/>
        <dsp:cNvSpPr/>
      </dsp:nvSpPr>
      <dsp:spPr>
        <a:xfrm>
          <a:off x="1510992" y="2036450"/>
          <a:ext cx="6009392" cy="7644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  <a:cs typeface="Arial" pitchFamily="34" charset="0"/>
            </a:rPr>
            <a:t>Строительство гостиничного комплекса на территории «Хлебная Пристань» </a:t>
          </a:r>
          <a:r>
            <a:rPr lang="ru-RU" sz="1200" b="1" kern="12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  <a:cs typeface="Arial" pitchFamily="34" charset="0"/>
            </a:rPr>
            <a:t>( </a:t>
          </a:r>
          <a:r>
            <a:rPr lang="ru-RU" sz="1200" b="1" kern="1200" dirty="0" err="1" smtClean="0">
              <a:solidFill>
                <a:schemeClr val="tx2">
                  <a:lumMod val="75000"/>
                </a:schemeClr>
              </a:solidFill>
              <a:latin typeface="Book Antiqua" pitchFamily="18" charset="0"/>
              <a:cs typeface="Arial" pitchFamily="34" charset="0"/>
            </a:rPr>
            <a:t>Уркаев</a:t>
          </a:r>
          <a:r>
            <a:rPr lang="ru-RU" sz="1200" b="1" kern="12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  <a:cs typeface="Arial" pitchFamily="34" charset="0"/>
            </a:rPr>
            <a:t> О.Н.)</a:t>
          </a:r>
          <a:endParaRPr lang="ru-RU" sz="1200" b="1" kern="1200" dirty="0">
            <a:solidFill>
              <a:schemeClr val="tx2">
                <a:lumMod val="75000"/>
              </a:schemeClr>
            </a:solidFill>
            <a:latin typeface="Book Antiqua" pitchFamily="18" charset="0"/>
            <a:cs typeface="Arial" pitchFamily="34" charset="0"/>
          </a:endParaRPr>
        </a:p>
      </dsp:txBody>
      <dsp:txXfrm>
        <a:off x="1510992" y="2036450"/>
        <a:ext cx="6009392" cy="764402"/>
      </dsp:txXfrm>
    </dsp:sp>
    <dsp:sp modelId="{E06822F6-DDFC-4E32-8116-30C07A5F41AB}">
      <dsp:nvSpPr>
        <dsp:cNvPr id="0" name=""/>
        <dsp:cNvSpPr/>
      </dsp:nvSpPr>
      <dsp:spPr>
        <a:xfrm>
          <a:off x="757030" y="1909024"/>
          <a:ext cx="757366" cy="13687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8777"/>
              </a:lnTo>
              <a:lnTo>
                <a:pt x="757366" y="136877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DF4838-B128-4994-92B8-13A74775D69F}">
      <dsp:nvSpPr>
        <dsp:cNvPr id="0" name=""/>
        <dsp:cNvSpPr/>
      </dsp:nvSpPr>
      <dsp:spPr>
        <a:xfrm>
          <a:off x="1514396" y="2895601"/>
          <a:ext cx="6140845" cy="7644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  <a:cs typeface="Arial" pitchFamily="34" charset="0"/>
            </a:rPr>
            <a:t>Строительство коровника на 600 голов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  <a:cs typeface="Arial" pitchFamily="34" charset="0"/>
            </a:rPr>
            <a:t>(АО ПЗ Мелиоратор)</a:t>
          </a:r>
          <a:endParaRPr lang="ru-RU" sz="1100" b="1" kern="1200" dirty="0">
            <a:solidFill>
              <a:schemeClr val="tx2">
                <a:lumMod val="75000"/>
              </a:schemeClr>
            </a:solidFill>
            <a:latin typeface="Book Antiqua" pitchFamily="18" charset="0"/>
            <a:cs typeface="Arial" pitchFamily="34" charset="0"/>
          </a:endParaRPr>
        </a:p>
      </dsp:txBody>
      <dsp:txXfrm>
        <a:off x="1514396" y="2895601"/>
        <a:ext cx="6140845" cy="764402"/>
      </dsp:txXfrm>
    </dsp:sp>
    <dsp:sp modelId="{66DBFE41-1DFF-417B-8017-095EC78DAFAD}">
      <dsp:nvSpPr>
        <dsp:cNvPr id="0" name=""/>
        <dsp:cNvSpPr/>
      </dsp:nvSpPr>
      <dsp:spPr>
        <a:xfrm>
          <a:off x="757030" y="1909024"/>
          <a:ext cx="766963" cy="24574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7444"/>
              </a:lnTo>
              <a:lnTo>
                <a:pt x="766963" y="24574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E1CCCD-90B5-47C3-8D59-3CFC342ED499}">
      <dsp:nvSpPr>
        <dsp:cNvPr id="0" name=""/>
        <dsp:cNvSpPr/>
      </dsp:nvSpPr>
      <dsp:spPr>
        <a:xfrm>
          <a:off x="1523993" y="3957157"/>
          <a:ext cx="6076195" cy="8186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  <a:cs typeface="Arial" pitchFamily="34" charset="0"/>
            </a:rPr>
            <a:t>Организация цеха по переработке молока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  <a:cs typeface="Arial" pitchFamily="34" charset="0"/>
            </a:rPr>
            <a:t> </a:t>
          </a:r>
          <a:r>
            <a:rPr lang="ru-RU" sz="1100" b="1" kern="12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  <a:cs typeface="Arial" pitchFamily="34" charset="0"/>
            </a:rPr>
            <a:t>(АО ПЗ Трудовой)</a:t>
          </a:r>
          <a:endParaRPr lang="ru-RU" sz="1100" b="1" kern="1200" dirty="0">
            <a:solidFill>
              <a:schemeClr val="tx2">
                <a:lumMod val="75000"/>
              </a:schemeClr>
            </a:solidFill>
            <a:latin typeface="Book Antiqua" pitchFamily="18" charset="0"/>
            <a:cs typeface="Arial" pitchFamily="34" charset="0"/>
          </a:endParaRPr>
        </a:p>
      </dsp:txBody>
      <dsp:txXfrm>
        <a:off x="1523993" y="3957157"/>
        <a:ext cx="6076195" cy="818621"/>
      </dsp:txXfrm>
    </dsp:sp>
    <dsp:sp modelId="{7E53E9E3-249F-45D4-BFF1-AAAA2CA3A917}">
      <dsp:nvSpPr>
        <dsp:cNvPr id="0" name=""/>
        <dsp:cNvSpPr/>
      </dsp:nvSpPr>
      <dsp:spPr>
        <a:xfrm>
          <a:off x="757030" y="1909024"/>
          <a:ext cx="792574" cy="33362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36220"/>
              </a:lnTo>
              <a:lnTo>
                <a:pt x="792574" y="33362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DF77AA-2476-45FF-8095-5AF4D27A0DBE}">
      <dsp:nvSpPr>
        <dsp:cNvPr id="0" name=""/>
        <dsp:cNvSpPr/>
      </dsp:nvSpPr>
      <dsp:spPr>
        <a:xfrm>
          <a:off x="1549604" y="4863043"/>
          <a:ext cx="6011153" cy="7644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  <a:cs typeface="Arial" pitchFamily="34" charset="0"/>
            </a:rPr>
            <a:t>Реконструкция инструментального цеха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tx2">
                  <a:lumMod val="75000"/>
                </a:schemeClr>
              </a:solidFill>
              <a:latin typeface="Book Antiqua" pitchFamily="18" charset="0"/>
              <a:cs typeface="Arial" pitchFamily="34" charset="0"/>
            </a:rPr>
            <a:t>(ООО ВДА)</a:t>
          </a:r>
          <a:endParaRPr lang="ru-RU" sz="1100" b="1" kern="1200" dirty="0">
            <a:solidFill>
              <a:schemeClr val="tx2">
                <a:lumMod val="75000"/>
              </a:schemeClr>
            </a:solidFill>
            <a:latin typeface="Book Antiqua" pitchFamily="18" charset="0"/>
            <a:cs typeface="Arial" pitchFamily="34" charset="0"/>
          </a:endParaRPr>
        </a:p>
      </dsp:txBody>
      <dsp:txXfrm>
        <a:off x="1549604" y="4863043"/>
        <a:ext cx="6011153" cy="76440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2C5D204-9000-44A3-8B52-37F0322A04AD}">
      <dsp:nvSpPr>
        <dsp:cNvPr id="0" name=""/>
        <dsp:cNvSpPr/>
      </dsp:nvSpPr>
      <dsp:spPr>
        <a:xfrm>
          <a:off x="0" y="427888"/>
          <a:ext cx="8026735" cy="11232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Book Antiqua" panose="02040602050305030304" pitchFamily="18" charset="0"/>
              <a:cs typeface="Arial" pitchFamily="34" charset="0"/>
            </a:rPr>
            <a:t>Открытие </a:t>
          </a:r>
          <a:r>
            <a:rPr lang="ru-RU" sz="2800" kern="1200" dirty="0" err="1" smtClean="0">
              <a:latin typeface="Book Antiqua" panose="02040602050305030304" pitchFamily="18" charset="0"/>
              <a:cs typeface="Arial" pitchFamily="34" charset="0"/>
            </a:rPr>
            <a:t>Бутик-отеля</a:t>
          </a:r>
          <a:r>
            <a:rPr lang="ru-RU" sz="2800" kern="1200" dirty="0" smtClean="0">
              <a:latin typeface="Book Antiqua" panose="02040602050305030304" pitchFamily="18" charset="0"/>
              <a:cs typeface="Arial" pitchFamily="34" charset="0"/>
            </a:rPr>
            <a:t> «</a:t>
          </a:r>
          <a:r>
            <a:rPr lang="ru-RU" sz="2800" kern="1200" dirty="0" err="1" smtClean="0">
              <a:latin typeface="Book Antiqua" panose="02040602050305030304" pitchFamily="18" charset="0"/>
              <a:cs typeface="Arial" pitchFamily="34" charset="0"/>
            </a:rPr>
            <a:t>Марксштадт</a:t>
          </a:r>
          <a:r>
            <a:rPr lang="ru-RU" sz="2800" kern="1200" dirty="0" smtClean="0">
              <a:latin typeface="Book Antiqua" panose="02040602050305030304" pitchFamily="18" charset="0"/>
              <a:cs typeface="Arial" pitchFamily="34" charset="0"/>
            </a:rPr>
            <a:t>»</a:t>
          </a:r>
          <a:endParaRPr lang="ru-RU" sz="2800" kern="1200" dirty="0">
            <a:latin typeface="Book Antiqua" panose="02040602050305030304" pitchFamily="18" charset="0"/>
          </a:endParaRPr>
        </a:p>
      </dsp:txBody>
      <dsp:txXfrm>
        <a:off x="0" y="427888"/>
        <a:ext cx="8026735" cy="1123200"/>
      </dsp:txXfrm>
    </dsp:sp>
    <dsp:sp modelId="{E1F15B0B-82DA-4794-BF87-DC8302610A20}">
      <dsp:nvSpPr>
        <dsp:cNvPr id="0" name=""/>
        <dsp:cNvSpPr/>
      </dsp:nvSpPr>
      <dsp:spPr>
        <a:xfrm>
          <a:off x="0" y="1126456"/>
          <a:ext cx="8026735" cy="662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849" tIns="50800" rIns="284480" bIns="50800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3100" kern="1200" dirty="0">
            <a:latin typeface="Book Antiqua" panose="02040602050305030304" pitchFamily="18" charset="0"/>
            <a:cs typeface="Arial" pitchFamily="34" charset="0"/>
          </a:endParaRPr>
        </a:p>
      </dsp:txBody>
      <dsp:txXfrm>
        <a:off x="0" y="1126456"/>
        <a:ext cx="8026735" cy="662400"/>
      </dsp:txXfrm>
    </dsp:sp>
    <dsp:sp modelId="{157E2FC6-8C16-42C2-AB82-C6DC11987098}">
      <dsp:nvSpPr>
        <dsp:cNvPr id="0" name=""/>
        <dsp:cNvSpPr/>
      </dsp:nvSpPr>
      <dsp:spPr>
        <a:xfrm>
          <a:off x="0" y="1951615"/>
          <a:ext cx="8026735" cy="11232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Book Antiqua" panose="02040602050305030304" pitchFamily="18" charset="0"/>
              <a:cs typeface="Arial" pitchFamily="34" charset="0"/>
            </a:rPr>
            <a:t>Строительство современного </a:t>
          </a:r>
          <a:br>
            <a:rPr lang="ru-RU" sz="2800" kern="1200" dirty="0" smtClean="0">
              <a:latin typeface="Book Antiqua" panose="02040602050305030304" pitchFamily="18" charset="0"/>
              <a:cs typeface="Arial" pitchFamily="34" charset="0"/>
            </a:rPr>
          </a:br>
          <a:r>
            <a:rPr lang="ru-RU" sz="2800" kern="1200" dirty="0" smtClean="0">
              <a:latin typeface="Book Antiqua" panose="02040602050305030304" pitchFamily="18" charset="0"/>
              <a:cs typeface="Arial" pitchFamily="34" charset="0"/>
            </a:rPr>
            <a:t>гостиничного комплекса</a:t>
          </a:r>
          <a:endParaRPr lang="ru-RU" sz="2800" kern="1200" dirty="0">
            <a:latin typeface="Book Antiqua" panose="02040602050305030304" pitchFamily="18" charset="0"/>
          </a:endParaRPr>
        </a:p>
      </dsp:txBody>
      <dsp:txXfrm>
        <a:off x="0" y="1951615"/>
        <a:ext cx="8026735" cy="1123200"/>
      </dsp:txXfrm>
    </dsp:sp>
    <dsp:sp modelId="{DAF9FBF8-2597-4EA4-8CD3-7D3AA4AD9748}">
      <dsp:nvSpPr>
        <dsp:cNvPr id="0" name=""/>
        <dsp:cNvSpPr/>
      </dsp:nvSpPr>
      <dsp:spPr>
        <a:xfrm>
          <a:off x="0" y="2912057"/>
          <a:ext cx="8026735" cy="662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849" tIns="50800" rIns="284480" bIns="50800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3100" kern="1200" dirty="0">
            <a:latin typeface="Book Antiqua" panose="02040602050305030304" pitchFamily="18" charset="0"/>
          </a:endParaRPr>
        </a:p>
      </dsp:txBody>
      <dsp:txXfrm>
        <a:off x="0" y="2912057"/>
        <a:ext cx="8026735" cy="662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0.10557</cdr:x>
      <cdr:y>0.09326</cdr:y>
    </cdr:to>
    <cdr:sp macro="" textlink="">
      <cdr:nvSpPr>
        <cdr:cNvPr id="2" name="object 10"/>
        <cdr:cNvSpPr txBox="1"/>
      </cdr:nvSpPr>
      <cdr:spPr>
        <a:xfrm xmlns:a="http://schemas.openxmlformats.org/drawingml/2006/main">
          <a:off x="0" y="0"/>
          <a:ext cx="708201" cy="3864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wrap="square" lIns="0" tIns="16933" rIns="0" bIns="0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marL="16933">
            <a:spcBef>
              <a:spcPts val="133"/>
            </a:spcBef>
          </a:pPr>
          <a:endParaRPr sz="2400" dirty="0">
            <a:latin typeface="Book Antiqua" panose="02040602050305030304" pitchFamily="18" charset="0"/>
            <a:cs typeface="Times New Roman"/>
          </a:endParaRPr>
        </a:p>
      </cdr:txBody>
    </cdr:sp>
  </cdr:relSizeAnchor>
  <cdr:relSizeAnchor xmlns:cdr="http://schemas.openxmlformats.org/drawingml/2006/chartDrawing">
    <cdr:from>
      <cdr:x>0.25638</cdr:x>
      <cdr:y>0</cdr:y>
    </cdr:from>
    <cdr:to>
      <cdr:x>0.53813</cdr:x>
      <cdr:y>0.16981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05114" y="0"/>
          <a:ext cx="1873881" cy="6065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20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70388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711825" y="0"/>
            <a:ext cx="4370388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4AB969-847A-45B8-8AA4-E0E963B3D92D}" type="datetimeFigureOut">
              <a:rPr lang="ru-RU" smtClean="0"/>
              <a:pPr/>
              <a:t>27.12.2023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20950" y="566738"/>
            <a:ext cx="5041900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08063" y="3592513"/>
            <a:ext cx="8067675" cy="340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370388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711825" y="7183438"/>
            <a:ext cx="4370388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E4B489-35A2-4D7C-8633-7F56DB62E5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33793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520950" y="566738"/>
            <a:ext cx="5041900" cy="28368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ED0E8-AB33-44CD-823E-1EAE1D014DA1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434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520950" y="566738"/>
            <a:ext cx="5041900" cy="28368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E4B489-35A2-4D7C-8633-7F56DB62E582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15900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520950" y="566738"/>
            <a:ext cx="5041900" cy="28368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7EF6D-A897-4C99-AC7A-898609726215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956685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520950" y="566738"/>
            <a:ext cx="5041900" cy="28368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7EF6D-A897-4C99-AC7A-898609726215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89974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520950" y="566738"/>
            <a:ext cx="5041900" cy="28368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7EF6D-A897-4C99-AC7A-898609726215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333030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520950" y="566738"/>
            <a:ext cx="5041900" cy="28368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7EF6D-A897-4C99-AC7A-898609726215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677629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520950" y="566738"/>
            <a:ext cx="5041900" cy="28368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7EF6D-A897-4C99-AC7A-898609726215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67762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08341" y="2344483"/>
            <a:ext cx="11427857" cy="584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16681" y="4235196"/>
            <a:ext cx="941117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950" y="493127"/>
            <a:ext cx="749271" cy="779765"/>
          </a:xfrm>
        </p:spPr>
        <p:txBody>
          <a:bodyPr lIns="0" tIns="0" rIns="0" bIns="0"/>
          <a:lstStyle>
            <a:lvl1pPr>
              <a:defRPr sz="5067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3438188" cy="178187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4151591"/>
            <a:ext cx="4484226" cy="340744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950" y="493127"/>
            <a:ext cx="749271" cy="779765"/>
          </a:xfrm>
        </p:spPr>
        <p:txBody>
          <a:bodyPr lIns="0" tIns="0" rIns="0" bIns="0"/>
          <a:lstStyle>
            <a:lvl1pPr>
              <a:defRPr sz="5067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72228" y="1739456"/>
            <a:ext cx="584837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923938" y="1739456"/>
            <a:ext cx="584837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12/27/2023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402998" y="1271153"/>
            <a:ext cx="9867512" cy="1697355"/>
          </a:xfrm>
          <a:custGeom>
            <a:avLst/>
            <a:gdLst/>
            <a:ahLst/>
            <a:cxnLst/>
            <a:rect l="l" t="t" r="r" b="b"/>
            <a:pathLst>
              <a:path w="7400925" h="1697355">
                <a:moveTo>
                  <a:pt x="7400861" y="0"/>
                </a:moveTo>
                <a:lnTo>
                  <a:pt x="1731670" y="0"/>
                </a:lnTo>
                <a:lnTo>
                  <a:pt x="0" y="1696834"/>
                </a:lnTo>
                <a:lnTo>
                  <a:pt x="7400861" y="1696834"/>
                </a:lnTo>
                <a:lnTo>
                  <a:pt x="7400861" y="0"/>
                </a:lnTo>
                <a:close/>
              </a:path>
            </a:pathLst>
          </a:custGeom>
          <a:solidFill>
            <a:srgbClr val="33984A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950" y="493127"/>
            <a:ext cx="749271" cy="779765"/>
          </a:xfrm>
        </p:spPr>
        <p:txBody>
          <a:bodyPr lIns="0" tIns="0" rIns="0" bIns="0"/>
          <a:lstStyle>
            <a:lvl1pPr>
              <a:defRPr sz="5067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12/27/2023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12/27/2023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2649" y="393282"/>
            <a:ext cx="8290798" cy="51981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3529" b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62649" y="910840"/>
            <a:ext cx="6050042" cy="29517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2059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72189" indent="0">
              <a:buNone/>
              <a:defRPr sz="1764"/>
            </a:lvl2pPr>
            <a:lvl3pPr marL="1344379" indent="0">
              <a:buNone/>
              <a:defRPr sz="1470"/>
            </a:lvl3pPr>
            <a:lvl4pPr marL="2016567" indent="0">
              <a:buNone/>
              <a:defRPr sz="1323"/>
            </a:lvl4pPr>
            <a:lvl5pPr marL="2688756" indent="0">
              <a:buNone/>
              <a:defRPr sz="1323"/>
            </a:lvl5pPr>
            <a:lvl6pPr marL="3360946" indent="0">
              <a:buNone/>
              <a:defRPr sz="1323"/>
            </a:lvl6pPr>
            <a:lvl7pPr marL="4033135" indent="0">
              <a:buNone/>
              <a:defRPr sz="1323"/>
            </a:lvl7pPr>
            <a:lvl8pPr marL="4705323" indent="0">
              <a:buNone/>
              <a:defRPr sz="1323"/>
            </a:lvl8pPr>
            <a:lvl9pPr marL="5377513" indent="0">
              <a:buNone/>
              <a:defRPr sz="1323"/>
            </a:lvl9pPr>
          </a:lstStyle>
          <a:p>
            <a:pPr lvl="0"/>
            <a:r>
              <a:rPr lang="en-US" dirty="0" smtClean="0"/>
              <a:t>SUBTEXT GOES HERE</a:t>
            </a:r>
          </a:p>
        </p:txBody>
      </p:sp>
      <p:grpSp>
        <p:nvGrpSpPr>
          <p:cNvPr id="3" name="Group 7"/>
          <p:cNvGrpSpPr/>
          <p:nvPr userDrawn="1"/>
        </p:nvGrpSpPr>
        <p:grpSpPr>
          <a:xfrm>
            <a:off x="0" y="7423682"/>
            <a:ext cx="13444538" cy="139169"/>
            <a:chOff x="0" y="2573904"/>
            <a:chExt cx="8767278" cy="44695"/>
          </a:xfrm>
        </p:grpSpPr>
        <p:grpSp>
          <p:nvGrpSpPr>
            <p:cNvPr id="4" name="Group 43"/>
            <p:cNvGrpSpPr/>
            <p:nvPr/>
          </p:nvGrpSpPr>
          <p:grpSpPr>
            <a:xfrm>
              <a:off x="0" y="2573904"/>
              <a:ext cx="3752335" cy="44695"/>
              <a:chOff x="0" y="2573904"/>
              <a:chExt cx="3752335" cy="44695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516727"/>
                <a:endParaRPr lang="en-US" sz="294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516727"/>
                <a:endParaRPr lang="en-US" sz="294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516727"/>
                <a:endParaRPr lang="en-US" sz="2941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" name="Group 44"/>
            <p:cNvGrpSpPr/>
            <p:nvPr/>
          </p:nvGrpSpPr>
          <p:grpSpPr>
            <a:xfrm>
              <a:off x="3752335" y="2573904"/>
              <a:ext cx="5014943" cy="44695"/>
              <a:chOff x="0" y="2573904"/>
              <a:chExt cx="5014943" cy="44695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0" y="2573904"/>
                <a:ext cx="1262608" cy="4469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516727"/>
                <a:endParaRPr lang="en-US" sz="294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262608" y="2573904"/>
                <a:ext cx="1262608" cy="4469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516727"/>
                <a:endParaRPr lang="en-US" sz="294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489727" y="2573904"/>
                <a:ext cx="1262608" cy="4469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516727"/>
                <a:endParaRPr lang="en-US" sz="294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3752335" y="2573904"/>
                <a:ext cx="1262608" cy="446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516727"/>
                <a:endParaRPr lang="en-US" sz="2941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2" name="Flowchart: Off-page Connector 21"/>
          <p:cNvSpPr/>
          <p:nvPr userDrawn="1"/>
        </p:nvSpPr>
        <p:spPr>
          <a:xfrm rot="5400000">
            <a:off x="12936330" y="139183"/>
            <a:ext cx="423518" cy="592902"/>
          </a:xfrm>
          <a:prstGeom prst="flowChartOffpageConnector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16727"/>
            <a:endParaRPr lang="en-US" sz="2941" dirty="0">
              <a:solidFill>
                <a:prstClr val="white"/>
              </a:solidFill>
            </a:endParaRPr>
          </a:p>
        </p:txBody>
      </p:sp>
      <p:sp>
        <p:nvSpPr>
          <p:cNvPr id="2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2905392" y="223875"/>
            <a:ext cx="560190" cy="403818"/>
          </a:xfrm>
          <a:prstGeom prst="rect">
            <a:avLst/>
          </a:prstGeom>
        </p:spPr>
        <p:txBody>
          <a:bodyPr anchor="ctr"/>
          <a:lstStyle>
            <a:lvl1pPr algn="ctr">
              <a:defRPr sz="1323" b="1">
                <a:solidFill>
                  <a:schemeClr val="bg1"/>
                </a:solidFill>
              </a:defRPr>
            </a:lvl1pPr>
          </a:lstStyle>
          <a:p>
            <a:pPr defTabSz="1516727"/>
            <a:fld id="{C136B7D2-B98C-44FD-8D04-7EC62A564975}" type="slidenum">
              <a:rPr lang="en-US" smtClean="0">
                <a:solidFill>
                  <a:prstClr val="white"/>
                </a:solidFill>
              </a:rPr>
              <a:pPr defTabSz="1516727"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356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80567" y="1237717"/>
            <a:ext cx="10083404" cy="2632992"/>
          </a:xfrm>
        </p:spPr>
        <p:txBody>
          <a:bodyPr anchor="b"/>
          <a:lstStyle>
            <a:lvl1pPr algn="ctr">
              <a:defRPr sz="6616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0567" y="3972247"/>
            <a:ext cx="10083404" cy="1825938"/>
          </a:xfrm>
        </p:spPr>
        <p:txBody>
          <a:bodyPr/>
          <a:lstStyle>
            <a:lvl1pPr marL="0" indent="0" algn="ctr">
              <a:buNone/>
              <a:defRPr sz="2646"/>
            </a:lvl1pPr>
            <a:lvl2pPr marL="504154" indent="0" algn="ctr">
              <a:buNone/>
              <a:defRPr sz="2205"/>
            </a:lvl2pPr>
            <a:lvl3pPr marL="1008309" indent="0" algn="ctr">
              <a:buNone/>
              <a:defRPr sz="1985"/>
            </a:lvl3pPr>
            <a:lvl4pPr marL="1512463" indent="0" algn="ctr">
              <a:buNone/>
              <a:defRPr sz="1764"/>
            </a:lvl4pPr>
            <a:lvl5pPr marL="2016618" indent="0" algn="ctr">
              <a:buNone/>
              <a:defRPr sz="1764"/>
            </a:lvl5pPr>
            <a:lvl6pPr marL="2520772" indent="0" algn="ctr">
              <a:buNone/>
              <a:defRPr sz="1764"/>
            </a:lvl6pPr>
            <a:lvl7pPr marL="3024927" indent="0" algn="ctr">
              <a:buNone/>
              <a:defRPr sz="1764"/>
            </a:lvl7pPr>
            <a:lvl8pPr marL="3529081" indent="0" algn="ctr">
              <a:buNone/>
              <a:defRPr sz="1764"/>
            </a:lvl8pPr>
            <a:lvl9pPr marL="4033236" indent="0" algn="ctr">
              <a:buNone/>
              <a:defRPr sz="1764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0861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55306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310" y="1885462"/>
            <a:ext cx="11595914" cy="3145935"/>
          </a:xfrm>
        </p:spPr>
        <p:txBody>
          <a:bodyPr anchor="b"/>
          <a:lstStyle>
            <a:lvl1pPr>
              <a:defRPr sz="6616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7310" y="5061158"/>
            <a:ext cx="11595914" cy="1654373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1pPr>
            <a:lvl2pPr marL="504154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8309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46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61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0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4927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908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323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7415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24312" y="2013259"/>
            <a:ext cx="5713929" cy="47985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6297" y="2013259"/>
            <a:ext cx="5713929" cy="47985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50435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6063" y="402652"/>
            <a:ext cx="11595914" cy="146180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6064" y="1853949"/>
            <a:ext cx="5687669" cy="908592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154" indent="0">
              <a:buNone/>
              <a:defRPr sz="2205" b="1"/>
            </a:lvl2pPr>
            <a:lvl3pPr marL="1008309" indent="0">
              <a:buNone/>
              <a:defRPr sz="1985" b="1"/>
            </a:lvl3pPr>
            <a:lvl4pPr marL="1512463" indent="0">
              <a:buNone/>
              <a:defRPr sz="1764" b="1"/>
            </a:lvl4pPr>
            <a:lvl5pPr marL="2016618" indent="0">
              <a:buNone/>
              <a:defRPr sz="1764" b="1"/>
            </a:lvl5pPr>
            <a:lvl6pPr marL="2520772" indent="0">
              <a:buNone/>
              <a:defRPr sz="1764" b="1"/>
            </a:lvl6pPr>
            <a:lvl7pPr marL="3024927" indent="0">
              <a:buNone/>
              <a:defRPr sz="1764" b="1"/>
            </a:lvl7pPr>
            <a:lvl8pPr marL="3529081" indent="0">
              <a:buNone/>
              <a:defRPr sz="1764" b="1"/>
            </a:lvl8pPr>
            <a:lvl9pPr marL="4033236" indent="0">
              <a:buNone/>
              <a:defRPr sz="176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6064" y="2762541"/>
            <a:ext cx="5687669" cy="40632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06297" y="1853949"/>
            <a:ext cx="5715680" cy="908592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154" indent="0">
              <a:buNone/>
              <a:defRPr sz="2205" b="1"/>
            </a:lvl2pPr>
            <a:lvl3pPr marL="1008309" indent="0">
              <a:buNone/>
              <a:defRPr sz="1985" b="1"/>
            </a:lvl3pPr>
            <a:lvl4pPr marL="1512463" indent="0">
              <a:buNone/>
              <a:defRPr sz="1764" b="1"/>
            </a:lvl4pPr>
            <a:lvl5pPr marL="2016618" indent="0">
              <a:buNone/>
              <a:defRPr sz="1764" b="1"/>
            </a:lvl5pPr>
            <a:lvl6pPr marL="2520772" indent="0">
              <a:buNone/>
              <a:defRPr sz="1764" b="1"/>
            </a:lvl6pPr>
            <a:lvl7pPr marL="3024927" indent="0">
              <a:buNone/>
              <a:defRPr sz="1764" b="1"/>
            </a:lvl7pPr>
            <a:lvl8pPr marL="3529081" indent="0">
              <a:buNone/>
              <a:defRPr sz="1764" b="1"/>
            </a:lvl8pPr>
            <a:lvl9pPr marL="4033236" indent="0">
              <a:buNone/>
              <a:defRPr sz="176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06297" y="2762541"/>
            <a:ext cx="5715680" cy="40632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903689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87774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51166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6064" y="504190"/>
            <a:ext cx="4336213" cy="1764665"/>
          </a:xfrm>
        </p:spPr>
        <p:txBody>
          <a:bodyPr anchor="b"/>
          <a:lstStyle>
            <a:lvl1pPr>
              <a:defRPr sz="352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680" y="1088911"/>
            <a:ext cx="6806297" cy="5374525"/>
          </a:xfrm>
        </p:spPr>
        <p:txBody>
          <a:bodyPr/>
          <a:lstStyle>
            <a:lvl1pPr>
              <a:defRPr sz="3529"/>
            </a:lvl1pPr>
            <a:lvl2pPr>
              <a:defRPr sz="3088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6064" y="2268855"/>
            <a:ext cx="4336213" cy="4203335"/>
          </a:xfrm>
        </p:spPr>
        <p:txBody>
          <a:bodyPr/>
          <a:lstStyle>
            <a:lvl1pPr marL="0" indent="0">
              <a:buNone/>
              <a:defRPr sz="1764"/>
            </a:lvl1pPr>
            <a:lvl2pPr marL="504154" indent="0">
              <a:buNone/>
              <a:defRPr sz="1544"/>
            </a:lvl2pPr>
            <a:lvl3pPr marL="1008309" indent="0">
              <a:buNone/>
              <a:defRPr sz="1323"/>
            </a:lvl3pPr>
            <a:lvl4pPr marL="1512463" indent="0">
              <a:buNone/>
              <a:defRPr sz="1103"/>
            </a:lvl4pPr>
            <a:lvl5pPr marL="2016618" indent="0">
              <a:buNone/>
              <a:defRPr sz="1103"/>
            </a:lvl5pPr>
            <a:lvl6pPr marL="2520772" indent="0">
              <a:buNone/>
              <a:defRPr sz="1103"/>
            </a:lvl6pPr>
            <a:lvl7pPr marL="3024927" indent="0">
              <a:buNone/>
              <a:defRPr sz="1103"/>
            </a:lvl7pPr>
            <a:lvl8pPr marL="3529081" indent="0">
              <a:buNone/>
              <a:defRPr sz="1103"/>
            </a:lvl8pPr>
            <a:lvl9pPr marL="4033236" indent="0">
              <a:buNone/>
              <a:defRPr sz="110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004530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6064" y="504190"/>
            <a:ext cx="4336213" cy="1764665"/>
          </a:xfrm>
        </p:spPr>
        <p:txBody>
          <a:bodyPr anchor="b"/>
          <a:lstStyle>
            <a:lvl1pPr>
              <a:defRPr sz="352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15680" y="1088911"/>
            <a:ext cx="6806297" cy="5374525"/>
          </a:xfrm>
        </p:spPr>
        <p:txBody>
          <a:bodyPr anchor="t"/>
          <a:lstStyle>
            <a:lvl1pPr marL="0" indent="0">
              <a:buNone/>
              <a:defRPr sz="3529"/>
            </a:lvl1pPr>
            <a:lvl2pPr marL="504154" indent="0">
              <a:buNone/>
              <a:defRPr sz="3088"/>
            </a:lvl2pPr>
            <a:lvl3pPr marL="1008309" indent="0">
              <a:buNone/>
              <a:defRPr sz="2646"/>
            </a:lvl3pPr>
            <a:lvl4pPr marL="1512463" indent="0">
              <a:buNone/>
              <a:defRPr sz="2205"/>
            </a:lvl4pPr>
            <a:lvl5pPr marL="2016618" indent="0">
              <a:buNone/>
              <a:defRPr sz="2205"/>
            </a:lvl5pPr>
            <a:lvl6pPr marL="2520772" indent="0">
              <a:buNone/>
              <a:defRPr sz="2205"/>
            </a:lvl6pPr>
            <a:lvl7pPr marL="3024927" indent="0">
              <a:buNone/>
              <a:defRPr sz="2205"/>
            </a:lvl7pPr>
            <a:lvl8pPr marL="3529081" indent="0">
              <a:buNone/>
              <a:defRPr sz="2205"/>
            </a:lvl8pPr>
            <a:lvl9pPr marL="4033236" indent="0">
              <a:buNone/>
              <a:defRPr sz="2205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6064" y="2268855"/>
            <a:ext cx="4336213" cy="4203335"/>
          </a:xfrm>
        </p:spPr>
        <p:txBody>
          <a:bodyPr/>
          <a:lstStyle>
            <a:lvl1pPr marL="0" indent="0">
              <a:buNone/>
              <a:defRPr sz="1764"/>
            </a:lvl1pPr>
            <a:lvl2pPr marL="504154" indent="0">
              <a:buNone/>
              <a:defRPr sz="1544"/>
            </a:lvl2pPr>
            <a:lvl3pPr marL="1008309" indent="0">
              <a:buNone/>
              <a:defRPr sz="1323"/>
            </a:lvl3pPr>
            <a:lvl4pPr marL="1512463" indent="0">
              <a:buNone/>
              <a:defRPr sz="1103"/>
            </a:lvl4pPr>
            <a:lvl5pPr marL="2016618" indent="0">
              <a:buNone/>
              <a:defRPr sz="1103"/>
            </a:lvl5pPr>
            <a:lvl6pPr marL="2520772" indent="0">
              <a:buNone/>
              <a:defRPr sz="1103"/>
            </a:lvl6pPr>
            <a:lvl7pPr marL="3024927" indent="0">
              <a:buNone/>
              <a:defRPr sz="1103"/>
            </a:lvl7pPr>
            <a:lvl8pPr marL="3529081" indent="0">
              <a:buNone/>
              <a:defRPr sz="1103"/>
            </a:lvl8pPr>
            <a:lvl9pPr marL="4033236" indent="0">
              <a:buNone/>
              <a:defRPr sz="110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49078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23538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1247" y="402652"/>
            <a:ext cx="2898979" cy="640916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4312" y="402652"/>
            <a:ext cx="8528879" cy="640916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27.12.2023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67959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F1DB2C0F-AAB6-40B8-8680-1871B79DD33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75654" y="3"/>
            <a:ext cx="7068886" cy="756284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157299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авнобедренный треугольник 14">
            <a:extLst>
              <a:ext uri="{FF2B5EF4-FFF2-40B4-BE49-F238E27FC236}">
                <a16:creationId xmlns:a16="http://schemas.microsoft.com/office/drawing/2014/main" xmlns="" id="{B0B5ED3D-57DE-42ED-BE5C-F21A7B8CA5C6}"/>
              </a:ext>
            </a:extLst>
          </p:cNvPr>
          <p:cNvSpPr/>
          <p:nvPr userDrawn="1"/>
        </p:nvSpPr>
        <p:spPr>
          <a:xfrm>
            <a:off x="9054553" y="1994926"/>
            <a:ext cx="446608" cy="38585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35" tIns="50417" rIns="100835" bIns="50417" rtlCol="0" anchor="ctr"/>
          <a:lstStyle/>
          <a:p>
            <a:pPr algn="ctr" defTabSz="1008375"/>
            <a:endParaRPr lang="ru-RU" sz="2059">
              <a:solidFill>
                <a:prstClr val="white"/>
              </a:solidFill>
            </a:endParaRPr>
          </a:p>
        </p:txBody>
      </p:sp>
      <p:sp>
        <p:nvSpPr>
          <p:cNvPr id="18" name="Полилиния: фигура 17">
            <a:extLst>
              <a:ext uri="{FF2B5EF4-FFF2-40B4-BE49-F238E27FC236}">
                <a16:creationId xmlns:a16="http://schemas.microsoft.com/office/drawing/2014/main" xmlns="" id="{B809083B-4451-4809-A466-A78693F9AD34}"/>
              </a:ext>
            </a:extLst>
          </p:cNvPr>
          <p:cNvSpPr/>
          <p:nvPr userDrawn="1"/>
        </p:nvSpPr>
        <p:spPr>
          <a:xfrm>
            <a:off x="7580936" y="5167948"/>
            <a:ext cx="638091" cy="517320"/>
          </a:xfrm>
          <a:custGeom>
            <a:avLst/>
            <a:gdLst>
              <a:gd name="connsiteX0" fmla="*/ 578644 w 578644"/>
              <a:gd name="connsiteY0" fmla="*/ 0 h 469106"/>
              <a:gd name="connsiteX1" fmla="*/ 0 w 578644"/>
              <a:gd name="connsiteY1" fmla="*/ 469106 h 469106"/>
              <a:gd name="connsiteX2" fmla="*/ 207169 w 578644"/>
              <a:gd name="connsiteY2" fmla="*/ 0 h 469106"/>
              <a:gd name="connsiteX3" fmla="*/ 578644 w 578644"/>
              <a:gd name="connsiteY3" fmla="*/ 0 h 469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644" h="469106">
                <a:moveTo>
                  <a:pt x="578644" y="0"/>
                </a:moveTo>
                <a:lnTo>
                  <a:pt x="0" y="469106"/>
                </a:lnTo>
                <a:lnTo>
                  <a:pt x="207169" y="0"/>
                </a:lnTo>
                <a:lnTo>
                  <a:pt x="57864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35" tIns="50417" rIns="100835" bIns="50417" rtlCol="0" anchor="ctr"/>
          <a:lstStyle/>
          <a:p>
            <a:pPr algn="ctr" defTabSz="1008375"/>
            <a:endParaRPr lang="ru-RU" sz="2059">
              <a:solidFill>
                <a:prstClr val="white"/>
              </a:solidFill>
            </a:endParaRP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F1DB2C0F-AAB6-40B8-8680-1871B79DD33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75654" y="3"/>
            <a:ext cx="7068886" cy="7562849"/>
          </a:xfrm>
        </p:spPr>
        <p:txBody>
          <a:bodyPr/>
          <a:lstStyle/>
          <a:p>
            <a:endParaRPr lang="ru-RU"/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xmlns="" id="{30BF555C-A518-4231-9DB5-B17F7DC97C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15127" y="2837821"/>
            <a:ext cx="7103898" cy="1815434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504187" indent="0">
              <a:buFontTx/>
              <a:buNone/>
              <a:defRPr/>
            </a:lvl2pPr>
            <a:lvl3pPr marL="1008375" indent="0">
              <a:buFontTx/>
              <a:buNone/>
              <a:defRPr/>
            </a:lvl3pPr>
            <a:lvl4pPr marL="1512562" indent="0">
              <a:buFontTx/>
              <a:buNone/>
              <a:defRPr/>
            </a:lvl4pPr>
            <a:lvl5pPr marL="201675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xmlns="" id="{A69C7849-E468-4B41-9E10-71060F43909A}"/>
              </a:ext>
            </a:extLst>
          </p:cNvPr>
          <p:cNvSpPr/>
          <p:nvPr userDrawn="1"/>
        </p:nvSpPr>
        <p:spPr>
          <a:xfrm>
            <a:off x="1" y="-11142"/>
            <a:ext cx="10195883" cy="7573991"/>
          </a:xfrm>
          <a:custGeom>
            <a:avLst/>
            <a:gdLst>
              <a:gd name="connsiteX0" fmla="*/ 0 w 9246000"/>
              <a:gd name="connsiteY0" fmla="*/ 0 h 6868103"/>
              <a:gd name="connsiteX1" fmla="*/ 6096000 w 9246000"/>
              <a:gd name="connsiteY1" fmla="*/ 0 h 6868103"/>
              <a:gd name="connsiteX2" fmla="*/ 6096000 w 9246000"/>
              <a:gd name="connsiteY2" fmla="*/ 2032 h 6868103"/>
              <a:gd name="connsiteX3" fmla="*/ 9246000 w 9246000"/>
              <a:gd name="connsiteY3" fmla="*/ 2032 h 6868103"/>
              <a:gd name="connsiteX4" fmla="*/ 6096000 w 9246000"/>
              <a:gd name="connsiteY4" fmla="*/ 6868103 h 6868103"/>
              <a:gd name="connsiteX5" fmla="*/ 0 w 9246000"/>
              <a:gd name="connsiteY5" fmla="*/ 6868103 h 6868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46000" h="6868103">
                <a:moveTo>
                  <a:pt x="0" y="0"/>
                </a:moveTo>
                <a:lnTo>
                  <a:pt x="6096000" y="0"/>
                </a:lnTo>
                <a:lnTo>
                  <a:pt x="6096000" y="2032"/>
                </a:lnTo>
                <a:lnTo>
                  <a:pt x="9246000" y="2032"/>
                </a:lnTo>
                <a:lnTo>
                  <a:pt x="6096000" y="6868103"/>
                </a:lnTo>
                <a:lnTo>
                  <a:pt x="0" y="686810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0835" tIns="50417" rIns="100835" bIns="50417" rtlCol="0" anchor="ctr">
            <a:noAutofit/>
          </a:bodyPr>
          <a:lstStyle/>
          <a:p>
            <a:pPr algn="ctr" defTabSz="1008375"/>
            <a:endParaRPr lang="ru-RU" sz="2059">
              <a:solidFill>
                <a:prstClr val="white"/>
              </a:solidFill>
            </a:endParaRPr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xmlns="" id="{E258292F-5689-4D79-9096-85D06BA49B7B}"/>
              </a:ext>
            </a:extLst>
          </p:cNvPr>
          <p:cNvSpPr/>
          <p:nvPr userDrawn="1"/>
        </p:nvSpPr>
        <p:spPr>
          <a:xfrm>
            <a:off x="920957" y="2380781"/>
            <a:ext cx="8580205" cy="2790145"/>
          </a:xfrm>
          <a:custGeom>
            <a:avLst/>
            <a:gdLst>
              <a:gd name="connsiteX0" fmla="*/ 0 w 7780845"/>
              <a:gd name="connsiteY0" fmla="*/ 0 h 2530106"/>
              <a:gd name="connsiteX1" fmla="*/ 7780845 w 7780845"/>
              <a:gd name="connsiteY1" fmla="*/ 0 h 2530106"/>
              <a:gd name="connsiteX2" fmla="*/ 6620089 w 7780845"/>
              <a:gd name="connsiteY2" fmla="*/ 2530106 h 2530106"/>
              <a:gd name="connsiteX3" fmla="*/ 0 w 7780845"/>
              <a:gd name="connsiteY3" fmla="*/ 2530106 h 253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80845" h="2530106">
                <a:moveTo>
                  <a:pt x="0" y="0"/>
                </a:moveTo>
                <a:lnTo>
                  <a:pt x="7780845" y="0"/>
                </a:lnTo>
                <a:lnTo>
                  <a:pt x="6620089" y="2530106"/>
                </a:lnTo>
                <a:lnTo>
                  <a:pt x="0" y="25301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0835" tIns="50417" rIns="100835" bIns="50417" rtlCol="0" anchor="ctr">
            <a:noAutofit/>
          </a:bodyPr>
          <a:lstStyle/>
          <a:p>
            <a:pPr algn="ctr" defTabSz="1008375"/>
            <a:endParaRPr lang="ru-RU" sz="2059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838050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8274" y="408290"/>
            <a:ext cx="6202881" cy="73763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CE1EF14B-4156-4532-A398-ABD8355C3859}"/>
              </a:ext>
            </a:extLst>
          </p:cNvPr>
          <p:cNvSpPr/>
          <p:nvPr userDrawn="1"/>
        </p:nvSpPr>
        <p:spPr>
          <a:xfrm>
            <a:off x="0" y="3781425"/>
            <a:ext cx="13444538" cy="37836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35" tIns="50417" rIns="100835" bIns="50417" rtlCol="0" anchor="ctr"/>
          <a:lstStyle/>
          <a:p>
            <a:pPr algn="ctr" defTabSz="1008375"/>
            <a:endParaRPr lang="ru-RU" sz="2059">
              <a:solidFill>
                <a:prstClr val="white"/>
              </a:solidFill>
            </a:endParaRP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9766" y="402654"/>
            <a:ext cx="5757087" cy="6757547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77700" y="1444170"/>
            <a:ext cx="6202881" cy="2331879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504187" indent="0">
              <a:buFontTx/>
              <a:buNone/>
              <a:defRPr/>
            </a:lvl2pPr>
            <a:lvl3pPr marL="1008375" indent="0">
              <a:buFontTx/>
              <a:buNone/>
              <a:defRPr/>
            </a:lvl3pPr>
            <a:lvl4pPr marL="1512562" indent="0">
              <a:buFontTx/>
              <a:buNone/>
              <a:defRPr/>
            </a:lvl4pPr>
            <a:lvl5pPr marL="201675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="" xmlns:p14="http://schemas.microsoft.com/office/powerpoint/2010/main" val="520035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213" y="413669"/>
            <a:ext cx="6202881" cy="73763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CE1EF14B-4156-4532-A398-ABD8355C3859}"/>
              </a:ext>
            </a:extLst>
          </p:cNvPr>
          <p:cNvSpPr/>
          <p:nvPr userDrawn="1"/>
        </p:nvSpPr>
        <p:spPr>
          <a:xfrm>
            <a:off x="0" y="4575425"/>
            <a:ext cx="9898144" cy="2989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35" tIns="50417" rIns="100835" bIns="50417" rtlCol="0" anchor="ctr"/>
          <a:lstStyle/>
          <a:p>
            <a:pPr algn="ctr" defTabSz="1008375"/>
            <a:endParaRPr lang="ru-RU" sz="2059">
              <a:solidFill>
                <a:prstClr val="white"/>
              </a:solidFill>
            </a:endParaRP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019603" y="413666"/>
            <a:ext cx="5757087" cy="6757547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7639" y="1449547"/>
            <a:ext cx="6202881" cy="2331879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504187" indent="0">
              <a:buFontTx/>
              <a:buNone/>
              <a:defRPr/>
            </a:lvl2pPr>
            <a:lvl3pPr marL="1008375" indent="0">
              <a:buFontTx/>
              <a:buNone/>
              <a:defRPr/>
            </a:lvl3pPr>
            <a:lvl4pPr marL="1512562" indent="0">
              <a:buFontTx/>
              <a:buNone/>
              <a:defRPr/>
            </a:lvl4pPr>
            <a:lvl5pPr marL="201675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="" xmlns:p14="http://schemas.microsoft.com/office/powerpoint/2010/main" val="7341536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B7DFAA08-4FC2-45F2-AA2E-AE1BA6DBE2C1}"/>
              </a:ext>
            </a:extLst>
          </p:cNvPr>
          <p:cNvSpPr/>
          <p:nvPr userDrawn="1"/>
        </p:nvSpPr>
        <p:spPr>
          <a:xfrm>
            <a:off x="7565863" y="1"/>
            <a:ext cx="5873789" cy="7565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35" tIns="50417" rIns="100835" bIns="50417" rtlCol="0" anchor="ctr"/>
          <a:lstStyle/>
          <a:p>
            <a:pPr algn="ctr" defTabSz="1008375"/>
            <a:endParaRPr lang="ru-RU" sz="2059">
              <a:solidFill>
                <a:prstClr val="white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213" y="413669"/>
            <a:ext cx="6202881" cy="73763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CE1EF14B-4156-4532-A398-ABD8355C3859}"/>
              </a:ext>
            </a:extLst>
          </p:cNvPr>
          <p:cNvSpPr/>
          <p:nvPr userDrawn="1"/>
        </p:nvSpPr>
        <p:spPr>
          <a:xfrm>
            <a:off x="1" y="5716801"/>
            <a:ext cx="3893755" cy="18482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35" tIns="50417" rIns="100835" bIns="50417" rtlCol="0" anchor="ctr"/>
          <a:lstStyle/>
          <a:p>
            <a:pPr algn="ctr" defTabSz="1008375"/>
            <a:endParaRPr lang="ru-RU" sz="2059">
              <a:solidFill>
                <a:prstClr val="white"/>
              </a:solidFill>
            </a:endParaRP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0520" y="4079673"/>
            <a:ext cx="6350002" cy="2843912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7639" y="1449547"/>
            <a:ext cx="6202881" cy="2331879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504187" indent="0">
              <a:buFontTx/>
              <a:buNone/>
              <a:defRPr/>
            </a:lvl2pPr>
            <a:lvl3pPr marL="1008375" indent="0">
              <a:buFontTx/>
              <a:buNone/>
              <a:defRPr/>
            </a:lvl3pPr>
            <a:lvl4pPr marL="1512562" indent="0">
              <a:buFontTx/>
              <a:buNone/>
              <a:defRPr/>
            </a:lvl4pPr>
            <a:lvl5pPr marL="201675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="" xmlns:p14="http://schemas.microsoft.com/office/powerpoint/2010/main" val="42122099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4226" y="3886922"/>
            <a:ext cx="6202881" cy="73763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CE1EF14B-4156-4532-A398-ABD8355C3859}"/>
              </a:ext>
            </a:extLst>
          </p:cNvPr>
          <p:cNvSpPr/>
          <p:nvPr userDrawn="1"/>
        </p:nvSpPr>
        <p:spPr>
          <a:xfrm>
            <a:off x="0" y="1"/>
            <a:ext cx="6202881" cy="7565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35" tIns="50417" rIns="100835" bIns="50417" rtlCol="0" anchor="ctr"/>
          <a:lstStyle/>
          <a:p>
            <a:pPr algn="ctr" defTabSz="1008375"/>
            <a:endParaRPr lang="ru-RU" sz="2059">
              <a:solidFill>
                <a:prstClr val="white"/>
              </a:solidFill>
            </a:endParaRP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0520" y="555801"/>
            <a:ext cx="6350002" cy="6367784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74226" y="4823552"/>
            <a:ext cx="6202881" cy="2331879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504187" indent="0">
              <a:buFontTx/>
              <a:buNone/>
              <a:defRPr/>
            </a:lvl2pPr>
            <a:lvl3pPr marL="1008375" indent="0">
              <a:buFontTx/>
              <a:buNone/>
              <a:defRPr/>
            </a:lvl3pPr>
            <a:lvl4pPr marL="1512562" indent="0">
              <a:buFontTx/>
              <a:buNone/>
              <a:defRPr/>
            </a:lvl4pPr>
            <a:lvl5pPr marL="201675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D6452CA5-8E82-4F87-9A80-16C5626D647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059102" y="160400"/>
            <a:ext cx="4014918" cy="3222009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xmlns="" id="{A946F59B-B261-4BD0-B083-6D6BBD9636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40389" y="160402"/>
            <a:ext cx="4014918" cy="322200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220393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B7DFAA08-4FC2-45F2-AA2E-AE1BA6DBE2C1}"/>
              </a:ext>
            </a:extLst>
          </p:cNvPr>
          <p:cNvSpPr/>
          <p:nvPr userDrawn="1"/>
        </p:nvSpPr>
        <p:spPr>
          <a:xfrm>
            <a:off x="1" y="-2241"/>
            <a:ext cx="5873789" cy="7565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35" tIns="50417" rIns="100835" bIns="50417" rtlCol="0" anchor="ctr"/>
          <a:lstStyle/>
          <a:p>
            <a:pPr algn="ctr" defTabSz="1008375"/>
            <a:endParaRPr lang="ru-RU" sz="2059">
              <a:solidFill>
                <a:prstClr val="white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3774" y="3781428"/>
            <a:ext cx="6202881" cy="73763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0520" y="605427"/>
            <a:ext cx="6004389" cy="6318159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13199" y="4817307"/>
            <a:ext cx="6202881" cy="2331879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504187" indent="0">
              <a:buFontTx/>
              <a:buNone/>
              <a:defRPr/>
            </a:lvl2pPr>
            <a:lvl3pPr marL="1008375" indent="0">
              <a:buFontTx/>
              <a:buNone/>
              <a:defRPr/>
            </a:lvl3pPr>
            <a:lvl4pPr marL="1512562" indent="0">
              <a:buFontTx/>
              <a:buNone/>
              <a:defRPr/>
            </a:lvl4pPr>
            <a:lvl5pPr marL="201675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xmlns="" id="{7CD30468-55AD-4246-A300-DB7B0F00172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93313" y="258053"/>
            <a:ext cx="9180706" cy="3076957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130469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9F06B0F-577D-4331-87CF-A0A833AA949D}"/>
              </a:ext>
            </a:extLst>
          </p:cNvPr>
          <p:cNvSpPr/>
          <p:nvPr userDrawn="1"/>
        </p:nvSpPr>
        <p:spPr>
          <a:xfrm>
            <a:off x="7565863" y="1"/>
            <a:ext cx="5873789" cy="7565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35" tIns="50417" rIns="100835" bIns="50417" rtlCol="0" anchor="ctr"/>
          <a:lstStyle/>
          <a:p>
            <a:pPr algn="ctr" defTabSz="1008375"/>
            <a:endParaRPr lang="ru-RU" sz="2059">
              <a:solidFill>
                <a:prstClr val="white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216" y="413669"/>
            <a:ext cx="5161972" cy="73763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7641" y="1449547"/>
            <a:ext cx="5161972" cy="2331879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504187" indent="0">
              <a:buFontTx/>
              <a:buNone/>
              <a:defRPr/>
            </a:lvl2pPr>
            <a:lvl3pPr marL="1008375" indent="0">
              <a:buFontTx/>
              <a:buNone/>
              <a:defRPr/>
            </a:lvl3pPr>
            <a:lvl4pPr marL="1512562" indent="0">
              <a:buFontTx/>
              <a:buNone/>
              <a:defRPr/>
            </a:lvl4pPr>
            <a:lvl5pPr marL="201675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26793" y="413666"/>
            <a:ext cx="6947225" cy="6757547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CE1EF14B-4156-4532-A398-ABD8355C3859}"/>
              </a:ext>
            </a:extLst>
          </p:cNvPr>
          <p:cNvSpPr/>
          <p:nvPr userDrawn="1"/>
        </p:nvSpPr>
        <p:spPr>
          <a:xfrm>
            <a:off x="517638" y="4575425"/>
            <a:ext cx="9380506" cy="198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35" tIns="50417" rIns="100835" bIns="50417" rtlCol="0" anchor="ctr"/>
          <a:lstStyle/>
          <a:p>
            <a:pPr algn="ctr" defTabSz="1008375"/>
            <a:endParaRPr lang="ru-RU" sz="2059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640612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B7DFAA08-4FC2-45F2-AA2E-AE1BA6DBE2C1}"/>
              </a:ext>
            </a:extLst>
          </p:cNvPr>
          <p:cNvSpPr/>
          <p:nvPr userDrawn="1"/>
        </p:nvSpPr>
        <p:spPr>
          <a:xfrm>
            <a:off x="0" y="-2241"/>
            <a:ext cx="6722269" cy="7565091"/>
          </a:xfrm>
          <a:prstGeom prst="rect">
            <a:avLst/>
          </a:prstGeom>
          <a:solidFill>
            <a:srgbClr val="1B3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35" tIns="50417" rIns="100835" bIns="50417" rtlCol="0" anchor="ctr"/>
          <a:lstStyle/>
          <a:p>
            <a:pPr algn="ctr" defTabSz="1008375"/>
            <a:endParaRPr lang="ru-RU" sz="2059">
              <a:solidFill>
                <a:prstClr val="white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272" y="356743"/>
            <a:ext cx="6202881" cy="73763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0698" y="1392623"/>
            <a:ext cx="6202881" cy="5813487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  <a:lvl2pPr marL="504187" indent="0">
              <a:buFontTx/>
              <a:buNone/>
              <a:defRPr>
                <a:solidFill>
                  <a:schemeClr val="bg1"/>
                </a:solidFill>
              </a:defRPr>
            </a:lvl2pPr>
            <a:lvl3pPr marL="1008375" indent="0">
              <a:buFontTx/>
              <a:buNone/>
              <a:defRPr>
                <a:solidFill>
                  <a:schemeClr val="bg1"/>
                </a:solidFill>
              </a:defRPr>
            </a:lvl3pPr>
            <a:lvl4pPr marL="1512562" indent="0">
              <a:buFontTx/>
              <a:buNone/>
              <a:defRPr>
                <a:solidFill>
                  <a:schemeClr val="bg1"/>
                </a:solidFill>
              </a:defRPr>
            </a:lvl4pPr>
            <a:lvl5pPr marL="201675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9AE8A562-A25C-4DC8-BAC6-CCC0577579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93614" y="357135"/>
            <a:ext cx="6179585" cy="7046406"/>
          </a:xfrm>
        </p:spPr>
        <p:txBody>
          <a:bodyPr/>
          <a:lstStyle>
            <a:lvl1pPr marL="0" indent="0">
              <a:buNone/>
              <a:defRPr/>
            </a:lvl1pPr>
            <a:lvl2pPr marL="504187" indent="0">
              <a:buNone/>
              <a:defRPr/>
            </a:lvl2pPr>
            <a:lvl3pPr marL="1008375" indent="0">
              <a:buNone/>
              <a:defRPr/>
            </a:lvl3pPr>
            <a:lvl4pPr marL="1512562" indent="0">
              <a:buNone/>
              <a:defRPr/>
            </a:lvl4pPr>
            <a:lvl5pPr marL="201675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="" xmlns:p14="http://schemas.microsoft.com/office/powerpoint/2010/main" val="40161913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9F06B0F-577D-4331-87CF-A0A833AA949D}"/>
              </a:ext>
            </a:extLst>
          </p:cNvPr>
          <p:cNvSpPr/>
          <p:nvPr userDrawn="1"/>
        </p:nvSpPr>
        <p:spPr>
          <a:xfrm>
            <a:off x="10592870" y="1"/>
            <a:ext cx="3094898" cy="7565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35" tIns="50417" rIns="100835" bIns="50417" rtlCol="0" anchor="ctr"/>
          <a:lstStyle/>
          <a:p>
            <a:pPr algn="ctr" defTabSz="1008375"/>
            <a:endParaRPr lang="ru-RU" sz="2059">
              <a:solidFill>
                <a:prstClr val="white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216" y="413669"/>
            <a:ext cx="7395009" cy="73763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7642" y="1449547"/>
            <a:ext cx="7395009" cy="2331879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504187" indent="0">
              <a:buFontTx/>
              <a:buNone/>
              <a:defRPr/>
            </a:lvl2pPr>
            <a:lvl3pPr marL="1008375" indent="0">
              <a:buFontTx/>
              <a:buNone/>
              <a:defRPr/>
            </a:lvl3pPr>
            <a:lvl4pPr marL="1512562" indent="0">
              <a:buFontTx/>
              <a:buNone/>
              <a:defRPr/>
            </a:lvl4pPr>
            <a:lvl5pPr marL="201675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xmlns="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60188" y="402654"/>
            <a:ext cx="4367978" cy="6757547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5395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9.xml"/><Relationship Id="rId21" Type="http://schemas.openxmlformats.org/officeDocument/2006/relationships/slideLayout" Target="../slideLayouts/slideLayout27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image" Target="../media/image3.png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hyperlink" Target="https://presentation-creation.ru/" TargetMode="Externa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1"/>
            <a:ext cx="13438188" cy="178187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4950" y="493127"/>
            <a:ext cx="749271" cy="6051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60292" y="1597492"/>
            <a:ext cx="1277061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571143" y="7033450"/>
            <a:ext cx="430225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72227" y="7033450"/>
            <a:ext cx="309224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680067" y="7033450"/>
            <a:ext cx="309224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725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609585">
        <a:defRPr>
          <a:latin typeface="+mn-lt"/>
          <a:ea typeface="+mn-ea"/>
          <a:cs typeface="+mn-cs"/>
        </a:defRPr>
      </a:lvl2pPr>
      <a:lvl3pPr marL="1219170">
        <a:defRPr>
          <a:latin typeface="+mn-lt"/>
          <a:ea typeface="+mn-ea"/>
          <a:cs typeface="+mn-cs"/>
        </a:defRPr>
      </a:lvl3pPr>
      <a:lvl4pPr marL="1828754">
        <a:defRPr>
          <a:latin typeface="+mn-lt"/>
          <a:ea typeface="+mn-ea"/>
          <a:cs typeface="+mn-cs"/>
        </a:defRPr>
      </a:lvl4pPr>
      <a:lvl5pPr marL="2438339">
        <a:defRPr>
          <a:latin typeface="+mn-lt"/>
          <a:ea typeface="+mn-ea"/>
          <a:cs typeface="+mn-cs"/>
        </a:defRPr>
      </a:lvl5pPr>
      <a:lvl6pPr marL="3047924">
        <a:defRPr>
          <a:latin typeface="+mn-lt"/>
          <a:ea typeface="+mn-ea"/>
          <a:cs typeface="+mn-cs"/>
        </a:defRPr>
      </a:lvl6pPr>
      <a:lvl7pPr marL="3657509">
        <a:defRPr>
          <a:latin typeface="+mn-lt"/>
          <a:ea typeface="+mn-ea"/>
          <a:cs typeface="+mn-cs"/>
        </a:defRPr>
      </a:lvl7pPr>
      <a:lvl8pPr marL="4267093">
        <a:defRPr>
          <a:latin typeface="+mn-lt"/>
          <a:ea typeface="+mn-ea"/>
          <a:cs typeface="+mn-cs"/>
        </a:defRPr>
      </a:lvl8pPr>
      <a:lvl9pPr marL="487667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609585">
        <a:defRPr>
          <a:latin typeface="+mn-lt"/>
          <a:ea typeface="+mn-ea"/>
          <a:cs typeface="+mn-cs"/>
        </a:defRPr>
      </a:lvl2pPr>
      <a:lvl3pPr marL="1219170">
        <a:defRPr>
          <a:latin typeface="+mn-lt"/>
          <a:ea typeface="+mn-ea"/>
          <a:cs typeface="+mn-cs"/>
        </a:defRPr>
      </a:lvl3pPr>
      <a:lvl4pPr marL="1828754">
        <a:defRPr>
          <a:latin typeface="+mn-lt"/>
          <a:ea typeface="+mn-ea"/>
          <a:cs typeface="+mn-cs"/>
        </a:defRPr>
      </a:lvl4pPr>
      <a:lvl5pPr marL="2438339">
        <a:defRPr>
          <a:latin typeface="+mn-lt"/>
          <a:ea typeface="+mn-ea"/>
          <a:cs typeface="+mn-cs"/>
        </a:defRPr>
      </a:lvl5pPr>
      <a:lvl6pPr marL="3047924">
        <a:defRPr>
          <a:latin typeface="+mn-lt"/>
          <a:ea typeface="+mn-ea"/>
          <a:cs typeface="+mn-cs"/>
        </a:defRPr>
      </a:lvl6pPr>
      <a:lvl7pPr marL="3657509">
        <a:defRPr>
          <a:latin typeface="+mn-lt"/>
          <a:ea typeface="+mn-ea"/>
          <a:cs typeface="+mn-cs"/>
        </a:defRPr>
      </a:lvl7pPr>
      <a:lvl8pPr marL="4267093">
        <a:defRPr>
          <a:latin typeface="+mn-lt"/>
          <a:ea typeface="+mn-ea"/>
          <a:cs typeface="+mn-cs"/>
        </a:defRPr>
      </a:lvl8pPr>
      <a:lvl9pPr marL="4876678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24312" y="402652"/>
            <a:ext cx="11595914" cy="1461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4312" y="2013259"/>
            <a:ext cx="11595914" cy="47985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4312" y="7009642"/>
            <a:ext cx="3025021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53503" y="7009642"/>
            <a:ext cx="4537532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95205" y="7009642"/>
            <a:ext cx="3025021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23"/>
            <a:extLst>
              <a:ext uri="{FF2B5EF4-FFF2-40B4-BE49-F238E27FC236}">
                <a16:creationId xmlns:a16="http://schemas.microsoft.com/office/drawing/2014/main" xmlns="" id="{FDBE6CBF-8F53-497F-9017-32C565AD5EA7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16665" y="405153"/>
            <a:ext cx="835611" cy="83564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37081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  <p:sldLayoutId id="2147483708" r:id="rId19"/>
    <p:sldLayoutId id="2147483709" r:id="rId20"/>
    <p:sldLayoutId id="2147483710" r:id="rId21"/>
  </p:sldLayoutIdLst>
  <p:txStyles>
    <p:titleStyle>
      <a:lvl1pPr algn="l" defTabSz="1008309" rtl="0" eaLnBrk="1" latinLnBrk="0" hangingPunct="1">
        <a:lnSpc>
          <a:spcPct val="90000"/>
        </a:lnSpc>
        <a:spcBef>
          <a:spcPct val="0"/>
        </a:spcBef>
        <a:buNone/>
        <a:defRPr sz="485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77" indent="-252077" algn="l" defTabSz="1008309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088" kern="1200">
          <a:solidFill>
            <a:schemeClr val="tx1"/>
          </a:solidFill>
          <a:latin typeface="+mn-lt"/>
          <a:ea typeface="+mn-ea"/>
          <a:cs typeface="+mn-cs"/>
        </a:defRPr>
      </a:lvl1pPr>
      <a:lvl2pPr marL="756232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60386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4541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268695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772849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277004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781158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285313" indent="-252077" algn="l" defTabSz="1008309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154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309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463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618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0772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4927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081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236" algn="l" defTabSz="1008309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8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5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microsoft.com/office/2007/relationships/hdphoto" Target="../media/hdphoto1.wdp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pn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40" y="0"/>
            <a:ext cx="13454066" cy="7562850"/>
          </a:xfrm>
          <a:prstGeom prst="rect">
            <a:avLst/>
          </a:prstGeom>
        </p:spPr>
      </p:pic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xmlns="" id="{81B021BF-A146-4486-952C-321C2E738A90}"/>
              </a:ext>
            </a:extLst>
          </p:cNvPr>
          <p:cNvSpPr/>
          <p:nvPr/>
        </p:nvSpPr>
        <p:spPr>
          <a:xfrm>
            <a:off x="-1" y="0"/>
            <a:ext cx="13446179" cy="7562850"/>
          </a:xfrm>
          <a:custGeom>
            <a:avLst/>
            <a:gdLst>
              <a:gd name="connsiteX0" fmla="*/ 0 w 9246000"/>
              <a:gd name="connsiteY0" fmla="*/ 0 h 6868103"/>
              <a:gd name="connsiteX1" fmla="*/ 6096000 w 9246000"/>
              <a:gd name="connsiteY1" fmla="*/ 0 h 6868103"/>
              <a:gd name="connsiteX2" fmla="*/ 6096000 w 9246000"/>
              <a:gd name="connsiteY2" fmla="*/ 2032 h 6868103"/>
              <a:gd name="connsiteX3" fmla="*/ 9246000 w 9246000"/>
              <a:gd name="connsiteY3" fmla="*/ 2032 h 6868103"/>
              <a:gd name="connsiteX4" fmla="*/ 6096000 w 9246000"/>
              <a:gd name="connsiteY4" fmla="*/ 6868103 h 6868103"/>
              <a:gd name="connsiteX5" fmla="*/ 0 w 9246000"/>
              <a:gd name="connsiteY5" fmla="*/ 6868103 h 6868103"/>
              <a:gd name="connsiteX0" fmla="*/ 0 w 9246000"/>
              <a:gd name="connsiteY0" fmla="*/ 0 h 6868103"/>
              <a:gd name="connsiteX1" fmla="*/ 6096000 w 9246000"/>
              <a:gd name="connsiteY1" fmla="*/ 0 h 6868103"/>
              <a:gd name="connsiteX2" fmla="*/ 6096000 w 9246000"/>
              <a:gd name="connsiteY2" fmla="*/ 2032 h 6868103"/>
              <a:gd name="connsiteX3" fmla="*/ 9246000 w 9246000"/>
              <a:gd name="connsiteY3" fmla="*/ 2032 h 6868103"/>
              <a:gd name="connsiteX4" fmla="*/ 5649823 w 9246000"/>
              <a:gd name="connsiteY4" fmla="*/ 6858447 h 6868103"/>
              <a:gd name="connsiteX5" fmla="*/ 0 w 9246000"/>
              <a:gd name="connsiteY5" fmla="*/ 6868103 h 6868103"/>
              <a:gd name="connsiteX6" fmla="*/ 0 w 9246000"/>
              <a:gd name="connsiteY6" fmla="*/ 0 h 6868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46000" h="6868103">
                <a:moveTo>
                  <a:pt x="0" y="0"/>
                </a:moveTo>
                <a:lnTo>
                  <a:pt x="6096000" y="0"/>
                </a:lnTo>
                <a:lnTo>
                  <a:pt x="6096000" y="2032"/>
                </a:lnTo>
                <a:lnTo>
                  <a:pt x="9246000" y="2032"/>
                </a:lnTo>
                <a:lnTo>
                  <a:pt x="5649823" y="6858447"/>
                </a:lnTo>
                <a:lnTo>
                  <a:pt x="0" y="6868103"/>
                </a:lnTo>
                <a:lnTo>
                  <a:pt x="0" y="0"/>
                </a:lnTo>
                <a:close/>
              </a:path>
            </a:pathLst>
          </a:custGeom>
          <a:solidFill>
            <a:srgbClr val="0067AF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0835" tIns="50417" rIns="100835" bIns="50417" rtlCol="0" anchor="ctr">
            <a:noAutofit/>
          </a:bodyPr>
          <a:lstStyle/>
          <a:p>
            <a:pPr algn="ctr" defTabSz="1008375"/>
            <a:endParaRPr lang="ru-RU" sz="2059" dirty="0">
              <a:solidFill>
                <a:prstClr val="white"/>
              </a:solidFill>
            </a:endParaRPr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:a16="http://schemas.microsoft.com/office/drawing/2014/main" xmlns="" id="{93430012-BA3A-4636-B839-750794681A1D}"/>
              </a:ext>
            </a:extLst>
          </p:cNvPr>
          <p:cNvSpPr/>
          <p:nvPr/>
        </p:nvSpPr>
        <p:spPr>
          <a:xfrm>
            <a:off x="-20192" y="2779319"/>
            <a:ext cx="11543061" cy="2843763"/>
          </a:xfrm>
          <a:custGeom>
            <a:avLst/>
            <a:gdLst>
              <a:gd name="connsiteX0" fmla="*/ 0 w 7780845"/>
              <a:gd name="connsiteY0" fmla="*/ 0 h 2530106"/>
              <a:gd name="connsiteX1" fmla="*/ 7780845 w 7780845"/>
              <a:gd name="connsiteY1" fmla="*/ 0 h 2530106"/>
              <a:gd name="connsiteX2" fmla="*/ 6620089 w 7780845"/>
              <a:gd name="connsiteY2" fmla="*/ 2530106 h 2530106"/>
              <a:gd name="connsiteX3" fmla="*/ 0 w 7780845"/>
              <a:gd name="connsiteY3" fmla="*/ 2530106 h 2530106"/>
              <a:gd name="connsiteX0" fmla="*/ 0 w 7780845"/>
              <a:gd name="connsiteY0" fmla="*/ 0 h 2530106"/>
              <a:gd name="connsiteX1" fmla="*/ 7780845 w 7780845"/>
              <a:gd name="connsiteY1" fmla="*/ 0 h 2530106"/>
              <a:gd name="connsiteX2" fmla="*/ 6658426 w 7780845"/>
              <a:gd name="connsiteY2" fmla="*/ 2530106 h 2530106"/>
              <a:gd name="connsiteX3" fmla="*/ 0 w 7780845"/>
              <a:gd name="connsiteY3" fmla="*/ 2530106 h 2530106"/>
              <a:gd name="connsiteX4" fmla="*/ 0 w 7780845"/>
              <a:gd name="connsiteY4" fmla="*/ 0 h 2530106"/>
              <a:gd name="connsiteX0" fmla="*/ 0 w 7780845"/>
              <a:gd name="connsiteY0" fmla="*/ 0 h 2530106"/>
              <a:gd name="connsiteX1" fmla="*/ 7780845 w 7780845"/>
              <a:gd name="connsiteY1" fmla="*/ 0 h 2530106"/>
              <a:gd name="connsiteX2" fmla="*/ 6687179 w 7780845"/>
              <a:gd name="connsiteY2" fmla="*/ 2509302 h 2530106"/>
              <a:gd name="connsiteX3" fmla="*/ 0 w 7780845"/>
              <a:gd name="connsiteY3" fmla="*/ 2530106 h 2530106"/>
              <a:gd name="connsiteX4" fmla="*/ 0 w 7780845"/>
              <a:gd name="connsiteY4" fmla="*/ 0 h 2530106"/>
              <a:gd name="connsiteX0" fmla="*/ 0 w 7673527"/>
              <a:gd name="connsiteY0" fmla="*/ 51477 h 2581583"/>
              <a:gd name="connsiteX1" fmla="*/ 7673527 w 7673527"/>
              <a:gd name="connsiteY1" fmla="*/ 0 h 2581583"/>
              <a:gd name="connsiteX2" fmla="*/ 6687179 w 7673527"/>
              <a:gd name="connsiteY2" fmla="*/ 2560779 h 2581583"/>
              <a:gd name="connsiteX3" fmla="*/ 0 w 7673527"/>
              <a:gd name="connsiteY3" fmla="*/ 2581583 h 2581583"/>
              <a:gd name="connsiteX4" fmla="*/ 0 w 7673527"/>
              <a:gd name="connsiteY4" fmla="*/ 51477 h 2581583"/>
              <a:gd name="connsiteX0" fmla="*/ 0 w 7673527"/>
              <a:gd name="connsiteY0" fmla="*/ 51477 h 2581583"/>
              <a:gd name="connsiteX1" fmla="*/ 7673527 w 7673527"/>
              <a:gd name="connsiteY1" fmla="*/ 0 h 2581583"/>
              <a:gd name="connsiteX2" fmla="*/ 6687179 w 7673527"/>
              <a:gd name="connsiteY2" fmla="*/ 2560779 h 2581583"/>
              <a:gd name="connsiteX3" fmla="*/ 0 w 7673527"/>
              <a:gd name="connsiteY3" fmla="*/ 2581583 h 2581583"/>
              <a:gd name="connsiteX4" fmla="*/ 0 w 7673527"/>
              <a:gd name="connsiteY4" fmla="*/ 51477 h 2581583"/>
              <a:gd name="connsiteX0" fmla="*/ 0 w 7673527"/>
              <a:gd name="connsiteY0" fmla="*/ 51477 h 2581583"/>
              <a:gd name="connsiteX1" fmla="*/ 7673527 w 7673527"/>
              <a:gd name="connsiteY1" fmla="*/ 0 h 2581583"/>
              <a:gd name="connsiteX2" fmla="*/ 6687179 w 7673527"/>
              <a:gd name="connsiteY2" fmla="*/ 2560779 h 2581583"/>
              <a:gd name="connsiteX3" fmla="*/ 0 w 7673527"/>
              <a:gd name="connsiteY3" fmla="*/ 2581583 h 2581583"/>
              <a:gd name="connsiteX4" fmla="*/ 0 w 7673527"/>
              <a:gd name="connsiteY4" fmla="*/ 51477 h 2581583"/>
              <a:gd name="connsiteX0" fmla="*/ 0 w 7673527"/>
              <a:gd name="connsiteY0" fmla="*/ 51477 h 2581583"/>
              <a:gd name="connsiteX1" fmla="*/ 7673527 w 7673527"/>
              <a:gd name="connsiteY1" fmla="*/ 0 h 2581583"/>
              <a:gd name="connsiteX2" fmla="*/ 6411239 w 7673527"/>
              <a:gd name="connsiteY2" fmla="*/ 2517090 h 2581583"/>
              <a:gd name="connsiteX3" fmla="*/ 0 w 7673527"/>
              <a:gd name="connsiteY3" fmla="*/ 2581583 h 2581583"/>
              <a:gd name="connsiteX4" fmla="*/ 0 w 7673527"/>
              <a:gd name="connsiteY4" fmla="*/ 51477 h 2581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3527" h="2581583">
                <a:moveTo>
                  <a:pt x="0" y="51477"/>
                </a:moveTo>
                <a:lnTo>
                  <a:pt x="7673527" y="0"/>
                </a:lnTo>
                <a:lnTo>
                  <a:pt x="6411239" y="2517090"/>
                </a:lnTo>
                <a:lnTo>
                  <a:pt x="0" y="2581583"/>
                </a:lnTo>
                <a:lnTo>
                  <a:pt x="0" y="51477"/>
                </a:lnTo>
                <a:close/>
              </a:path>
            </a:pathLst>
          </a:custGeom>
          <a:solidFill>
            <a:schemeClr val="accent6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0835" tIns="50417" rIns="100835" bIns="50417" rtlCol="0" anchor="ctr">
            <a:noAutofit/>
          </a:bodyPr>
          <a:lstStyle/>
          <a:p>
            <a:pPr algn="ctr" defTabSz="1008375"/>
            <a:endParaRPr lang="ru-RU" sz="2059" dirty="0">
              <a:solidFill>
                <a:prstClr val="white"/>
              </a:solidFill>
            </a:endParaRPr>
          </a:p>
        </p:txBody>
      </p:sp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xmlns="" id="{E9811CCE-425E-421D-906F-FDB5FF116926}"/>
              </a:ext>
            </a:extLst>
          </p:cNvPr>
          <p:cNvSpPr/>
          <p:nvPr/>
        </p:nvSpPr>
        <p:spPr>
          <a:xfrm>
            <a:off x="7580936" y="5167893"/>
            <a:ext cx="638091" cy="517300"/>
          </a:xfrm>
          <a:custGeom>
            <a:avLst/>
            <a:gdLst>
              <a:gd name="connsiteX0" fmla="*/ 578644 w 578644"/>
              <a:gd name="connsiteY0" fmla="*/ 0 h 469106"/>
              <a:gd name="connsiteX1" fmla="*/ 0 w 578644"/>
              <a:gd name="connsiteY1" fmla="*/ 469106 h 469106"/>
              <a:gd name="connsiteX2" fmla="*/ 207169 w 578644"/>
              <a:gd name="connsiteY2" fmla="*/ 0 h 469106"/>
              <a:gd name="connsiteX3" fmla="*/ 578644 w 578644"/>
              <a:gd name="connsiteY3" fmla="*/ 0 h 469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644" h="469106">
                <a:moveTo>
                  <a:pt x="578644" y="0"/>
                </a:moveTo>
                <a:lnTo>
                  <a:pt x="0" y="469106"/>
                </a:lnTo>
                <a:lnTo>
                  <a:pt x="207169" y="0"/>
                </a:lnTo>
                <a:lnTo>
                  <a:pt x="578644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35" tIns="50417" rIns="100835" bIns="50417" rtlCol="0" anchor="ctr"/>
          <a:lstStyle/>
          <a:p>
            <a:pPr algn="ctr" defTabSz="1008375"/>
            <a:endParaRPr lang="ru-RU" sz="2059" dirty="0">
              <a:solidFill>
                <a:prstClr val="white"/>
              </a:solidFill>
            </a:endParaRPr>
          </a:p>
        </p:txBody>
      </p:sp>
      <p:sp>
        <p:nvSpPr>
          <p:cNvPr id="6" name="Равнобедренный треугольник 5">
            <a:extLst>
              <a:ext uri="{FF2B5EF4-FFF2-40B4-BE49-F238E27FC236}">
                <a16:creationId xmlns:a16="http://schemas.microsoft.com/office/drawing/2014/main" xmlns="" id="{C3891D6C-164C-4F07-94B0-55B67C0190FD}"/>
              </a:ext>
            </a:extLst>
          </p:cNvPr>
          <p:cNvSpPr/>
          <p:nvPr/>
        </p:nvSpPr>
        <p:spPr>
          <a:xfrm>
            <a:off x="9054552" y="1994997"/>
            <a:ext cx="446608" cy="385841"/>
          </a:xfrm>
          <a:prstGeom prst="triangl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835" tIns="50417" rIns="100835" bIns="50417" rtlCol="0" anchor="ctr"/>
          <a:lstStyle/>
          <a:p>
            <a:pPr algn="ctr" defTabSz="1008375"/>
            <a:endParaRPr lang="ru-RU" sz="2059" dirty="0">
              <a:solidFill>
                <a:prstClr val="white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08DAF865-96F5-4176-9983-A7D572FF73F1}"/>
              </a:ext>
            </a:extLst>
          </p:cNvPr>
          <p:cNvSpPr txBox="1"/>
          <p:nvPr/>
        </p:nvSpPr>
        <p:spPr>
          <a:xfrm>
            <a:off x="1090344" y="3144658"/>
            <a:ext cx="8659612" cy="2071589"/>
          </a:xfrm>
          <a:prstGeom prst="rect">
            <a:avLst/>
          </a:prstGeom>
          <a:noFill/>
        </p:spPr>
        <p:txBody>
          <a:bodyPr wrap="square" lIns="100835" tIns="50417" rIns="100835" bIns="50417" rtlCol="0">
            <a:spAutoFit/>
          </a:bodyPr>
          <a:lstStyle/>
          <a:p>
            <a:pPr defTabSz="1008375"/>
            <a:r>
              <a:rPr lang="ru-RU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PT Astra Serif" panose="020A0603040505020204" pitchFamily="18" charset="-52"/>
                <a:cs typeface="Times New Roman" panose="02020603050405020304" pitchFamily="18" charset="0"/>
              </a:rPr>
              <a:t>ИНВЕСТИЦИОННЫЙ ПРОФИЛЬ</a:t>
            </a:r>
          </a:p>
          <a:p>
            <a:pPr defTabSz="1008375"/>
            <a:r>
              <a:rPr lang="ru-RU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PT Astra Serif" panose="020A0603040505020204" pitchFamily="18" charset="-52"/>
                <a:cs typeface="Times New Roman" panose="02020603050405020304" pitchFamily="18" charset="0"/>
              </a:rPr>
              <a:t>МАРКСОВСКОГО МУНИЦИПАЛЬНОГО </a:t>
            </a:r>
            <a:r>
              <a:rPr lang="ru-RU" sz="32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PT Astra Serif" panose="020A0603040505020204" pitchFamily="18" charset="-52"/>
                <a:cs typeface="Times New Roman" panose="02020603050405020304" pitchFamily="18" charset="0"/>
              </a:rPr>
              <a:t>РАЙОНА </a:t>
            </a:r>
            <a:r>
              <a:rPr lang="ru-RU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  <a:ea typeface="PT Astra Serif" panose="020A0603040505020204" pitchFamily="18" charset="-52"/>
                <a:cs typeface="Times New Roman" panose="02020603050405020304" pitchFamily="18" charset="0"/>
              </a:rPr>
              <a:t>САРАТОВСКОЙ ОБЛАСТИ ДО 2025 ГОДА</a:t>
            </a:r>
          </a:p>
        </p:txBody>
      </p:sp>
      <p:sp>
        <p:nvSpPr>
          <p:cNvPr id="12" name="object 3"/>
          <p:cNvSpPr txBox="1"/>
          <p:nvPr/>
        </p:nvSpPr>
        <p:spPr>
          <a:xfrm>
            <a:off x="1845469" y="200026"/>
            <a:ext cx="4571820" cy="1125948"/>
          </a:xfrm>
          <a:prstGeom prst="rect">
            <a:avLst/>
          </a:prstGeom>
        </p:spPr>
        <p:txBody>
          <a:bodyPr vert="horz" wrap="square" lIns="0" tIns="17779" rIns="0" bIns="0" rtlCol="0">
            <a:spAutoFit/>
          </a:bodyPr>
          <a:lstStyle/>
          <a:p>
            <a:pPr marL="16933" marR="147315">
              <a:spcBef>
                <a:spcPts val="140"/>
              </a:spcBef>
            </a:pPr>
            <a:r>
              <a:rPr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PosterCompressed" pitchFamily="2" charset="0"/>
                <a:ea typeface="PT Astra Serif" panose="020A0603040505020204" pitchFamily="18" charset="-52"/>
                <a:cs typeface="Times New Roman"/>
              </a:rPr>
              <a:t>Администрация</a:t>
            </a:r>
            <a:r>
              <a:rPr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PosterCompressed" pitchFamily="2" charset="0"/>
                <a:ea typeface="PT Astra Serif" panose="020A0603040505020204" pitchFamily="18" charset="-52"/>
                <a:cs typeface="Times New Roman"/>
              </a:rPr>
              <a:t>  </a:t>
            </a:r>
            <a:r>
              <a:rPr lang="ru-RU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Astra Serif" panose="020A0603040505020204" pitchFamily="18" charset="-52"/>
                <a:ea typeface="PT Astra Serif" panose="020A0603040505020204" pitchFamily="18" charset="-52"/>
                <a:cs typeface="Times New Roman"/>
              </a:rPr>
              <a:t>Марксовского</a:t>
            </a: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Astra Serif" panose="020A0603040505020204" pitchFamily="18" charset="-52"/>
                <a:ea typeface="PT Astra Serif" panose="020A0603040505020204" pitchFamily="18" charset="-52"/>
                <a:cs typeface="Times New Roman"/>
              </a:rPr>
              <a:t> </a:t>
            </a:r>
            <a:r>
              <a:rPr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PosterCompressed" pitchFamily="2" charset="0"/>
                <a:ea typeface="PT Astra Serif" panose="020A0603040505020204" pitchFamily="18" charset="-52"/>
                <a:cs typeface="Times New Roman"/>
              </a:rPr>
              <a:t>  </a:t>
            </a:r>
            <a:r>
              <a:rPr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PosterCompressed" pitchFamily="2" charset="0"/>
                <a:ea typeface="PT Astra Serif" panose="020A0603040505020204" pitchFamily="18" charset="-52"/>
                <a:cs typeface="Times New Roman"/>
              </a:rPr>
              <a:t>муниципального</a:t>
            </a:r>
            <a:r>
              <a:rPr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PosterCompressed" pitchFamily="2" charset="0"/>
                <a:ea typeface="PT Astra Serif" panose="020A0603040505020204" pitchFamily="18" charset="-52"/>
                <a:cs typeface="Times New Roman"/>
              </a:rPr>
              <a:t>  </a:t>
            </a:r>
            <a:r>
              <a:rPr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PosterCompressed" pitchFamily="2" charset="0"/>
                <a:ea typeface="PT Astra Serif" panose="020A0603040505020204" pitchFamily="18" charset="-52"/>
                <a:cs typeface="Times New Roman"/>
              </a:rPr>
              <a:t>района</a:t>
            </a:r>
            <a:r>
              <a:rPr lang="ru-RU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Astra Serif" panose="020A0603040505020204" pitchFamily="18" charset="-52"/>
                <a:ea typeface="PT Astra Serif" panose="020A0603040505020204" pitchFamily="18" charset="-52"/>
                <a:cs typeface="Times New Roman"/>
              </a:rPr>
              <a:t> Саратовской области</a:t>
            </a:r>
            <a:endParaRPr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PosterCompressed" pitchFamily="2" charset="0"/>
              <a:ea typeface="PT Astra Serif" panose="020A0603040505020204" pitchFamily="18" charset="-52"/>
              <a:cs typeface="Times New Roman"/>
            </a:endParaRPr>
          </a:p>
        </p:txBody>
      </p:sp>
      <p:pic>
        <p:nvPicPr>
          <p:cNvPr id="13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17" y="200025"/>
            <a:ext cx="987062" cy="1132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59205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94591" y="553988"/>
            <a:ext cx="11259000" cy="32487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algn="l">
              <a:spcBef>
                <a:spcPts val="133"/>
              </a:spcBef>
            </a:pPr>
            <a:r>
              <a:rPr sz="2000" b="1" dirty="0">
                <a:solidFill>
                  <a:schemeClr val="accent3">
                    <a:lumMod val="75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ОБЩАЯ</a:t>
            </a:r>
            <a:r>
              <a:rPr sz="2000" b="1" spc="-20" dirty="0">
                <a:solidFill>
                  <a:schemeClr val="accent3">
                    <a:lumMod val="75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 </a:t>
            </a:r>
            <a:r>
              <a:rPr sz="2000" b="1" spc="-7" dirty="0">
                <a:solidFill>
                  <a:schemeClr val="accent3">
                    <a:lumMod val="75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ИНФОРМАЦИЯ</a:t>
            </a:r>
            <a:r>
              <a:rPr sz="2000" b="1" spc="-60" dirty="0">
                <a:solidFill>
                  <a:schemeClr val="accent3">
                    <a:lumMod val="75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 </a:t>
            </a: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МАРКСОВСКОГО МУНИЦИПАЛЬНОГО </a:t>
            </a:r>
            <a:r>
              <a:rPr sz="2000" b="1" spc="-53" dirty="0">
                <a:solidFill>
                  <a:schemeClr val="accent3">
                    <a:lumMod val="75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РАЙОН</a:t>
            </a:r>
            <a:r>
              <a:rPr lang="ru-RU" sz="2000" b="1" spc="-53" dirty="0">
                <a:solidFill>
                  <a:schemeClr val="accent3">
                    <a:lumMod val="75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А</a:t>
            </a:r>
            <a:endParaRPr sz="2000" dirty="0">
              <a:solidFill>
                <a:schemeClr val="accent3">
                  <a:lumMod val="75000"/>
                </a:schemeClr>
              </a:solidFill>
              <a:latin typeface="Book Antiqua" panose="02040602050305030304" pitchFamily="18" charset="0"/>
              <a:ea typeface="PT Astra Serif" panose="020A0603040505020204" pitchFamily="18" charset="-52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63919" y="2572052"/>
            <a:ext cx="4296040" cy="848949"/>
          </a:xfrm>
          <a:prstGeom prst="rect">
            <a:avLst/>
          </a:prstGeom>
        </p:spPr>
        <p:txBody>
          <a:bodyPr vert="horz" wrap="square" lIns="0" tIns="17779" rIns="0" bIns="0" rtlCol="0">
            <a:spAutoFit/>
          </a:bodyPr>
          <a:lstStyle/>
          <a:p>
            <a:pPr marL="16933" marR="6773" indent="-2540">
              <a:spcBef>
                <a:spcPts val="140"/>
              </a:spcBef>
            </a:pPr>
            <a:r>
              <a:rPr lang="ru-RU" spc="-27" dirty="0" smtClean="0">
                <a:latin typeface="Book Antiqua" panose="02040602050305030304" pitchFamily="18" charset="0"/>
                <a:ea typeface="PT Astra Serif" panose="020A0603040505020204" pitchFamily="18" charset="-52"/>
                <a:cs typeface="Times New Roman" pitchFamily="18" charset="0"/>
              </a:rPr>
              <a:t>Романов</a:t>
            </a:r>
            <a:r>
              <a:rPr lang="ru-RU" dirty="0">
                <a:latin typeface="Book Antiqua" panose="02040602050305030304" pitchFamily="18" charset="0"/>
                <a:ea typeface="PT Astra Serif" panose="020A0603040505020204" pitchFamily="18" charset="-52"/>
                <a:cs typeface="Times New Roman" pitchFamily="18" charset="0"/>
              </a:rPr>
              <a:t> </a:t>
            </a:r>
            <a:r>
              <a:rPr lang="ru-RU" spc="-13" dirty="0" smtClean="0">
                <a:latin typeface="Book Antiqua" panose="02040602050305030304" pitchFamily="18" charset="0"/>
                <a:ea typeface="PT Astra Serif" panose="020A0603040505020204" pitchFamily="18" charset="-52"/>
                <a:cs typeface="Times New Roman" pitchFamily="18" charset="0"/>
              </a:rPr>
              <a:t>Дмитрий Николаевич </a:t>
            </a:r>
            <a:r>
              <a:rPr lang="ru-RU" spc="387" dirty="0">
                <a:latin typeface="Book Antiqua" panose="02040602050305030304" pitchFamily="18" charset="0"/>
                <a:ea typeface="PT Astra Serif" panose="020A0603040505020204" pitchFamily="18" charset="-52"/>
                <a:cs typeface="Times New Roman" pitchFamily="18" charset="0"/>
              </a:rPr>
              <a:t>–</a:t>
            </a:r>
            <a:r>
              <a:rPr lang="ru-RU" spc="-13" dirty="0">
                <a:latin typeface="Book Antiqua" panose="02040602050305030304" pitchFamily="18" charset="0"/>
                <a:ea typeface="PT Astra Serif" panose="020A0603040505020204" pitchFamily="18" charset="-52"/>
                <a:cs typeface="Times New Roman" pitchFamily="18" charset="0"/>
              </a:rPr>
              <a:t> </a:t>
            </a:r>
            <a:br>
              <a:rPr lang="ru-RU" spc="-13" dirty="0">
                <a:latin typeface="Book Antiqua" panose="02040602050305030304" pitchFamily="18" charset="0"/>
                <a:ea typeface="PT Astra Serif" panose="020A0603040505020204" pitchFamily="18" charset="-52"/>
                <a:cs typeface="Times New Roman" pitchFamily="18" charset="0"/>
              </a:rPr>
            </a:br>
            <a:r>
              <a:rPr lang="ru-RU" spc="-7" dirty="0">
                <a:latin typeface="Book Antiqua" panose="02040602050305030304" pitchFamily="18" charset="0"/>
                <a:ea typeface="PT Astra Serif" panose="020A0603040505020204" pitchFamily="18" charset="-52"/>
                <a:cs typeface="Times New Roman" pitchFamily="18" charset="0"/>
              </a:rPr>
              <a:t>Глава  </a:t>
            </a:r>
            <a:r>
              <a:rPr lang="ru-RU" spc="-13" dirty="0">
                <a:latin typeface="Book Antiqua" panose="02040602050305030304" pitchFamily="18" charset="0"/>
                <a:ea typeface="PT Astra Serif" panose="020A0603040505020204" pitchFamily="18" charset="-52"/>
                <a:cs typeface="Times New Roman" pitchFamily="18" charset="0"/>
              </a:rPr>
              <a:t>Марксовского </a:t>
            </a:r>
            <a:r>
              <a:rPr lang="ru-RU" spc="-7" dirty="0">
                <a:latin typeface="Book Antiqua" panose="02040602050305030304" pitchFamily="18" charset="0"/>
                <a:ea typeface="PT Astra Serif" panose="020A0603040505020204" pitchFamily="18" charset="-52"/>
                <a:cs typeface="Times New Roman" pitchFamily="18" charset="0"/>
              </a:rPr>
              <a:t> </a:t>
            </a:r>
            <a:r>
              <a:rPr lang="ru-RU" spc="-7" dirty="0" smtClean="0">
                <a:latin typeface="Book Antiqua" panose="02040602050305030304" pitchFamily="18" charset="0"/>
                <a:ea typeface="PT Astra Serif" panose="020A0603040505020204" pitchFamily="18" charset="-52"/>
                <a:cs typeface="Times New Roman" pitchFamily="18" charset="0"/>
              </a:rPr>
              <a:t/>
            </a:r>
            <a:br>
              <a:rPr lang="ru-RU" spc="-7" dirty="0" smtClean="0">
                <a:latin typeface="Book Antiqua" panose="02040602050305030304" pitchFamily="18" charset="0"/>
                <a:ea typeface="PT Astra Serif" panose="020A0603040505020204" pitchFamily="18" charset="-52"/>
                <a:cs typeface="Times New Roman" pitchFamily="18" charset="0"/>
              </a:rPr>
            </a:br>
            <a:r>
              <a:rPr lang="ru-RU" spc="-13" dirty="0" smtClean="0">
                <a:latin typeface="Book Antiqua" panose="02040602050305030304" pitchFamily="18" charset="0"/>
                <a:ea typeface="PT Astra Serif" panose="020A0603040505020204" pitchFamily="18" charset="-52"/>
                <a:cs typeface="Times New Roman" pitchFamily="18" charset="0"/>
              </a:rPr>
              <a:t>муниципального </a:t>
            </a:r>
            <a:r>
              <a:rPr lang="ru-RU" spc="-7" dirty="0">
                <a:latin typeface="Book Antiqua" panose="02040602050305030304" pitchFamily="18" charset="0"/>
                <a:ea typeface="PT Astra Serif" panose="020A0603040505020204" pitchFamily="18" charset="-52"/>
                <a:cs typeface="Times New Roman" pitchFamily="18" charset="0"/>
              </a:rPr>
              <a:t>района </a:t>
            </a:r>
            <a:r>
              <a:rPr lang="ru-RU" spc="387" dirty="0">
                <a:latin typeface="Book Antiqua" panose="02040602050305030304" pitchFamily="18" charset="0"/>
                <a:ea typeface="PT Astra Serif" panose="020A0603040505020204" pitchFamily="18" charset="-52"/>
                <a:cs typeface="Times New Roman" pitchFamily="18" charset="0"/>
              </a:rPr>
              <a:t> </a:t>
            </a:r>
            <a:endParaRPr dirty="0">
              <a:latin typeface="Book Antiqua" panose="02040602050305030304" pitchFamily="18" charset="0"/>
              <a:ea typeface="PT Astra Serif" panose="020A0603040505020204" pitchFamily="18" charset="-52"/>
              <a:cs typeface="Times New Roman" pitchFamily="18" charset="0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5457825"/>
            <a:ext cx="7331869" cy="210502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object 9"/>
          <p:cNvSpPr txBox="1"/>
          <p:nvPr/>
        </p:nvSpPr>
        <p:spPr>
          <a:xfrm>
            <a:off x="1607409" y="3248026"/>
            <a:ext cx="6298953" cy="1147515"/>
          </a:xfrm>
          <a:prstGeom prst="rect">
            <a:avLst/>
          </a:prstGeom>
        </p:spPr>
        <p:txBody>
          <a:bodyPr vert="horz" wrap="square" lIns="0" tIns="16086" rIns="0" bIns="0" rtlCol="0">
            <a:spAutoFit/>
          </a:bodyPr>
          <a:lstStyle/>
          <a:p>
            <a:pPr marL="358978" marR="2439186">
              <a:spcBef>
                <a:spcPts val="127"/>
              </a:spcBef>
            </a:pPr>
            <a:r>
              <a:rPr lang="ru-RU" sz="1867" dirty="0">
                <a:latin typeface="Book Antiqua" panose="02040602050305030304" pitchFamily="18" charset="0"/>
                <a:ea typeface="PT Astra Serif" panose="020A0603040505020204" pitchFamily="18" charset="-52"/>
              </a:rPr>
              <a:t>в</a:t>
            </a:r>
            <a:r>
              <a:rPr sz="1867" dirty="0">
                <a:latin typeface="Book Antiqua" panose="02040602050305030304" pitchFamily="18" charset="0"/>
                <a:ea typeface="PT Astra Serif" panose="020A0603040505020204" pitchFamily="18" charset="-52"/>
              </a:rPr>
              <a:t> </a:t>
            </a:r>
            <a:r>
              <a:rPr sz="1867" dirty="0" err="1">
                <a:latin typeface="Book Antiqua" panose="02040602050305030304" pitchFamily="18" charset="0"/>
                <a:ea typeface="PT Astra Serif" panose="020A0603040505020204" pitchFamily="18" charset="-52"/>
              </a:rPr>
              <a:t>состав</a:t>
            </a:r>
            <a:r>
              <a:rPr lang="ru-RU" sz="1867" dirty="0">
                <a:latin typeface="Book Antiqua" panose="02040602050305030304" pitchFamily="18" charset="0"/>
                <a:ea typeface="PT Astra Serif" panose="020A0603040505020204" pitchFamily="18" charset="-52"/>
              </a:rPr>
              <a:t> </a:t>
            </a:r>
            <a:r>
              <a:rPr sz="1867" dirty="0">
                <a:latin typeface="Book Antiqua" panose="02040602050305030304" pitchFamily="18" charset="0"/>
                <a:ea typeface="PT Astra Serif" panose="020A0603040505020204" pitchFamily="18" charset="-52"/>
              </a:rPr>
              <a:t> </a:t>
            </a:r>
            <a:r>
              <a:rPr sz="1867" dirty="0" err="1">
                <a:latin typeface="Book Antiqua" panose="02040602050305030304" pitchFamily="18" charset="0"/>
                <a:ea typeface="PT Astra Serif" panose="020A0603040505020204" pitchFamily="18" charset="-52"/>
              </a:rPr>
              <a:t>входят</a:t>
            </a:r>
            <a:r>
              <a:rPr lang="ru-RU" sz="1867" dirty="0">
                <a:latin typeface="Book Antiqua" panose="02040602050305030304" pitchFamily="18" charset="0"/>
                <a:ea typeface="PT Astra Serif" panose="020A0603040505020204" pitchFamily="18" charset="-52"/>
              </a:rPr>
              <a:t> </a:t>
            </a:r>
            <a:r>
              <a:rPr sz="1867" dirty="0">
                <a:latin typeface="Book Antiqua" panose="02040602050305030304" pitchFamily="18" charset="0"/>
                <a:ea typeface="PT Astra Serif" panose="020A0603040505020204" pitchFamily="18" charset="-52"/>
              </a:rPr>
              <a:t> </a:t>
            </a:r>
            <a:r>
              <a:rPr lang="ru-RU" sz="1867" dirty="0">
                <a:latin typeface="Book Antiqua" panose="02040602050305030304" pitchFamily="18" charset="0"/>
                <a:ea typeface="PT Astra Serif" panose="020A0603040505020204" pitchFamily="18" charset="-52"/>
              </a:rPr>
              <a:t>1</a:t>
            </a:r>
            <a:r>
              <a:rPr sz="1867" dirty="0">
                <a:latin typeface="Book Antiqua" panose="02040602050305030304" pitchFamily="18" charset="0"/>
                <a:ea typeface="PT Astra Serif" panose="020A0603040505020204" pitchFamily="18" charset="-52"/>
              </a:rPr>
              <a:t> </a:t>
            </a:r>
            <a:r>
              <a:rPr lang="ru-RU" sz="1867" dirty="0">
                <a:latin typeface="Book Antiqua" panose="02040602050305030304" pitchFamily="18" charset="0"/>
                <a:ea typeface="PT Astra Serif" panose="020A0603040505020204" pitchFamily="18" charset="-52"/>
              </a:rPr>
              <a:t>городское поселение и 6 сельских (56 сел)</a:t>
            </a:r>
            <a:endParaRPr sz="1867" dirty="0">
              <a:latin typeface="Book Antiqua" panose="02040602050305030304" pitchFamily="18" charset="0"/>
              <a:ea typeface="PT Astra Serif" panose="020A0603040505020204" pitchFamily="18" charset="-52"/>
            </a:endParaRPr>
          </a:p>
          <a:p>
            <a:pPr marL="16933" marR="2219058">
              <a:spcBef>
                <a:spcPts val="2140"/>
              </a:spcBef>
            </a:pPr>
            <a:r>
              <a:rPr lang="ru-RU" sz="1867" dirty="0">
                <a:latin typeface="Book Antiqua" panose="02040602050305030304" pitchFamily="18" charset="0"/>
                <a:ea typeface="PT Astra Serif" panose="020A0603040505020204" pitchFamily="18" charset="-52"/>
              </a:rPr>
              <a:t>      </a:t>
            </a:r>
          </a:p>
        </p:txBody>
      </p:sp>
      <p:pic>
        <p:nvPicPr>
          <p:cNvPr id="16" name="Рисунок 15" descr="https://marksadm.ru/uploads/posts/2017-05/1494961429_romanov-d.n.jpg"/>
          <p:cNvPicPr/>
          <p:nvPr/>
        </p:nvPicPr>
        <p:blipFill>
          <a:blip r:embed="rId3" cstate="print">
            <a:lum contrast="8000"/>
          </a:blip>
          <a:srcRect r="-32" b="11152"/>
          <a:stretch>
            <a:fillRect/>
          </a:stretch>
        </p:blipFill>
        <p:spPr bwMode="auto">
          <a:xfrm>
            <a:off x="10717516" y="1163990"/>
            <a:ext cx="1867673" cy="2361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34" y="294491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489852" y="1382914"/>
            <a:ext cx="80260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err="1">
                <a:latin typeface="Book Antiqua" panose="02040602050305030304" pitchFamily="18" charset="0"/>
                <a:ea typeface="PT Astra Serif" panose="020A0603040505020204" pitchFamily="18" charset="-52"/>
                <a:cs typeface="Times New Roman" pitchFamily="18" charset="0"/>
              </a:rPr>
              <a:t>Марксовский</a:t>
            </a:r>
            <a:r>
              <a:rPr lang="ru-RU" dirty="0">
                <a:latin typeface="Book Antiqua" panose="02040602050305030304" pitchFamily="18" charset="0"/>
                <a:ea typeface="PT Astra Serif" panose="020A0603040505020204" pitchFamily="18" charset="-52"/>
                <a:cs typeface="Times New Roman" pitchFamily="18" charset="0"/>
              </a:rPr>
              <a:t> район расположен в левобережной зоне  Среднего Поволжья, граничит с районами: </a:t>
            </a:r>
            <a:r>
              <a:rPr lang="ru-RU" dirty="0" err="1">
                <a:latin typeface="Book Antiqua" panose="02040602050305030304" pitchFamily="18" charset="0"/>
                <a:ea typeface="PT Astra Serif" panose="020A0603040505020204" pitchFamily="18" charset="-52"/>
                <a:cs typeface="Times New Roman" pitchFamily="18" charset="0"/>
              </a:rPr>
              <a:t>Энгельсским</a:t>
            </a:r>
            <a:r>
              <a:rPr lang="ru-RU" dirty="0">
                <a:latin typeface="Book Antiqua" panose="02040602050305030304" pitchFamily="18" charset="0"/>
                <a:ea typeface="PT Astra Serif" panose="020A0603040505020204" pitchFamily="18" charset="-52"/>
                <a:cs typeface="Times New Roman" pitchFamily="18" charset="0"/>
              </a:rPr>
              <a:t>, </a:t>
            </a:r>
            <a:r>
              <a:rPr lang="ru-RU" dirty="0" err="1">
                <a:latin typeface="Book Antiqua" panose="02040602050305030304" pitchFamily="18" charset="0"/>
                <a:ea typeface="PT Astra Serif" panose="020A0603040505020204" pitchFamily="18" charset="-52"/>
                <a:cs typeface="Times New Roman" pitchFamily="18" charset="0"/>
              </a:rPr>
              <a:t>Балаковским</a:t>
            </a:r>
            <a:r>
              <a:rPr lang="ru-RU" dirty="0">
                <a:latin typeface="Book Antiqua" panose="02040602050305030304" pitchFamily="18" charset="0"/>
                <a:ea typeface="PT Astra Serif" panose="020A0603040505020204" pitchFamily="18" charset="-52"/>
                <a:cs typeface="Times New Roman" pitchFamily="18" charset="0"/>
              </a:rPr>
              <a:t>, </a:t>
            </a:r>
            <a:r>
              <a:rPr lang="ru-RU" dirty="0" err="1">
                <a:latin typeface="Book Antiqua" panose="02040602050305030304" pitchFamily="18" charset="0"/>
                <a:ea typeface="PT Astra Serif" panose="020A0603040505020204" pitchFamily="18" charset="-52"/>
                <a:cs typeface="Times New Roman" pitchFamily="18" charset="0"/>
              </a:rPr>
              <a:t>Ершовским</a:t>
            </a:r>
            <a:r>
              <a:rPr lang="ru-RU" dirty="0">
                <a:latin typeface="Book Antiqua" panose="02040602050305030304" pitchFamily="18" charset="0"/>
                <a:ea typeface="PT Astra Serif" panose="020A0603040505020204" pitchFamily="18" charset="-52"/>
                <a:cs typeface="Times New Roman" pitchFamily="18" charset="0"/>
              </a:rPr>
              <a:t>, Федоровским, Вольским, Советским, Воскресенским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5381625"/>
            <a:ext cx="7408069" cy="2788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933" marR="2219058">
              <a:spcBef>
                <a:spcPts val="2140"/>
              </a:spcBef>
            </a:pP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</a:rPr>
              <a:t>Расстояние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</a:rPr>
              <a:t>от районного центра до г.  Саратова  - 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</a:rPr>
              <a:t>70</a:t>
            </a:r>
          </a:p>
          <a:p>
            <a:pPr marL="16933" marR="2219058">
              <a:spcBef>
                <a:spcPts val="2140"/>
              </a:spcBef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</a:rPr>
              <a:t>М-2  Трасса «Сызрань-Волгоград»</a:t>
            </a:r>
          </a:p>
          <a:p>
            <a:pPr marL="16933" marR="2219058">
              <a:spcBef>
                <a:spcPts val="2140"/>
              </a:spcBef>
            </a:pP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</a:rPr>
              <a:t>2 часа до Международного аэропорта «Гагарин»</a:t>
            </a:r>
          </a:p>
          <a:p>
            <a:pPr marL="16933" marR="2219058">
              <a:spcBef>
                <a:spcPts val="2140"/>
              </a:spcBef>
            </a:pPr>
            <a:endParaRPr lang="ru-RU" sz="2667" b="1" dirty="0">
              <a:solidFill>
                <a:schemeClr val="tx2">
                  <a:lumMod val="50000"/>
                </a:schemeClr>
              </a:solidFill>
              <a:latin typeface="Book Antiqua" panose="02040602050305030304" pitchFamily="18" charset="0"/>
              <a:ea typeface="PT Astra Serif" panose="020A0603040505020204" pitchFamily="18" charset="-52"/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6112669" y="3726859"/>
            <a:ext cx="7010400" cy="3835991"/>
            <a:chOff x="579749" y="3216209"/>
            <a:chExt cx="6213081" cy="3771687"/>
          </a:xfrm>
        </p:grpSpPr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749" y="3216209"/>
              <a:ext cx="6213081" cy="3771687"/>
            </a:xfrm>
            <a:prstGeom prst="rect">
              <a:avLst/>
            </a:prstGeom>
          </p:spPr>
        </p:pic>
        <p:sp>
          <p:nvSpPr>
            <p:cNvPr id="17" name="object 71"/>
            <p:cNvSpPr txBox="1"/>
            <p:nvPr/>
          </p:nvSpPr>
          <p:spPr>
            <a:xfrm>
              <a:off x="2298438" y="4674390"/>
              <a:ext cx="1428727" cy="339541"/>
            </a:xfrm>
            <a:prstGeom prst="rect">
              <a:avLst/>
            </a:prstGeom>
            <a:solidFill>
              <a:schemeClr val="bg1">
                <a:alpha val="84000"/>
              </a:schemeClr>
            </a:solidFill>
          </p:spPr>
          <p:txBody>
            <a:bodyPr vert="horz" wrap="square" lIns="0" tIns="16933" rIns="0" bIns="0" rtlCol="0">
              <a:spAutoFit/>
            </a:bodyPr>
            <a:lstStyle/>
            <a:p>
              <a:pPr marL="16933">
                <a:spcBef>
                  <a:spcPts val="133"/>
                </a:spcBef>
              </a:pPr>
              <a:r>
                <a:rPr sz="2133" b="1" spc="300" dirty="0"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T Astra Serif" panose="020A0603040505020204" pitchFamily="18" charset="-52"/>
                  <a:ea typeface="PT Astra Serif" panose="020A0603040505020204" pitchFamily="18" charset="-52"/>
                  <a:cs typeface="Arial"/>
                </a:rPr>
                <a:t>САРАТОВ</a:t>
              </a:r>
            </a:p>
          </p:txBody>
        </p:sp>
        <p:sp>
          <p:nvSpPr>
            <p:cNvPr id="18" name="object 71"/>
            <p:cNvSpPr txBox="1"/>
            <p:nvPr/>
          </p:nvSpPr>
          <p:spPr>
            <a:xfrm>
              <a:off x="4276591" y="4228960"/>
              <a:ext cx="1414927" cy="339541"/>
            </a:xfrm>
            <a:prstGeom prst="rect">
              <a:avLst/>
            </a:prstGeom>
            <a:solidFill>
              <a:schemeClr val="bg1">
                <a:alpha val="78000"/>
              </a:schemeClr>
            </a:solidFill>
          </p:spPr>
          <p:txBody>
            <a:bodyPr vert="horz" wrap="square" lIns="0" tIns="16933" rIns="0" bIns="0" rtlCol="0">
              <a:spAutoFit/>
            </a:bodyPr>
            <a:lstStyle/>
            <a:p>
              <a:pPr marL="16933">
                <a:spcBef>
                  <a:spcPts val="133"/>
                </a:spcBef>
              </a:pPr>
              <a:r>
                <a:rPr lang="ru-RU" sz="2133" b="1" spc="300" dirty="0">
                  <a:solidFill>
                    <a:schemeClr val="tx2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T Astra Serif" panose="020A0603040505020204" pitchFamily="18" charset="-52"/>
                  <a:ea typeface="PT Astra Serif" panose="020A0603040505020204" pitchFamily="18" charset="-52"/>
                  <a:cs typeface="Arial"/>
                </a:rPr>
                <a:t>МАРКС</a:t>
              </a:r>
              <a:endParaRPr sz="2133" b="1" spc="3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Astra Serif" panose="020A0603040505020204" pitchFamily="18" charset="-52"/>
                <a:ea typeface="PT Astra Serif" panose="020A0603040505020204" pitchFamily="18" charset="-52"/>
                <a:cs typeface="Arial"/>
              </a:endParaRPr>
            </a:p>
          </p:txBody>
        </p:sp>
      </p:grpSp>
      <p:sp>
        <p:nvSpPr>
          <p:cNvPr id="19" name="Прямоугольник 18"/>
          <p:cNvSpPr/>
          <p:nvPr/>
        </p:nvSpPr>
        <p:spPr>
          <a:xfrm>
            <a:off x="1786948" y="3933826"/>
            <a:ext cx="41665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</a:rPr>
              <a:t>Население: 57 899 человек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467453" y="4467225"/>
            <a:ext cx="6722269" cy="954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978" marR="6773" indent="-847"/>
            <a:r>
              <a:rPr lang="ru-RU" sz="1867" dirty="0">
                <a:latin typeface="Book Antiqua" panose="02040602050305030304" pitchFamily="18" charset="0"/>
                <a:ea typeface="PT Astra Serif" panose="020A0603040505020204" pitchFamily="18" charset="-52"/>
              </a:rPr>
              <a:t>в том числе : городское 28 444,  </a:t>
            </a:r>
            <a:br>
              <a:rPr lang="ru-RU" sz="1867" dirty="0">
                <a:latin typeface="Book Antiqua" panose="02040602050305030304" pitchFamily="18" charset="0"/>
                <a:ea typeface="PT Astra Serif" panose="020A0603040505020204" pitchFamily="18" charset="-52"/>
              </a:rPr>
            </a:br>
            <a:r>
              <a:rPr lang="ru-RU" sz="1867" dirty="0">
                <a:latin typeface="Book Antiqua" panose="02040602050305030304" pitchFamily="18" charset="0"/>
                <a:ea typeface="PT Astra Serif" panose="020A0603040505020204" pitchFamily="18" charset="-52"/>
              </a:rPr>
              <a:t>сельское 29 </a:t>
            </a:r>
            <a:r>
              <a:rPr lang="ru-RU" sz="1867" dirty="0" smtClean="0">
                <a:latin typeface="Book Antiqua" panose="02040602050305030304" pitchFamily="18" charset="0"/>
                <a:ea typeface="PT Astra Serif" panose="020A0603040505020204" pitchFamily="18" charset="-52"/>
              </a:rPr>
              <a:t>455</a:t>
            </a:r>
          </a:p>
          <a:p>
            <a:pPr marL="358978" marR="6773" indent="-847"/>
            <a:r>
              <a:rPr lang="ru-RU" sz="1867" dirty="0" smtClean="0">
                <a:latin typeface="Book Antiqua" panose="02040602050305030304" pitchFamily="18" charset="0"/>
                <a:ea typeface="PT Astra Serif" panose="020A0603040505020204" pitchFamily="18" charset="-52"/>
              </a:rPr>
              <a:t>трудоспособные: 32 745</a:t>
            </a:r>
            <a:endParaRPr lang="ru-RU" sz="1867" dirty="0">
              <a:latin typeface="Book Antiqua" panose="02040602050305030304" pitchFamily="18" charset="0"/>
              <a:ea typeface="PT Astra Serif" panose="020A0603040505020204" pitchFamily="18" charset="-52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482389" y="2790826"/>
            <a:ext cx="4714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978" marR="6773" indent="-847"/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</a:rPr>
              <a:t>Площадь района – 2 910 км²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9887190" y="3673633"/>
            <a:ext cx="460798" cy="1025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15" tIns="60958" rIns="121915" bIns="6095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2400"/>
          </a:p>
        </p:txBody>
      </p:sp>
      <p:grpSp>
        <p:nvGrpSpPr>
          <p:cNvPr id="24" name="Group 748"/>
          <p:cNvGrpSpPr/>
          <p:nvPr/>
        </p:nvGrpSpPr>
        <p:grpSpPr>
          <a:xfrm>
            <a:off x="397669" y="2409825"/>
            <a:ext cx="1117556" cy="1166706"/>
            <a:chOff x="0" y="0"/>
            <a:chExt cx="266739" cy="277782"/>
          </a:xfrm>
          <a:noFill/>
        </p:grpSpPr>
        <p:sp>
          <p:nvSpPr>
            <p:cNvPr id="25" name="Freeform 584"/>
            <p:cNvSpPr/>
            <p:nvPr/>
          </p:nvSpPr>
          <p:spPr>
            <a:xfrm>
              <a:off x="14528" y="-1"/>
              <a:ext cx="98794" cy="140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3662"/>
                  </a:moveTo>
                  <a:lnTo>
                    <a:pt x="9980" y="3713"/>
                  </a:lnTo>
                  <a:lnTo>
                    <a:pt x="9179" y="3828"/>
                  </a:lnTo>
                  <a:lnTo>
                    <a:pt x="8432" y="4033"/>
                  </a:lnTo>
                  <a:lnTo>
                    <a:pt x="7740" y="4302"/>
                  </a:lnTo>
                  <a:lnTo>
                    <a:pt x="7121" y="4648"/>
                  </a:lnTo>
                  <a:lnTo>
                    <a:pt x="6575" y="5032"/>
                  </a:lnTo>
                  <a:lnTo>
                    <a:pt x="6101" y="5480"/>
                  </a:lnTo>
                  <a:lnTo>
                    <a:pt x="5701" y="5967"/>
                  </a:lnTo>
                  <a:lnTo>
                    <a:pt x="5427" y="6504"/>
                  </a:lnTo>
                  <a:lnTo>
                    <a:pt x="5245" y="7055"/>
                  </a:lnTo>
                  <a:lnTo>
                    <a:pt x="5172" y="7644"/>
                  </a:lnTo>
                  <a:lnTo>
                    <a:pt x="5245" y="8233"/>
                  </a:lnTo>
                  <a:lnTo>
                    <a:pt x="5427" y="8809"/>
                  </a:lnTo>
                  <a:lnTo>
                    <a:pt x="5701" y="9321"/>
                  </a:lnTo>
                  <a:lnTo>
                    <a:pt x="6101" y="9821"/>
                  </a:lnTo>
                  <a:lnTo>
                    <a:pt x="6575" y="10256"/>
                  </a:lnTo>
                  <a:lnTo>
                    <a:pt x="7121" y="10666"/>
                  </a:lnTo>
                  <a:lnTo>
                    <a:pt x="7740" y="10998"/>
                  </a:lnTo>
                  <a:lnTo>
                    <a:pt x="8432" y="11255"/>
                  </a:lnTo>
                  <a:lnTo>
                    <a:pt x="9179" y="11472"/>
                  </a:lnTo>
                  <a:lnTo>
                    <a:pt x="9980" y="11600"/>
                  </a:lnTo>
                  <a:lnTo>
                    <a:pt x="10800" y="11639"/>
                  </a:lnTo>
                  <a:lnTo>
                    <a:pt x="11638" y="11600"/>
                  </a:lnTo>
                  <a:lnTo>
                    <a:pt x="12421" y="11472"/>
                  </a:lnTo>
                  <a:lnTo>
                    <a:pt x="13168" y="11255"/>
                  </a:lnTo>
                  <a:lnTo>
                    <a:pt x="13860" y="10998"/>
                  </a:lnTo>
                  <a:lnTo>
                    <a:pt x="14479" y="10666"/>
                  </a:lnTo>
                  <a:lnTo>
                    <a:pt x="15044" y="10256"/>
                  </a:lnTo>
                  <a:lnTo>
                    <a:pt x="15517" y="9821"/>
                  </a:lnTo>
                  <a:lnTo>
                    <a:pt x="15899" y="9321"/>
                  </a:lnTo>
                  <a:lnTo>
                    <a:pt x="16173" y="8809"/>
                  </a:lnTo>
                  <a:lnTo>
                    <a:pt x="16355" y="8233"/>
                  </a:lnTo>
                  <a:lnTo>
                    <a:pt x="16409" y="7644"/>
                  </a:lnTo>
                  <a:lnTo>
                    <a:pt x="16355" y="7055"/>
                  </a:lnTo>
                  <a:lnTo>
                    <a:pt x="16173" y="6504"/>
                  </a:lnTo>
                  <a:lnTo>
                    <a:pt x="15899" y="5967"/>
                  </a:lnTo>
                  <a:lnTo>
                    <a:pt x="15517" y="5480"/>
                  </a:lnTo>
                  <a:lnTo>
                    <a:pt x="15044" y="5032"/>
                  </a:lnTo>
                  <a:lnTo>
                    <a:pt x="14479" y="4648"/>
                  </a:lnTo>
                  <a:lnTo>
                    <a:pt x="13860" y="4302"/>
                  </a:lnTo>
                  <a:lnTo>
                    <a:pt x="13168" y="4033"/>
                  </a:lnTo>
                  <a:lnTo>
                    <a:pt x="12421" y="3828"/>
                  </a:lnTo>
                  <a:lnTo>
                    <a:pt x="11638" y="3713"/>
                  </a:lnTo>
                  <a:lnTo>
                    <a:pt x="10800" y="3662"/>
                  </a:lnTo>
                  <a:close/>
                  <a:moveTo>
                    <a:pt x="10800" y="0"/>
                  </a:moveTo>
                  <a:lnTo>
                    <a:pt x="11911" y="38"/>
                  </a:lnTo>
                  <a:lnTo>
                    <a:pt x="12967" y="166"/>
                  </a:lnTo>
                  <a:lnTo>
                    <a:pt x="14005" y="346"/>
                  </a:lnTo>
                  <a:lnTo>
                    <a:pt x="14989" y="589"/>
                  </a:lnTo>
                  <a:lnTo>
                    <a:pt x="15936" y="935"/>
                  </a:lnTo>
                  <a:lnTo>
                    <a:pt x="16828" y="1306"/>
                  </a:lnTo>
                  <a:lnTo>
                    <a:pt x="17648" y="1741"/>
                  </a:lnTo>
                  <a:lnTo>
                    <a:pt x="18431" y="2241"/>
                  </a:lnTo>
                  <a:lnTo>
                    <a:pt x="19123" y="2791"/>
                  </a:lnTo>
                  <a:lnTo>
                    <a:pt x="19742" y="3367"/>
                  </a:lnTo>
                  <a:lnTo>
                    <a:pt x="20270" y="3995"/>
                  </a:lnTo>
                  <a:lnTo>
                    <a:pt x="20726" y="4673"/>
                  </a:lnTo>
                  <a:lnTo>
                    <a:pt x="21108" y="5365"/>
                  </a:lnTo>
                  <a:lnTo>
                    <a:pt x="21363" y="6107"/>
                  </a:lnTo>
                  <a:lnTo>
                    <a:pt x="21545" y="6863"/>
                  </a:lnTo>
                  <a:lnTo>
                    <a:pt x="21600" y="7644"/>
                  </a:lnTo>
                  <a:lnTo>
                    <a:pt x="21564" y="8297"/>
                  </a:lnTo>
                  <a:lnTo>
                    <a:pt x="21436" y="8975"/>
                  </a:lnTo>
                  <a:lnTo>
                    <a:pt x="21254" y="9641"/>
                  </a:lnTo>
                  <a:lnTo>
                    <a:pt x="21017" y="10320"/>
                  </a:lnTo>
                  <a:lnTo>
                    <a:pt x="20726" y="10998"/>
                  </a:lnTo>
                  <a:lnTo>
                    <a:pt x="20398" y="11664"/>
                  </a:lnTo>
                  <a:lnTo>
                    <a:pt x="19997" y="12330"/>
                  </a:lnTo>
                  <a:lnTo>
                    <a:pt x="19578" y="13009"/>
                  </a:lnTo>
                  <a:lnTo>
                    <a:pt x="19123" y="13662"/>
                  </a:lnTo>
                  <a:lnTo>
                    <a:pt x="18613" y="14302"/>
                  </a:lnTo>
                  <a:lnTo>
                    <a:pt x="18103" y="14929"/>
                  </a:lnTo>
                  <a:lnTo>
                    <a:pt x="17575" y="15544"/>
                  </a:lnTo>
                  <a:lnTo>
                    <a:pt x="17029" y="16146"/>
                  </a:lnTo>
                  <a:lnTo>
                    <a:pt x="16482" y="16722"/>
                  </a:lnTo>
                  <a:lnTo>
                    <a:pt x="15353" y="17823"/>
                  </a:lnTo>
                  <a:lnTo>
                    <a:pt x="14825" y="18322"/>
                  </a:lnTo>
                  <a:lnTo>
                    <a:pt x="14297" y="18796"/>
                  </a:lnTo>
                  <a:lnTo>
                    <a:pt x="13750" y="19244"/>
                  </a:lnTo>
                  <a:lnTo>
                    <a:pt x="13259" y="19667"/>
                  </a:lnTo>
                  <a:lnTo>
                    <a:pt x="12803" y="20051"/>
                  </a:lnTo>
                  <a:lnTo>
                    <a:pt x="12384" y="20396"/>
                  </a:lnTo>
                  <a:lnTo>
                    <a:pt x="12002" y="20691"/>
                  </a:lnTo>
                  <a:lnTo>
                    <a:pt x="11656" y="20960"/>
                  </a:lnTo>
                  <a:lnTo>
                    <a:pt x="11346" y="21190"/>
                  </a:lnTo>
                  <a:lnTo>
                    <a:pt x="11110" y="21370"/>
                  </a:lnTo>
                  <a:lnTo>
                    <a:pt x="10946" y="21498"/>
                  </a:lnTo>
                  <a:lnTo>
                    <a:pt x="10800" y="21600"/>
                  </a:lnTo>
                  <a:lnTo>
                    <a:pt x="10254" y="21216"/>
                  </a:lnTo>
                  <a:lnTo>
                    <a:pt x="9962" y="20985"/>
                  </a:lnTo>
                  <a:lnTo>
                    <a:pt x="9598" y="20742"/>
                  </a:lnTo>
                  <a:lnTo>
                    <a:pt x="9234" y="20448"/>
                  </a:lnTo>
                  <a:lnTo>
                    <a:pt x="8797" y="20115"/>
                  </a:lnTo>
                  <a:lnTo>
                    <a:pt x="7850" y="19347"/>
                  </a:lnTo>
                  <a:lnTo>
                    <a:pt x="7321" y="18898"/>
                  </a:lnTo>
                  <a:lnTo>
                    <a:pt x="6775" y="18437"/>
                  </a:lnTo>
                  <a:lnTo>
                    <a:pt x="6247" y="17938"/>
                  </a:lnTo>
                  <a:lnTo>
                    <a:pt x="5682" y="17413"/>
                  </a:lnTo>
                  <a:lnTo>
                    <a:pt x="5136" y="16863"/>
                  </a:lnTo>
                  <a:lnTo>
                    <a:pt x="4571" y="16286"/>
                  </a:lnTo>
                  <a:lnTo>
                    <a:pt x="4025" y="15697"/>
                  </a:lnTo>
                  <a:lnTo>
                    <a:pt x="3497" y="15083"/>
                  </a:lnTo>
                  <a:lnTo>
                    <a:pt x="2987" y="14455"/>
                  </a:lnTo>
                  <a:lnTo>
                    <a:pt x="2495" y="13815"/>
                  </a:lnTo>
                  <a:lnTo>
                    <a:pt x="2022" y="13162"/>
                  </a:lnTo>
                  <a:lnTo>
                    <a:pt x="1603" y="12484"/>
                  </a:lnTo>
                  <a:lnTo>
                    <a:pt x="1202" y="11805"/>
                  </a:lnTo>
                  <a:lnTo>
                    <a:pt x="874" y="11126"/>
                  </a:lnTo>
                  <a:lnTo>
                    <a:pt x="583" y="10435"/>
                  </a:lnTo>
                  <a:lnTo>
                    <a:pt x="346" y="9744"/>
                  </a:lnTo>
                  <a:lnTo>
                    <a:pt x="164" y="9039"/>
                  </a:lnTo>
                  <a:lnTo>
                    <a:pt x="55" y="8348"/>
                  </a:lnTo>
                  <a:lnTo>
                    <a:pt x="0" y="7644"/>
                  </a:lnTo>
                  <a:lnTo>
                    <a:pt x="73" y="6863"/>
                  </a:lnTo>
                  <a:lnTo>
                    <a:pt x="219" y="6107"/>
                  </a:lnTo>
                  <a:lnTo>
                    <a:pt x="492" y="5365"/>
                  </a:lnTo>
                  <a:lnTo>
                    <a:pt x="856" y="4673"/>
                  </a:lnTo>
                  <a:lnTo>
                    <a:pt x="1311" y="3995"/>
                  </a:lnTo>
                  <a:lnTo>
                    <a:pt x="1858" y="3367"/>
                  </a:lnTo>
                  <a:lnTo>
                    <a:pt x="2477" y="2791"/>
                  </a:lnTo>
                  <a:lnTo>
                    <a:pt x="3187" y="2241"/>
                  </a:lnTo>
                  <a:lnTo>
                    <a:pt x="3952" y="1741"/>
                  </a:lnTo>
                  <a:lnTo>
                    <a:pt x="4772" y="1306"/>
                  </a:lnTo>
                  <a:lnTo>
                    <a:pt x="5664" y="935"/>
                  </a:lnTo>
                  <a:lnTo>
                    <a:pt x="6611" y="589"/>
                  </a:lnTo>
                  <a:lnTo>
                    <a:pt x="7595" y="346"/>
                  </a:lnTo>
                  <a:lnTo>
                    <a:pt x="8633" y="166"/>
                  </a:lnTo>
                  <a:lnTo>
                    <a:pt x="9707" y="38"/>
                  </a:lnTo>
                  <a:lnTo>
                    <a:pt x="10800" y="0"/>
                  </a:lnTo>
                  <a:close/>
                </a:path>
              </a:pathLst>
            </a:custGeom>
            <a:grpFill/>
            <a:ln w="12700" cap="flat">
              <a:solidFill>
                <a:schemeClr val="accent1">
                  <a:lumMod val="50000"/>
                </a:schemeClr>
              </a:solidFill>
              <a:miter lim="400000"/>
            </a:ln>
            <a:effectLst/>
          </p:spPr>
          <p:txBody>
            <a:bodyPr wrap="square" lIns="60956" tIns="60956" rIns="60956" bIns="60956" numCol="1" anchor="t">
              <a:noAutofit/>
            </a:bodyPr>
            <a:lstStyle/>
            <a:p>
              <a:endParaRPr sz="2400"/>
            </a:p>
          </p:txBody>
        </p:sp>
        <p:sp>
          <p:nvSpPr>
            <p:cNvPr id="26" name="Freeform 585"/>
            <p:cNvSpPr/>
            <p:nvPr/>
          </p:nvSpPr>
          <p:spPr>
            <a:xfrm>
              <a:off x="0" y="8717"/>
              <a:ext cx="266740" cy="269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675" y="17564"/>
                  </a:moveTo>
                  <a:lnTo>
                    <a:pt x="15494" y="17944"/>
                  </a:lnTo>
                  <a:lnTo>
                    <a:pt x="15299" y="18305"/>
                  </a:lnTo>
                  <a:lnTo>
                    <a:pt x="15702" y="18064"/>
                  </a:lnTo>
                  <a:lnTo>
                    <a:pt x="16079" y="17804"/>
                  </a:lnTo>
                  <a:lnTo>
                    <a:pt x="15884" y="17684"/>
                  </a:lnTo>
                  <a:lnTo>
                    <a:pt x="15675" y="17564"/>
                  </a:lnTo>
                  <a:close/>
                  <a:moveTo>
                    <a:pt x="5925" y="17558"/>
                  </a:moveTo>
                  <a:lnTo>
                    <a:pt x="5723" y="17671"/>
                  </a:lnTo>
                  <a:lnTo>
                    <a:pt x="5521" y="17804"/>
                  </a:lnTo>
                  <a:lnTo>
                    <a:pt x="5898" y="18064"/>
                  </a:lnTo>
                  <a:lnTo>
                    <a:pt x="6301" y="18305"/>
                  </a:lnTo>
                  <a:lnTo>
                    <a:pt x="6106" y="17944"/>
                  </a:lnTo>
                  <a:lnTo>
                    <a:pt x="5925" y="17558"/>
                  </a:lnTo>
                  <a:close/>
                  <a:moveTo>
                    <a:pt x="11755" y="16397"/>
                  </a:moveTo>
                  <a:lnTo>
                    <a:pt x="11755" y="19265"/>
                  </a:lnTo>
                  <a:lnTo>
                    <a:pt x="12044" y="19098"/>
                  </a:lnTo>
                  <a:lnTo>
                    <a:pt x="12333" y="18885"/>
                  </a:lnTo>
                  <a:lnTo>
                    <a:pt x="12609" y="18638"/>
                  </a:lnTo>
                  <a:lnTo>
                    <a:pt x="12885" y="18351"/>
                  </a:lnTo>
                  <a:lnTo>
                    <a:pt x="13147" y="18011"/>
                  </a:lnTo>
                  <a:lnTo>
                    <a:pt x="13402" y="17644"/>
                  </a:lnTo>
                  <a:lnTo>
                    <a:pt x="13645" y="17237"/>
                  </a:lnTo>
                  <a:lnTo>
                    <a:pt x="13867" y="16797"/>
                  </a:lnTo>
                  <a:lnTo>
                    <a:pt x="13362" y="16657"/>
                  </a:lnTo>
                  <a:lnTo>
                    <a:pt x="12838" y="16544"/>
                  </a:lnTo>
                  <a:lnTo>
                    <a:pt x="12300" y="16457"/>
                  </a:lnTo>
                  <a:lnTo>
                    <a:pt x="11755" y="16397"/>
                  </a:lnTo>
                  <a:close/>
                  <a:moveTo>
                    <a:pt x="9845" y="16390"/>
                  </a:moveTo>
                  <a:lnTo>
                    <a:pt x="9307" y="16450"/>
                  </a:lnTo>
                  <a:lnTo>
                    <a:pt x="8769" y="16537"/>
                  </a:lnTo>
                  <a:lnTo>
                    <a:pt x="8245" y="16657"/>
                  </a:lnTo>
                  <a:lnTo>
                    <a:pt x="7733" y="16797"/>
                  </a:lnTo>
                  <a:lnTo>
                    <a:pt x="7962" y="17237"/>
                  </a:lnTo>
                  <a:lnTo>
                    <a:pt x="8204" y="17644"/>
                  </a:lnTo>
                  <a:lnTo>
                    <a:pt x="8453" y="18011"/>
                  </a:lnTo>
                  <a:lnTo>
                    <a:pt x="8715" y="18345"/>
                  </a:lnTo>
                  <a:lnTo>
                    <a:pt x="8991" y="18632"/>
                  </a:lnTo>
                  <a:lnTo>
                    <a:pt x="9267" y="18885"/>
                  </a:lnTo>
                  <a:lnTo>
                    <a:pt x="9556" y="19098"/>
                  </a:lnTo>
                  <a:lnTo>
                    <a:pt x="9845" y="19265"/>
                  </a:lnTo>
                  <a:lnTo>
                    <a:pt x="9845" y="16390"/>
                  </a:lnTo>
                  <a:close/>
                  <a:moveTo>
                    <a:pt x="16967" y="11847"/>
                  </a:moveTo>
                  <a:lnTo>
                    <a:pt x="16906" y="12634"/>
                  </a:lnTo>
                  <a:lnTo>
                    <a:pt x="16819" y="13395"/>
                  </a:lnTo>
                  <a:lnTo>
                    <a:pt x="16704" y="14142"/>
                  </a:lnTo>
                  <a:lnTo>
                    <a:pt x="16563" y="14869"/>
                  </a:lnTo>
                  <a:lnTo>
                    <a:pt x="16388" y="15576"/>
                  </a:lnTo>
                  <a:lnTo>
                    <a:pt x="16819" y="15823"/>
                  </a:lnTo>
                  <a:lnTo>
                    <a:pt x="17229" y="16090"/>
                  </a:lnTo>
                  <a:lnTo>
                    <a:pt x="17619" y="16370"/>
                  </a:lnTo>
                  <a:lnTo>
                    <a:pt x="17975" y="15930"/>
                  </a:lnTo>
                  <a:lnTo>
                    <a:pt x="18298" y="15470"/>
                  </a:lnTo>
                  <a:lnTo>
                    <a:pt x="18587" y="14989"/>
                  </a:lnTo>
                  <a:lnTo>
                    <a:pt x="18850" y="14496"/>
                  </a:lnTo>
                  <a:lnTo>
                    <a:pt x="19078" y="13995"/>
                  </a:lnTo>
                  <a:lnTo>
                    <a:pt x="19267" y="13468"/>
                  </a:lnTo>
                  <a:lnTo>
                    <a:pt x="19421" y="12935"/>
                  </a:lnTo>
                  <a:lnTo>
                    <a:pt x="19542" y="12394"/>
                  </a:lnTo>
                  <a:lnTo>
                    <a:pt x="19630" y="11847"/>
                  </a:lnTo>
                  <a:lnTo>
                    <a:pt x="16967" y="11847"/>
                  </a:lnTo>
                  <a:close/>
                  <a:moveTo>
                    <a:pt x="11755" y="11847"/>
                  </a:moveTo>
                  <a:lnTo>
                    <a:pt x="11755" y="14302"/>
                  </a:lnTo>
                  <a:lnTo>
                    <a:pt x="12340" y="14356"/>
                  </a:lnTo>
                  <a:lnTo>
                    <a:pt x="12918" y="14442"/>
                  </a:lnTo>
                  <a:lnTo>
                    <a:pt x="13483" y="14542"/>
                  </a:lnTo>
                  <a:lnTo>
                    <a:pt x="14041" y="14676"/>
                  </a:lnTo>
                  <a:lnTo>
                    <a:pt x="14579" y="14836"/>
                  </a:lnTo>
                  <a:lnTo>
                    <a:pt x="14727" y="14262"/>
                  </a:lnTo>
                  <a:lnTo>
                    <a:pt x="14842" y="13682"/>
                  </a:lnTo>
                  <a:lnTo>
                    <a:pt x="14942" y="13075"/>
                  </a:lnTo>
                  <a:lnTo>
                    <a:pt x="15016" y="12468"/>
                  </a:lnTo>
                  <a:lnTo>
                    <a:pt x="15070" y="11847"/>
                  </a:lnTo>
                  <a:lnTo>
                    <a:pt x="11755" y="11847"/>
                  </a:lnTo>
                  <a:close/>
                  <a:moveTo>
                    <a:pt x="1970" y="11847"/>
                  </a:moveTo>
                  <a:lnTo>
                    <a:pt x="2058" y="12401"/>
                  </a:lnTo>
                  <a:lnTo>
                    <a:pt x="2179" y="12935"/>
                  </a:lnTo>
                  <a:lnTo>
                    <a:pt x="2333" y="13468"/>
                  </a:lnTo>
                  <a:lnTo>
                    <a:pt x="2522" y="13995"/>
                  </a:lnTo>
                  <a:lnTo>
                    <a:pt x="2750" y="14502"/>
                  </a:lnTo>
                  <a:lnTo>
                    <a:pt x="3013" y="14989"/>
                  </a:lnTo>
                  <a:lnTo>
                    <a:pt x="3302" y="15470"/>
                  </a:lnTo>
                  <a:lnTo>
                    <a:pt x="3625" y="15937"/>
                  </a:lnTo>
                  <a:lnTo>
                    <a:pt x="3981" y="16377"/>
                  </a:lnTo>
                  <a:lnTo>
                    <a:pt x="4378" y="16090"/>
                  </a:lnTo>
                  <a:lnTo>
                    <a:pt x="4788" y="15823"/>
                  </a:lnTo>
                  <a:lnTo>
                    <a:pt x="5212" y="15576"/>
                  </a:lnTo>
                  <a:lnTo>
                    <a:pt x="5037" y="14869"/>
                  </a:lnTo>
                  <a:lnTo>
                    <a:pt x="4896" y="14142"/>
                  </a:lnTo>
                  <a:lnTo>
                    <a:pt x="4775" y="13395"/>
                  </a:lnTo>
                  <a:lnTo>
                    <a:pt x="4687" y="12634"/>
                  </a:lnTo>
                  <a:lnTo>
                    <a:pt x="4633" y="11847"/>
                  </a:lnTo>
                  <a:lnTo>
                    <a:pt x="1970" y="11847"/>
                  </a:lnTo>
                  <a:close/>
                  <a:moveTo>
                    <a:pt x="6530" y="11841"/>
                  </a:moveTo>
                  <a:lnTo>
                    <a:pt x="6584" y="12468"/>
                  </a:lnTo>
                  <a:lnTo>
                    <a:pt x="6664" y="13075"/>
                  </a:lnTo>
                  <a:lnTo>
                    <a:pt x="6758" y="13675"/>
                  </a:lnTo>
                  <a:lnTo>
                    <a:pt x="6873" y="14262"/>
                  </a:lnTo>
                  <a:lnTo>
                    <a:pt x="7021" y="14829"/>
                  </a:lnTo>
                  <a:lnTo>
                    <a:pt x="7700" y="14642"/>
                  </a:lnTo>
                  <a:lnTo>
                    <a:pt x="8399" y="14489"/>
                  </a:lnTo>
                  <a:lnTo>
                    <a:pt x="9112" y="14376"/>
                  </a:lnTo>
                  <a:lnTo>
                    <a:pt x="9845" y="14302"/>
                  </a:lnTo>
                  <a:lnTo>
                    <a:pt x="9845" y="11841"/>
                  </a:lnTo>
                  <a:lnTo>
                    <a:pt x="6530" y="11841"/>
                  </a:lnTo>
                  <a:close/>
                  <a:moveTo>
                    <a:pt x="14579" y="6764"/>
                  </a:moveTo>
                  <a:lnTo>
                    <a:pt x="14041" y="6924"/>
                  </a:lnTo>
                  <a:lnTo>
                    <a:pt x="13490" y="7051"/>
                  </a:lnTo>
                  <a:lnTo>
                    <a:pt x="12925" y="7158"/>
                  </a:lnTo>
                  <a:lnTo>
                    <a:pt x="12340" y="7238"/>
                  </a:lnTo>
                  <a:lnTo>
                    <a:pt x="11755" y="7291"/>
                  </a:lnTo>
                  <a:lnTo>
                    <a:pt x="11755" y="9753"/>
                  </a:lnTo>
                  <a:lnTo>
                    <a:pt x="15070" y="9753"/>
                  </a:lnTo>
                  <a:lnTo>
                    <a:pt x="15016" y="9132"/>
                  </a:lnTo>
                  <a:lnTo>
                    <a:pt x="14942" y="8525"/>
                  </a:lnTo>
                  <a:lnTo>
                    <a:pt x="14842" y="7918"/>
                  </a:lnTo>
                  <a:lnTo>
                    <a:pt x="14727" y="7338"/>
                  </a:lnTo>
                  <a:lnTo>
                    <a:pt x="14579" y="6764"/>
                  </a:lnTo>
                  <a:close/>
                  <a:moveTo>
                    <a:pt x="17619" y="5223"/>
                  </a:moveTo>
                  <a:lnTo>
                    <a:pt x="17222" y="5503"/>
                  </a:lnTo>
                  <a:lnTo>
                    <a:pt x="16812" y="5764"/>
                  </a:lnTo>
                  <a:lnTo>
                    <a:pt x="16375" y="6010"/>
                  </a:lnTo>
                  <a:lnTo>
                    <a:pt x="16563" y="6724"/>
                  </a:lnTo>
                  <a:lnTo>
                    <a:pt x="16704" y="7451"/>
                  </a:lnTo>
                  <a:lnTo>
                    <a:pt x="16819" y="8205"/>
                  </a:lnTo>
                  <a:lnTo>
                    <a:pt x="16906" y="8972"/>
                  </a:lnTo>
                  <a:lnTo>
                    <a:pt x="16967" y="9753"/>
                  </a:lnTo>
                  <a:lnTo>
                    <a:pt x="19630" y="9753"/>
                  </a:lnTo>
                  <a:lnTo>
                    <a:pt x="19542" y="9199"/>
                  </a:lnTo>
                  <a:lnTo>
                    <a:pt x="19421" y="8652"/>
                  </a:lnTo>
                  <a:lnTo>
                    <a:pt x="19267" y="8125"/>
                  </a:lnTo>
                  <a:lnTo>
                    <a:pt x="19078" y="7605"/>
                  </a:lnTo>
                  <a:lnTo>
                    <a:pt x="18850" y="7098"/>
                  </a:lnTo>
                  <a:lnTo>
                    <a:pt x="18587" y="6604"/>
                  </a:lnTo>
                  <a:lnTo>
                    <a:pt x="18298" y="6124"/>
                  </a:lnTo>
                  <a:lnTo>
                    <a:pt x="17975" y="5663"/>
                  </a:lnTo>
                  <a:lnTo>
                    <a:pt x="17619" y="5223"/>
                  </a:lnTo>
                  <a:close/>
                  <a:moveTo>
                    <a:pt x="15299" y="3295"/>
                  </a:moveTo>
                  <a:lnTo>
                    <a:pt x="15494" y="3656"/>
                  </a:lnTo>
                  <a:lnTo>
                    <a:pt x="15675" y="4036"/>
                  </a:lnTo>
                  <a:lnTo>
                    <a:pt x="16079" y="3796"/>
                  </a:lnTo>
                  <a:lnTo>
                    <a:pt x="15702" y="3536"/>
                  </a:lnTo>
                  <a:lnTo>
                    <a:pt x="15299" y="3295"/>
                  </a:lnTo>
                  <a:close/>
                  <a:moveTo>
                    <a:pt x="11755" y="2328"/>
                  </a:moveTo>
                  <a:lnTo>
                    <a:pt x="11755" y="5197"/>
                  </a:lnTo>
                  <a:lnTo>
                    <a:pt x="12300" y="5143"/>
                  </a:lnTo>
                  <a:lnTo>
                    <a:pt x="12831" y="5056"/>
                  </a:lnTo>
                  <a:lnTo>
                    <a:pt x="13355" y="4936"/>
                  </a:lnTo>
                  <a:lnTo>
                    <a:pt x="13867" y="4796"/>
                  </a:lnTo>
                  <a:lnTo>
                    <a:pt x="13638" y="4356"/>
                  </a:lnTo>
                  <a:lnTo>
                    <a:pt x="13396" y="3949"/>
                  </a:lnTo>
                  <a:lnTo>
                    <a:pt x="13147" y="3582"/>
                  </a:lnTo>
                  <a:lnTo>
                    <a:pt x="12885" y="3249"/>
                  </a:lnTo>
                  <a:lnTo>
                    <a:pt x="12609" y="2962"/>
                  </a:lnTo>
                  <a:lnTo>
                    <a:pt x="12333" y="2702"/>
                  </a:lnTo>
                  <a:lnTo>
                    <a:pt x="12044" y="2502"/>
                  </a:lnTo>
                  <a:lnTo>
                    <a:pt x="11755" y="2328"/>
                  </a:lnTo>
                  <a:close/>
                  <a:moveTo>
                    <a:pt x="10800" y="0"/>
                  </a:moveTo>
                  <a:lnTo>
                    <a:pt x="11506" y="20"/>
                  </a:lnTo>
                  <a:lnTo>
                    <a:pt x="12205" y="87"/>
                  </a:lnTo>
                  <a:lnTo>
                    <a:pt x="12885" y="200"/>
                  </a:lnTo>
                  <a:lnTo>
                    <a:pt x="13557" y="354"/>
                  </a:lnTo>
                  <a:lnTo>
                    <a:pt x="14209" y="554"/>
                  </a:lnTo>
                  <a:lnTo>
                    <a:pt x="14842" y="787"/>
                  </a:lnTo>
                  <a:lnTo>
                    <a:pt x="15460" y="1054"/>
                  </a:lnTo>
                  <a:lnTo>
                    <a:pt x="16052" y="1368"/>
                  </a:lnTo>
                  <a:lnTo>
                    <a:pt x="16624" y="1708"/>
                  </a:lnTo>
                  <a:lnTo>
                    <a:pt x="17168" y="2088"/>
                  </a:lnTo>
                  <a:lnTo>
                    <a:pt x="17693" y="2495"/>
                  </a:lnTo>
                  <a:lnTo>
                    <a:pt x="18197" y="2928"/>
                  </a:lnTo>
                  <a:lnTo>
                    <a:pt x="18661" y="3402"/>
                  </a:lnTo>
                  <a:lnTo>
                    <a:pt x="19105" y="3896"/>
                  </a:lnTo>
                  <a:lnTo>
                    <a:pt x="19515" y="4423"/>
                  </a:lnTo>
                  <a:lnTo>
                    <a:pt x="19892" y="4976"/>
                  </a:lnTo>
                  <a:lnTo>
                    <a:pt x="20235" y="5543"/>
                  </a:lnTo>
                  <a:lnTo>
                    <a:pt x="20537" y="6137"/>
                  </a:lnTo>
                  <a:lnTo>
                    <a:pt x="20813" y="6758"/>
                  </a:lnTo>
                  <a:lnTo>
                    <a:pt x="21049" y="7391"/>
                  </a:lnTo>
                  <a:lnTo>
                    <a:pt x="21244" y="8038"/>
                  </a:lnTo>
                  <a:lnTo>
                    <a:pt x="21398" y="8705"/>
                  </a:lnTo>
                  <a:lnTo>
                    <a:pt x="21506" y="9386"/>
                  </a:lnTo>
                  <a:lnTo>
                    <a:pt x="21580" y="10086"/>
                  </a:lnTo>
                  <a:lnTo>
                    <a:pt x="21600" y="10800"/>
                  </a:lnTo>
                  <a:lnTo>
                    <a:pt x="21580" y="11507"/>
                  </a:lnTo>
                  <a:lnTo>
                    <a:pt x="21506" y="12201"/>
                  </a:lnTo>
                  <a:lnTo>
                    <a:pt x="21398" y="12888"/>
                  </a:lnTo>
                  <a:lnTo>
                    <a:pt x="21244" y="13555"/>
                  </a:lnTo>
                  <a:lnTo>
                    <a:pt x="21049" y="14209"/>
                  </a:lnTo>
                  <a:lnTo>
                    <a:pt x="20813" y="14842"/>
                  </a:lnTo>
                  <a:lnTo>
                    <a:pt x="20537" y="15456"/>
                  </a:lnTo>
                  <a:lnTo>
                    <a:pt x="20235" y="16050"/>
                  </a:lnTo>
                  <a:lnTo>
                    <a:pt x="19892" y="16624"/>
                  </a:lnTo>
                  <a:lnTo>
                    <a:pt x="19515" y="17171"/>
                  </a:lnTo>
                  <a:lnTo>
                    <a:pt x="19105" y="17691"/>
                  </a:lnTo>
                  <a:lnTo>
                    <a:pt x="18661" y="18198"/>
                  </a:lnTo>
                  <a:lnTo>
                    <a:pt x="18197" y="18665"/>
                  </a:lnTo>
                  <a:lnTo>
                    <a:pt x="17693" y="19105"/>
                  </a:lnTo>
                  <a:lnTo>
                    <a:pt x="17168" y="19512"/>
                  </a:lnTo>
                  <a:lnTo>
                    <a:pt x="16624" y="19892"/>
                  </a:lnTo>
                  <a:lnTo>
                    <a:pt x="16052" y="20232"/>
                  </a:lnTo>
                  <a:lnTo>
                    <a:pt x="15460" y="20539"/>
                  </a:lnTo>
                  <a:lnTo>
                    <a:pt x="14842" y="20813"/>
                  </a:lnTo>
                  <a:lnTo>
                    <a:pt x="14209" y="21046"/>
                  </a:lnTo>
                  <a:lnTo>
                    <a:pt x="13557" y="21246"/>
                  </a:lnTo>
                  <a:lnTo>
                    <a:pt x="12885" y="21393"/>
                  </a:lnTo>
                  <a:lnTo>
                    <a:pt x="12205" y="21507"/>
                  </a:lnTo>
                  <a:lnTo>
                    <a:pt x="11506" y="21580"/>
                  </a:lnTo>
                  <a:lnTo>
                    <a:pt x="10800" y="21600"/>
                  </a:lnTo>
                  <a:lnTo>
                    <a:pt x="10087" y="21580"/>
                  </a:lnTo>
                  <a:lnTo>
                    <a:pt x="9395" y="21507"/>
                  </a:lnTo>
                  <a:lnTo>
                    <a:pt x="8715" y="21393"/>
                  </a:lnTo>
                  <a:lnTo>
                    <a:pt x="8043" y="21246"/>
                  </a:lnTo>
                  <a:lnTo>
                    <a:pt x="7391" y="21046"/>
                  </a:lnTo>
                  <a:lnTo>
                    <a:pt x="6758" y="20813"/>
                  </a:lnTo>
                  <a:lnTo>
                    <a:pt x="6140" y="20539"/>
                  </a:lnTo>
                  <a:lnTo>
                    <a:pt x="5548" y="20232"/>
                  </a:lnTo>
                  <a:lnTo>
                    <a:pt x="4976" y="19892"/>
                  </a:lnTo>
                  <a:lnTo>
                    <a:pt x="4432" y="19512"/>
                  </a:lnTo>
                  <a:lnTo>
                    <a:pt x="3907" y="19098"/>
                  </a:lnTo>
                  <a:lnTo>
                    <a:pt x="3403" y="18665"/>
                  </a:lnTo>
                  <a:lnTo>
                    <a:pt x="2939" y="18191"/>
                  </a:lnTo>
                  <a:lnTo>
                    <a:pt x="2495" y="17691"/>
                  </a:lnTo>
                  <a:lnTo>
                    <a:pt x="2085" y="17171"/>
                  </a:lnTo>
                  <a:lnTo>
                    <a:pt x="1708" y="16624"/>
                  </a:lnTo>
                  <a:lnTo>
                    <a:pt x="1365" y="16050"/>
                  </a:lnTo>
                  <a:lnTo>
                    <a:pt x="1063" y="15456"/>
                  </a:lnTo>
                  <a:lnTo>
                    <a:pt x="787" y="14842"/>
                  </a:lnTo>
                  <a:lnTo>
                    <a:pt x="551" y="14202"/>
                  </a:lnTo>
                  <a:lnTo>
                    <a:pt x="356" y="13555"/>
                  </a:lnTo>
                  <a:lnTo>
                    <a:pt x="202" y="12888"/>
                  </a:lnTo>
                  <a:lnTo>
                    <a:pt x="94" y="12201"/>
                  </a:lnTo>
                  <a:lnTo>
                    <a:pt x="20" y="11507"/>
                  </a:lnTo>
                  <a:lnTo>
                    <a:pt x="0" y="10800"/>
                  </a:lnTo>
                  <a:lnTo>
                    <a:pt x="20" y="10153"/>
                  </a:lnTo>
                  <a:lnTo>
                    <a:pt x="81" y="9513"/>
                  </a:lnTo>
                  <a:lnTo>
                    <a:pt x="175" y="8885"/>
                  </a:lnTo>
                  <a:lnTo>
                    <a:pt x="303" y="8278"/>
                  </a:lnTo>
                  <a:lnTo>
                    <a:pt x="471" y="7671"/>
                  </a:lnTo>
                  <a:lnTo>
                    <a:pt x="666" y="7091"/>
                  </a:lnTo>
                  <a:lnTo>
                    <a:pt x="894" y="6517"/>
                  </a:lnTo>
                  <a:lnTo>
                    <a:pt x="1157" y="5964"/>
                  </a:lnTo>
                  <a:lnTo>
                    <a:pt x="1426" y="6511"/>
                  </a:lnTo>
                  <a:lnTo>
                    <a:pt x="1715" y="7044"/>
                  </a:lnTo>
                  <a:lnTo>
                    <a:pt x="2038" y="7558"/>
                  </a:lnTo>
                  <a:lnTo>
                    <a:pt x="2360" y="8052"/>
                  </a:lnTo>
                  <a:lnTo>
                    <a:pt x="2199" y="8612"/>
                  </a:lnTo>
                  <a:lnTo>
                    <a:pt x="2065" y="9179"/>
                  </a:lnTo>
                  <a:lnTo>
                    <a:pt x="1970" y="9753"/>
                  </a:lnTo>
                  <a:lnTo>
                    <a:pt x="3692" y="9753"/>
                  </a:lnTo>
                  <a:lnTo>
                    <a:pt x="5192" y="11214"/>
                  </a:lnTo>
                  <a:lnTo>
                    <a:pt x="6805" y="9753"/>
                  </a:lnTo>
                  <a:lnTo>
                    <a:pt x="9845" y="9753"/>
                  </a:lnTo>
                  <a:lnTo>
                    <a:pt x="9845" y="7291"/>
                  </a:lnTo>
                  <a:lnTo>
                    <a:pt x="9442" y="7258"/>
                  </a:lnTo>
                  <a:lnTo>
                    <a:pt x="9038" y="7198"/>
                  </a:lnTo>
                  <a:lnTo>
                    <a:pt x="8641" y="7131"/>
                  </a:lnTo>
                  <a:lnTo>
                    <a:pt x="8897" y="6664"/>
                  </a:lnTo>
                  <a:lnTo>
                    <a:pt x="9132" y="6164"/>
                  </a:lnTo>
                  <a:lnTo>
                    <a:pt x="9354" y="5663"/>
                  </a:lnTo>
                  <a:lnTo>
                    <a:pt x="9536" y="5157"/>
                  </a:lnTo>
                  <a:lnTo>
                    <a:pt x="9697" y="5177"/>
                  </a:lnTo>
                  <a:lnTo>
                    <a:pt x="9845" y="5197"/>
                  </a:lnTo>
                  <a:lnTo>
                    <a:pt x="9845" y="2328"/>
                  </a:lnTo>
                  <a:lnTo>
                    <a:pt x="9825" y="2341"/>
                  </a:lnTo>
                  <a:lnTo>
                    <a:pt x="9811" y="2348"/>
                  </a:lnTo>
                  <a:lnTo>
                    <a:pt x="9791" y="2361"/>
                  </a:lnTo>
                  <a:lnTo>
                    <a:pt x="9697" y="1961"/>
                  </a:lnTo>
                  <a:lnTo>
                    <a:pt x="9563" y="1568"/>
                  </a:lnTo>
                  <a:lnTo>
                    <a:pt x="9401" y="1201"/>
                  </a:lnTo>
                  <a:lnTo>
                    <a:pt x="9213" y="847"/>
                  </a:lnTo>
                  <a:lnTo>
                    <a:pt x="8991" y="514"/>
                  </a:lnTo>
                  <a:lnTo>
                    <a:pt x="8742" y="193"/>
                  </a:lnTo>
                  <a:lnTo>
                    <a:pt x="9415" y="87"/>
                  </a:lnTo>
                  <a:lnTo>
                    <a:pt x="10101" y="20"/>
                  </a:lnTo>
                  <a:lnTo>
                    <a:pt x="10800" y="0"/>
                  </a:lnTo>
                  <a:close/>
                </a:path>
              </a:pathLst>
            </a:custGeom>
            <a:grpFill/>
            <a:ln w="12700" cap="flat">
              <a:solidFill>
                <a:schemeClr val="accent1">
                  <a:lumMod val="50000"/>
                </a:schemeClr>
              </a:solidFill>
              <a:miter lim="400000"/>
            </a:ln>
            <a:effectLst/>
          </p:spPr>
          <p:txBody>
            <a:bodyPr wrap="square" lIns="60956" tIns="60956" rIns="60956" bIns="60956" numCol="1" anchor="t">
              <a:noAutofit/>
            </a:bodyPr>
            <a:lstStyle/>
            <a:p>
              <a:endParaRPr sz="2400"/>
            </a:p>
          </p:txBody>
        </p:sp>
      </p:grpSp>
      <p:sp>
        <p:nvSpPr>
          <p:cNvPr id="28" name="Freeform 1028"/>
          <p:cNvSpPr/>
          <p:nvPr/>
        </p:nvSpPr>
        <p:spPr>
          <a:xfrm>
            <a:off x="321469" y="3705225"/>
            <a:ext cx="1281412" cy="11190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613" y="11666"/>
                </a:moveTo>
                <a:lnTo>
                  <a:pt x="12304" y="11666"/>
                </a:lnTo>
                <a:lnTo>
                  <a:pt x="12718" y="11701"/>
                </a:lnTo>
                <a:lnTo>
                  <a:pt x="13119" y="11773"/>
                </a:lnTo>
                <a:lnTo>
                  <a:pt x="13503" y="11888"/>
                </a:lnTo>
                <a:lnTo>
                  <a:pt x="13875" y="12053"/>
                </a:lnTo>
                <a:lnTo>
                  <a:pt x="14234" y="12255"/>
                </a:lnTo>
                <a:lnTo>
                  <a:pt x="14564" y="12499"/>
                </a:lnTo>
                <a:lnTo>
                  <a:pt x="14881" y="12772"/>
                </a:lnTo>
                <a:lnTo>
                  <a:pt x="15169" y="13088"/>
                </a:lnTo>
                <a:lnTo>
                  <a:pt x="15427" y="13425"/>
                </a:lnTo>
                <a:lnTo>
                  <a:pt x="15661" y="13799"/>
                </a:lnTo>
                <a:lnTo>
                  <a:pt x="15864" y="14201"/>
                </a:lnTo>
                <a:lnTo>
                  <a:pt x="16038" y="14618"/>
                </a:lnTo>
                <a:lnTo>
                  <a:pt x="16170" y="15063"/>
                </a:lnTo>
                <a:lnTo>
                  <a:pt x="16272" y="15523"/>
                </a:lnTo>
                <a:lnTo>
                  <a:pt x="16338" y="15997"/>
                </a:lnTo>
                <a:lnTo>
                  <a:pt x="16356" y="16500"/>
                </a:lnTo>
                <a:lnTo>
                  <a:pt x="16356" y="20400"/>
                </a:lnTo>
                <a:lnTo>
                  <a:pt x="16332" y="20400"/>
                </a:lnTo>
                <a:lnTo>
                  <a:pt x="16128" y="20530"/>
                </a:lnTo>
                <a:lnTo>
                  <a:pt x="16086" y="20551"/>
                </a:lnTo>
                <a:lnTo>
                  <a:pt x="16020" y="20587"/>
                </a:lnTo>
                <a:lnTo>
                  <a:pt x="15912" y="20637"/>
                </a:lnTo>
                <a:lnTo>
                  <a:pt x="15780" y="20709"/>
                </a:lnTo>
                <a:lnTo>
                  <a:pt x="15613" y="20781"/>
                </a:lnTo>
                <a:lnTo>
                  <a:pt x="15421" y="20867"/>
                </a:lnTo>
                <a:lnTo>
                  <a:pt x="15193" y="20954"/>
                </a:lnTo>
                <a:lnTo>
                  <a:pt x="14929" y="21040"/>
                </a:lnTo>
                <a:lnTo>
                  <a:pt x="14648" y="21133"/>
                </a:lnTo>
                <a:lnTo>
                  <a:pt x="14330" y="21226"/>
                </a:lnTo>
                <a:lnTo>
                  <a:pt x="13976" y="21305"/>
                </a:lnTo>
                <a:lnTo>
                  <a:pt x="13605" y="21385"/>
                </a:lnTo>
                <a:lnTo>
                  <a:pt x="13197" y="21456"/>
                </a:lnTo>
                <a:lnTo>
                  <a:pt x="12766" y="21521"/>
                </a:lnTo>
                <a:lnTo>
                  <a:pt x="12310" y="21564"/>
                </a:lnTo>
                <a:lnTo>
                  <a:pt x="11819" y="21593"/>
                </a:lnTo>
                <a:lnTo>
                  <a:pt x="11309" y="21600"/>
                </a:lnTo>
                <a:lnTo>
                  <a:pt x="10836" y="21593"/>
                </a:lnTo>
                <a:lnTo>
                  <a:pt x="10350" y="21571"/>
                </a:lnTo>
                <a:lnTo>
                  <a:pt x="9847" y="21521"/>
                </a:lnTo>
                <a:lnTo>
                  <a:pt x="9326" y="21456"/>
                </a:lnTo>
                <a:lnTo>
                  <a:pt x="8780" y="21370"/>
                </a:lnTo>
                <a:lnTo>
                  <a:pt x="8217" y="21262"/>
                </a:lnTo>
                <a:lnTo>
                  <a:pt x="7636" y="21126"/>
                </a:lnTo>
                <a:lnTo>
                  <a:pt x="7042" y="20961"/>
                </a:lnTo>
                <a:lnTo>
                  <a:pt x="6425" y="20774"/>
                </a:lnTo>
                <a:lnTo>
                  <a:pt x="5796" y="20544"/>
                </a:lnTo>
                <a:lnTo>
                  <a:pt x="5568" y="20465"/>
                </a:lnTo>
                <a:lnTo>
                  <a:pt x="5556" y="20400"/>
                </a:lnTo>
                <a:lnTo>
                  <a:pt x="5556" y="16500"/>
                </a:lnTo>
                <a:lnTo>
                  <a:pt x="5580" y="15997"/>
                </a:lnTo>
                <a:lnTo>
                  <a:pt x="5640" y="15523"/>
                </a:lnTo>
                <a:lnTo>
                  <a:pt x="5742" y="15063"/>
                </a:lnTo>
                <a:lnTo>
                  <a:pt x="5879" y="14618"/>
                </a:lnTo>
                <a:lnTo>
                  <a:pt x="6047" y="14201"/>
                </a:lnTo>
                <a:lnTo>
                  <a:pt x="6251" y="13799"/>
                </a:lnTo>
                <a:lnTo>
                  <a:pt x="6485" y="13425"/>
                </a:lnTo>
                <a:lnTo>
                  <a:pt x="6749" y="13088"/>
                </a:lnTo>
                <a:lnTo>
                  <a:pt x="7036" y="12772"/>
                </a:lnTo>
                <a:lnTo>
                  <a:pt x="7348" y="12499"/>
                </a:lnTo>
                <a:lnTo>
                  <a:pt x="7683" y="12255"/>
                </a:lnTo>
                <a:lnTo>
                  <a:pt x="8037" y="12053"/>
                </a:lnTo>
                <a:lnTo>
                  <a:pt x="8409" y="11888"/>
                </a:lnTo>
                <a:lnTo>
                  <a:pt x="8798" y="11773"/>
                </a:lnTo>
                <a:lnTo>
                  <a:pt x="9200" y="11701"/>
                </a:lnTo>
                <a:lnTo>
                  <a:pt x="9613" y="11666"/>
                </a:lnTo>
                <a:close/>
                <a:moveTo>
                  <a:pt x="14881" y="7787"/>
                </a:moveTo>
                <a:lnTo>
                  <a:pt x="17543" y="7787"/>
                </a:lnTo>
                <a:lnTo>
                  <a:pt x="17956" y="7808"/>
                </a:lnTo>
                <a:lnTo>
                  <a:pt x="18358" y="7880"/>
                </a:lnTo>
                <a:lnTo>
                  <a:pt x="18747" y="8002"/>
                </a:lnTo>
                <a:lnTo>
                  <a:pt x="19119" y="8167"/>
                </a:lnTo>
                <a:lnTo>
                  <a:pt x="19472" y="8368"/>
                </a:lnTo>
                <a:lnTo>
                  <a:pt x="19808" y="8606"/>
                </a:lnTo>
                <a:lnTo>
                  <a:pt x="20120" y="8886"/>
                </a:lnTo>
                <a:lnTo>
                  <a:pt x="20407" y="9202"/>
                </a:lnTo>
                <a:lnTo>
                  <a:pt x="20671" y="9539"/>
                </a:lnTo>
                <a:lnTo>
                  <a:pt x="20905" y="9913"/>
                </a:lnTo>
                <a:lnTo>
                  <a:pt x="21109" y="10315"/>
                </a:lnTo>
                <a:lnTo>
                  <a:pt x="21276" y="10732"/>
                </a:lnTo>
                <a:lnTo>
                  <a:pt x="21414" y="11170"/>
                </a:lnTo>
                <a:lnTo>
                  <a:pt x="21516" y="11637"/>
                </a:lnTo>
                <a:lnTo>
                  <a:pt x="21576" y="12111"/>
                </a:lnTo>
                <a:lnTo>
                  <a:pt x="21600" y="12607"/>
                </a:lnTo>
                <a:lnTo>
                  <a:pt x="21600" y="16514"/>
                </a:lnTo>
                <a:lnTo>
                  <a:pt x="21576" y="16514"/>
                </a:lnTo>
                <a:lnTo>
                  <a:pt x="21360" y="16636"/>
                </a:lnTo>
                <a:lnTo>
                  <a:pt x="21330" y="16665"/>
                </a:lnTo>
                <a:lnTo>
                  <a:pt x="21264" y="16701"/>
                </a:lnTo>
                <a:lnTo>
                  <a:pt x="21162" y="16751"/>
                </a:lnTo>
                <a:lnTo>
                  <a:pt x="21031" y="16823"/>
                </a:lnTo>
                <a:lnTo>
                  <a:pt x="20863" y="16888"/>
                </a:lnTo>
                <a:lnTo>
                  <a:pt x="20671" y="16974"/>
                </a:lnTo>
                <a:lnTo>
                  <a:pt x="20449" y="17067"/>
                </a:lnTo>
                <a:lnTo>
                  <a:pt x="20186" y="17154"/>
                </a:lnTo>
                <a:lnTo>
                  <a:pt x="19904" y="17247"/>
                </a:lnTo>
                <a:lnTo>
                  <a:pt x="19592" y="17333"/>
                </a:lnTo>
                <a:lnTo>
                  <a:pt x="19245" y="17419"/>
                </a:lnTo>
                <a:lnTo>
                  <a:pt x="18873" y="17498"/>
                </a:lnTo>
                <a:lnTo>
                  <a:pt x="18477" y="17570"/>
                </a:lnTo>
                <a:lnTo>
                  <a:pt x="18052" y="17628"/>
                </a:lnTo>
                <a:lnTo>
                  <a:pt x="17590" y="17671"/>
                </a:lnTo>
                <a:lnTo>
                  <a:pt x="17117" y="17707"/>
                </a:lnTo>
                <a:lnTo>
                  <a:pt x="17117" y="16500"/>
                </a:lnTo>
                <a:lnTo>
                  <a:pt x="17093" y="15990"/>
                </a:lnTo>
                <a:lnTo>
                  <a:pt x="17033" y="15487"/>
                </a:lnTo>
                <a:lnTo>
                  <a:pt x="16949" y="15006"/>
                </a:lnTo>
                <a:lnTo>
                  <a:pt x="16823" y="14532"/>
                </a:lnTo>
                <a:lnTo>
                  <a:pt x="16661" y="14079"/>
                </a:lnTo>
                <a:lnTo>
                  <a:pt x="16470" y="13655"/>
                </a:lnTo>
                <a:lnTo>
                  <a:pt x="16260" y="13246"/>
                </a:lnTo>
                <a:lnTo>
                  <a:pt x="16014" y="12858"/>
                </a:lnTo>
                <a:lnTo>
                  <a:pt x="15739" y="12506"/>
                </a:lnTo>
                <a:lnTo>
                  <a:pt x="15451" y="12176"/>
                </a:lnTo>
                <a:lnTo>
                  <a:pt x="15133" y="11874"/>
                </a:lnTo>
                <a:lnTo>
                  <a:pt x="14792" y="11608"/>
                </a:lnTo>
                <a:lnTo>
                  <a:pt x="14432" y="11378"/>
                </a:lnTo>
                <a:lnTo>
                  <a:pt x="14060" y="11177"/>
                </a:lnTo>
                <a:lnTo>
                  <a:pt x="13671" y="11019"/>
                </a:lnTo>
                <a:lnTo>
                  <a:pt x="13929" y="10696"/>
                </a:lnTo>
                <a:lnTo>
                  <a:pt x="14162" y="10344"/>
                </a:lnTo>
                <a:lnTo>
                  <a:pt x="14360" y="9963"/>
                </a:lnTo>
                <a:lnTo>
                  <a:pt x="14534" y="9568"/>
                </a:lnTo>
                <a:lnTo>
                  <a:pt x="14672" y="9151"/>
                </a:lnTo>
                <a:lnTo>
                  <a:pt x="14780" y="8713"/>
                </a:lnTo>
                <a:lnTo>
                  <a:pt x="14846" y="8254"/>
                </a:lnTo>
                <a:lnTo>
                  <a:pt x="14881" y="7787"/>
                </a:lnTo>
                <a:close/>
                <a:moveTo>
                  <a:pt x="4057" y="7787"/>
                </a:moveTo>
                <a:lnTo>
                  <a:pt x="6743" y="7787"/>
                </a:lnTo>
                <a:lnTo>
                  <a:pt x="7042" y="7801"/>
                </a:lnTo>
                <a:lnTo>
                  <a:pt x="7072" y="8268"/>
                </a:lnTo>
                <a:lnTo>
                  <a:pt x="7138" y="8720"/>
                </a:lnTo>
                <a:lnTo>
                  <a:pt x="7246" y="9159"/>
                </a:lnTo>
                <a:lnTo>
                  <a:pt x="7384" y="9575"/>
                </a:lnTo>
                <a:lnTo>
                  <a:pt x="7558" y="9970"/>
                </a:lnTo>
                <a:lnTo>
                  <a:pt x="7755" y="10351"/>
                </a:lnTo>
                <a:lnTo>
                  <a:pt x="7989" y="10696"/>
                </a:lnTo>
                <a:lnTo>
                  <a:pt x="8241" y="11019"/>
                </a:lnTo>
                <a:lnTo>
                  <a:pt x="7857" y="11177"/>
                </a:lnTo>
                <a:lnTo>
                  <a:pt x="7480" y="11378"/>
                </a:lnTo>
                <a:lnTo>
                  <a:pt x="7120" y="11608"/>
                </a:lnTo>
                <a:lnTo>
                  <a:pt x="6790" y="11874"/>
                </a:lnTo>
                <a:lnTo>
                  <a:pt x="6473" y="12176"/>
                </a:lnTo>
                <a:lnTo>
                  <a:pt x="6173" y="12506"/>
                </a:lnTo>
                <a:lnTo>
                  <a:pt x="5903" y="12858"/>
                </a:lnTo>
                <a:lnTo>
                  <a:pt x="5664" y="13246"/>
                </a:lnTo>
                <a:lnTo>
                  <a:pt x="5442" y="13655"/>
                </a:lnTo>
                <a:lnTo>
                  <a:pt x="5256" y="14079"/>
                </a:lnTo>
                <a:lnTo>
                  <a:pt x="5094" y="14532"/>
                </a:lnTo>
                <a:lnTo>
                  <a:pt x="4968" y="15006"/>
                </a:lnTo>
                <a:lnTo>
                  <a:pt x="4879" y="15487"/>
                </a:lnTo>
                <a:lnTo>
                  <a:pt x="4825" y="15990"/>
                </a:lnTo>
                <a:lnTo>
                  <a:pt x="4807" y="16500"/>
                </a:lnTo>
                <a:lnTo>
                  <a:pt x="4807" y="17678"/>
                </a:lnTo>
                <a:lnTo>
                  <a:pt x="4291" y="17635"/>
                </a:lnTo>
                <a:lnTo>
                  <a:pt x="3770" y="17570"/>
                </a:lnTo>
                <a:lnTo>
                  <a:pt x="3224" y="17484"/>
                </a:lnTo>
                <a:lnTo>
                  <a:pt x="2661" y="17369"/>
                </a:lnTo>
                <a:lnTo>
                  <a:pt x="2086" y="17240"/>
                </a:lnTo>
                <a:lnTo>
                  <a:pt x="1486" y="17075"/>
                </a:lnTo>
                <a:lnTo>
                  <a:pt x="869" y="16881"/>
                </a:lnTo>
                <a:lnTo>
                  <a:pt x="234" y="16665"/>
                </a:lnTo>
                <a:lnTo>
                  <a:pt x="6" y="16572"/>
                </a:lnTo>
                <a:lnTo>
                  <a:pt x="0" y="16514"/>
                </a:lnTo>
                <a:lnTo>
                  <a:pt x="0" y="12607"/>
                </a:lnTo>
                <a:lnTo>
                  <a:pt x="18" y="12111"/>
                </a:lnTo>
                <a:lnTo>
                  <a:pt x="78" y="11637"/>
                </a:lnTo>
                <a:lnTo>
                  <a:pt x="186" y="11170"/>
                </a:lnTo>
                <a:lnTo>
                  <a:pt x="318" y="10732"/>
                </a:lnTo>
                <a:lnTo>
                  <a:pt x="491" y="10315"/>
                </a:lnTo>
                <a:lnTo>
                  <a:pt x="689" y="9913"/>
                </a:lnTo>
                <a:lnTo>
                  <a:pt x="929" y="9539"/>
                </a:lnTo>
                <a:lnTo>
                  <a:pt x="1187" y="9202"/>
                </a:lnTo>
                <a:lnTo>
                  <a:pt x="1480" y="8886"/>
                </a:lnTo>
                <a:lnTo>
                  <a:pt x="1792" y="8606"/>
                </a:lnTo>
                <a:lnTo>
                  <a:pt x="2122" y="8368"/>
                </a:lnTo>
                <a:lnTo>
                  <a:pt x="2475" y="8167"/>
                </a:lnTo>
                <a:lnTo>
                  <a:pt x="2853" y="8002"/>
                </a:lnTo>
                <a:lnTo>
                  <a:pt x="3236" y="7880"/>
                </a:lnTo>
                <a:lnTo>
                  <a:pt x="3644" y="7808"/>
                </a:lnTo>
                <a:lnTo>
                  <a:pt x="4057" y="7787"/>
                </a:lnTo>
                <a:close/>
                <a:moveTo>
                  <a:pt x="10956" y="3886"/>
                </a:moveTo>
                <a:lnTo>
                  <a:pt x="11303" y="3908"/>
                </a:lnTo>
                <a:lnTo>
                  <a:pt x="11639" y="3972"/>
                </a:lnTo>
                <a:lnTo>
                  <a:pt x="11957" y="4080"/>
                </a:lnTo>
                <a:lnTo>
                  <a:pt x="12262" y="4224"/>
                </a:lnTo>
                <a:lnTo>
                  <a:pt x="12556" y="4403"/>
                </a:lnTo>
                <a:lnTo>
                  <a:pt x="12826" y="4612"/>
                </a:lnTo>
                <a:lnTo>
                  <a:pt x="13077" y="4856"/>
                </a:lnTo>
                <a:lnTo>
                  <a:pt x="13311" y="5129"/>
                </a:lnTo>
                <a:lnTo>
                  <a:pt x="13509" y="5431"/>
                </a:lnTo>
                <a:lnTo>
                  <a:pt x="13689" y="5754"/>
                </a:lnTo>
                <a:lnTo>
                  <a:pt x="13845" y="6091"/>
                </a:lnTo>
                <a:lnTo>
                  <a:pt x="13964" y="6465"/>
                </a:lnTo>
                <a:lnTo>
                  <a:pt x="14054" y="6838"/>
                </a:lnTo>
                <a:lnTo>
                  <a:pt x="14108" y="7241"/>
                </a:lnTo>
                <a:lnTo>
                  <a:pt x="14126" y="7650"/>
                </a:lnTo>
                <a:lnTo>
                  <a:pt x="14108" y="8067"/>
                </a:lnTo>
                <a:lnTo>
                  <a:pt x="14054" y="8455"/>
                </a:lnTo>
                <a:lnTo>
                  <a:pt x="13964" y="8835"/>
                </a:lnTo>
                <a:lnTo>
                  <a:pt x="13845" y="9209"/>
                </a:lnTo>
                <a:lnTo>
                  <a:pt x="13689" y="9554"/>
                </a:lnTo>
                <a:lnTo>
                  <a:pt x="13509" y="9870"/>
                </a:lnTo>
                <a:lnTo>
                  <a:pt x="13311" y="10171"/>
                </a:lnTo>
                <a:lnTo>
                  <a:pt x="13077" y="10444"/>
                </a:lnTo>
                <a:lnTo>
                  <a:pt x="12826" y="10689"/>
                </a:lnTo>
                <a:lnTo>
                  <a:pt x="12556" y="10904"/>
                </a:lnTo>
                <a:lnTo>
                  <a:pt x="12262" y="11077"/>
                </a:lnTo>
                <a:lnTo>
                  <a:pt x="11957" y="11227"/>
                </a:lnTo>
                <a:lnTo>
                  <a:pt x="11639" y="11328"/>
                </a:lnTo>
                <a:lnTo>
                  <a:pt x="11303" y="11393"/>
                </a:lnTo>
                <a:lnTo>
                  <a:pt x="10956" y="11414"/>
                </a:lnTo>
                <a:lnTo>
                  <a:pt x="10614" y="11393"/>
                </a:lnTo>
                <a:lnTo>
                  <a:pt x="10279" y="11328"/>
                </a:lnTo>
                <a:lnTo>
                  <a:pt x="9955" y="11227"/>
                </a:lnTo>
                <a:lnTo>
                  <a:pt x="9649" y="11077"/>
                </a:lnTo>
                <a:lnTo>
                  <a:pt x="9356" y="10904"/>
                </a:lnTo>
                <a:lnTo>
                  <a:pt x="9086" y="10689"/>
                </a:lnTo>
                <a:lnTo>
                  <a:pt x="8834" y="10444"/>
                </a:lnTo>
                <a:lnTo>
                  <a:pt x="8606" y="10171"/>
                </a:lnTo>
                <a:lnTo>
                  <a:pt x="8403" y="9877"/>
                </a:lnTo>
                <a:lnTo>
                  <a:pt x="8223" y="9554"/>
                </a:lnTo>
                <a:lnTo>
                  <a:pt x="8067" y="9209"/>
                </a:lnTo>
                <a:lnTo>
                  <a:pt x="7953" y="8843"/>
                </a:lnTo>
                <a:lnTo>
                  <a:pt x="7863" y="8455"/>
                </a:lnTo>
                <a:lnTo>
                  <a:pt x="7809" y="8067"/>
                </a:lnTo>
                <a:lnTo>
                  <a:pt x="7791" y="7650"/>
                </a:lnTo>
                <a:lnTo>
                  <a:pt x="7809" y="7241"/>
                </a:lnTo>
                <a:lnTo>
                  <a:pt x="7863" y="6838"/>
                </a:lnTo>
                <a:lnTo>
                  <a:pt x="7953" y="6465"/>
                </a:lnTo>
                <a:lnTo>
                  <a:pt x="8067" y="6099"/>
                </a:lnTo>
                <a:lnTo>
                  <a:pt x="8223" y="5754"/>
                </a:lnTo>
                <a:lnTo>
                  <a:pt x="8403" y="5431"/>
                </a:lnTo>
                <a:lnTo>
                  <a:pt x="8606" y="5129"/>
                </a:lnTo>
                <a:lnTo>
                  <a:pt x="8834" y="4856"/>
                </a:lnTo>
                <a:lnTo>
                  <a:pt x="9086" y="4612"/>
                </a:lnTo>
                <a:lnTo>
                  <a:pt x="9356" y="4403"/>
                </a:lnTo>
                <a:lnTo>
                  <a:pt x="9649" y="4224"/>
                </a:lnTo>
                <a:lnTo>
                  <a:pt x="9955" y="4080"/>
                </a:lnTo>
                <a:lnTo>
                  <a:pt x="10279" y="3972"/>
                </a:lnTo>
                <a:lnTo>
                  <a:pt x="10614" y="3908"/>
                </a:lnTo>
                <a:lnTo>
                  <a:pt x="10956" y="3886"/>
                </a:lnTo>
                <a:close/>
                <a:moveTo>
                  <a:pt x="16200" y="0"/>
                </a:moveTo>
                <a:lnTo>
                  <a:pt x="16542" y="14"/>
                </a:lnTo>
                <a:lnTo>
                  <a:pt x="16877" y="86"/>
                </a:lnTo>
                <a:lnTo>
                  <a:pt x="17201" y="194"/>
                </a:lnTo>
                <a:lnTo>
                  <a:pt x="17507" y="330"/>
                </a:lnTo>
                <a:lnTo>
                  <a:pt x="17800" y="517"/>
                </a:lnTo>
                <a:lnTo>
                  <a:pt x="18070" y="726"/>
                </a:lnTo>
                <a:lnTo>
                  <a:pt x="18322" y="970"/>
                </a:lnTo>
                <a:lnTo>
                  <a:pt x="18549" y="1243"/>
                </a:lnTo>
                <a:lnTo>
                  <a:pt x="18753" y="1537"/>
                </a:lnTo>
                <a:lnTo>
                  <a:pt x="18933" y="1860"/>
                </a:lnTo>
                <a:lnTo>
                  <a:pt x="19089" y="2212"/>
                </a:lnTo>
                <a:lnTo>
                  <a:pt x="19203" y="2572"/>
                </a:lnTo>
                <a:lnTo>
                  <a:pt x="19293" y="2952"/>
                </a:lnTo>
                <a:lnTo>
                  <a:pt x="19347" y="3355"/>
                </a:lnTo>
                <a:lnTo>
                  <a:pt x="19364" y="3764"/>
                </a:lnTo>
                <a:lnTo>
                  <a:pt x="19347" y="4173"/>
                </a:lnTo>
                <a:lnTo>
                  <a:pt x="19293" y="4569"/>
                </a:lnTo>
                <a:lnTo>
                  <a:pt x="19203" y="4956"/>
                </a:lnTo>
                <a:lnTo>
                  <a:pt x="19089" y="5316"/>
                </a:lnTo>
                <a:lnTo>
                  <a:pt x="18933" y="5668"/>
                </a:lnTo>
                <a:lnTo>
                  <a:pt x="18753" y="5991"/>
                </a:lnTo>
                <a:lnTo>
                  <a:pt x="18549" y="6293"/>
                </a:lnTo>
                <a:lnTo>
                  <a:pt x="18322" y="6558"/>
                </a:lnTo>
                <a:lnTo>
                  <a:pt x="18070" y="6803"/>
                </a:lnTo>
                <a:lnTo>
                  <a:pt x="17800" y="7018"/>
                </a:lnTo>
                <a:lnTo>
                  <a:pt x="17507" y="7198"/>
                </a:lnTo>
                <a:lnTo>
                  <a:pt x="17201" y="7341"/>
                </a:lnTo>
                <a:lnTo>
                  <a:pt x="16877" y="7442"/>
                </a:lnTo>
                <a:lnTo>
                  <a:pt x="16542" y="7506"/>
                </a:lnTo>
                <a:lnTo>
                  <a:pt x="16200" y="7528"/>
                </a:lnTo>
                <a:lnTo>
                  <a:pt x="15846" y="7506"/>
                </a:lnTo>
                <a:lnTo>
                  <a:pt x="15505" y="7435"/>
                </a:lnTo>
                <a:lnTo>
                  <a:pt x="15169" y="7320"/>
                </a:lnTo>
                <a:lnTo>
                  <a:pt x="14857" y="7176"/>
                </a:lnTo>
                <a:lnTo>
                  <a:pt x="14804" y="6738"/>
                </a:lnTo>
                <a:lnTo>
                  <a:pt x="14720" y="6321"/>
                </a:lnTo>
                <a:lnTo>
                  <a:pt x="14600" y="5919"/>
                </a:lnTo>
                <a:lnTo>
                  <a:pt x="14450" y="5531"/>
                </a:lnTo>
                <a:lnTo>
                  <a:pt x="14276" y="5172"/>
                </a:lnTo>
                <a:lnTo>
                  <a:pt x="14066" y="4827"/>
                </a:lnTo>
                <a:lnTo>
                  <a:pt x="13845" y="4504"/>
                </a:lnTo>
                <a:lnTo>
                  <a:pt x="13599" y="4217"/>
                </a:lnTo>
                <a:lnTo>
                  <a:pt x="13323" y="3944"/>
                </a:lnTo>
                <a:lnTo>
                  <a:pt x="13036" y="3707"/>
                </a:lnTo>
                <a:lnTo>
                  <a:pt x="13059" y="3276"/>
                </a:lnTo>
                <a:lnTo>
                  <a:pt x="13125" y="2859"/>
                </a:lnTo>
                <a:lnTo>
                  <a:pt x="13233" y="2457"/>
                </a:lnTo>
                <a:lnTo>
                  <a:pt x="13371" y="2076"/>
                </a:lnTo>
                <a:lnTo>
                  <a:pt x="13545" y="1717"/>
                </a:lnTo>
                <a:lnTo>
                  <a:pt x="13743" y="1379"/>
                </a:lnTo>
                <a:lnTo>
                  <a:pt x="13976" y="1085"/>
                </a:lnTo>
                <a:lnTo>
                  <a:pt x="14234" y="812"/>
                </a:lnTo>
                <a:lnTo>
                  <a:pt x="14516" y="575"/>
                </a:lnTo>
                <a:lnTo>
                  <a:pt x="14822" y="374"/>
                </a:lnTo>
                <a:lnTo>
                  <a:pt x="15139" y="215"/>
                </a:lnTo>
                <a:lnTo>
                  <a:pt x="15475" y="93"/>
                </a:lnTo>
                <a:lnTo>
                  <a:pt x="15834" y="29"/>
                </a:lnTo>
                <a:lnTo>
                  <a:pt x="16200" y="0"/>
                </a:lnTo>
                <a:close/>
                <a:moveTo>
                  <a:pt x="5400" y="0"/>
                </a:moveTo>
                <a:lnTo>
                  <a:pt x="5748" y="14"/>
                </a:lnTo>
                <a:lnTo>
                  <a:pt x="6077" y="86"/>
                </a:lnTo>
                <a:lnTo>
                  <a:pt x="6407" y="194"/>
                </a:lnTo>
                <a:lnTo>
                  <a:pt x="6707" y="330"/>
                </a:lnTo>
                <a:lnTo>
                  <a:pt x="7000" y="517"/>
                </a:lnTo>
                <a:lnTo>
                  <a:pt x="7276" y="726"/>
                </a:lnTo>
                <a:lnTo>
                  <a:pt x="7528" y="970"/>
                </a:lnTo>
                <a:lnTo>
                  <a:pt x="7749" y="1243"/>
                </a:lnTo>
                <a:lnTo>
                  <a:pt x="7959" y="1537"/>
                </a:lnTo>
                <a:lnTo>
                  <a:pt x="8139" y="1860"/>
                </a:lnTo>
                <a:lnTo>
                  <a:pt x="8289" y="2212"/>
                </a:lnTo>
                <a:lnTo>
                  <a:pt x="8409" y="2572"/>
                </a:lnTo>
                <a:lnTo>
                  <a:pt x="8493" y="2959"/>
                </a:lnTo>
                <a:lnTo>
                  <a:pt x="8547" y="3355"/>
                </a:lnTo>
                <a:lnTo>
                  <a:pt x="8564" y="3764"/>
                </a:lnTo>
                <a:lnTo>
                  <a:pt x="8564" y="3865"/>
                </a:lnTo>
                <a:lnTo>
                  <a:pt x="8558" y="3980"/>
                </a:lnTo>
                <a:lnTo>
                  <a:pt x="8283" y="4260"/>
                </a:lnTo>
                <a:lnTo>
                  <a:pt x="8025" y="4569"/>
                </a:lnTo>
                <a:lnTo>
                  <a:pt x="7791" y="4913"/>
                </a:lnTo>
                <a:lnTo>
                  <a:pt x="7594" y="5280"/>
                </a:lnTo>
                <a:lnTo>
                  <a:pt x="7414" y="5668"/>
                </a:lnTo>
                <a:lnTo>
                  <a:pt x="7276" y="6077"/>
                </a:lnTo>
                <a:lnTo>
                  <a:pt x="7162" y="6501"/>
                </a:lnTo>
                <a:lnTo>
                  <a:pt x="7090" y="6946"/>
                </a:lnTo>
                <a:lnTo>
                  <a:pt x="6832" y="7119"/>
                </a:lnTo>
                <a:lnTo>
                  <a:pt x="6569" y="7262"/>
                </a:lnTo>
                <a:lnTo>
                  <a:pt x="6293" y="7377"/>
                </a:lnTo>
                <a:lnTo>
                  <a:pt x="6005" y="7456"/>
                </a:lnTo>
                <a:lnTo>
                  <a:pt x="5706" y="7514"/>
                </a:lnTo>
                <a:lnTo>
                  <a:pt x="5400" y="7528"/>
                </a:lnTo>
                <a:lnTo>
                  <a:pt x="5058" y="7506"/>
                </a:lnTo>
                <a:lnTo>
                  <a:pt x="4717" y="7442"/>
                </a:lnTo>
                <a:lnTo>
                  <a:pt x="4399" y="7341"/>
                </a:lnTo>
                <a:lnTo>
                  <a:pt x="4093" y="7198"/>
                </a:lnTo>
                <a:lnTo>
                  <a:pt x="3800" y="7018"/>
                </a:lnTo>
                <a:lnTo>
                  <a:pt x="3530" y="6803"/>
                </a:lnTo>
                <a:lnTo>
                  <a:pt x="3278" y="6558"/>
                </a:lnTo>
                <a:lnTo>
                  <a:pt x="3045" y="6293"/>
                </a:lnTo>
                <a:lnTo>
                  <a:pt x="2841" y="5991"/>
                </a:lnTo>
                <a:lnTo>
                  <a:pt x="2667" y="5668"/>
                </a:lnTo>
                <a:lnTo>
                  <a:pt x="2517" y="5316"/>
                </a:lnTo>
                <a:lnTo>
                  <a:pt x="2397" y="4956"/>
                </a:lnTo>
                <a:lnTo>
                  <a:pt x="2301" y="4569"/>
                </a:lnTo>
                <a:lnTo>
                  <a:pt x="2248" y="4173"/>
                </a:lnTo>
                <a:lnTo>
                  <a:pt x="2230" y="3764"/>
                </a:lnTo>
                <a:lnTo>
                  <a:pt x="2248" y="3355"/>
                </a:lnTo>
                <a:lnTo>
                  <a:pt x="2301" y="2959"/>
                </a:lnTo>
                <a:lnTo>
                  <a:pt x="2397" y="2572"/>
                </a:lnTo>
                <a:lnTo>
                  <a:pt x="2517" y="2212"/>
                </a:lnTo>
                <a:lnTo>
                  <a:pt x="2667" y="1860"/>
                </a:lnTo>
                <a:lnTo>
                  <a:pt x="2841" y="1537"/>
                </a:lnTo>
                <a:lnTo>
                  <a:pt x="3045" y="1243"/>
                </a:lnTo>
                <a:lnTo>
                  <a:pt x="3278" y="970"/>
                </a:lnTo>
                <a:lnTo>
                  <a:pt x="3530" y="726"/>
                </a:lnTo>
                <a:lnTo>
                  <a:pt x="3800" y="517"/>
                </a:lnTo>
                <a:lnTo>
                  <a:pt x="4093" y="330"/>
                </a:lnTo>
                <a:lnTo>
                  <a:pt x="4399" y="194"/>
                </a:lnTo>
                <a:lnTo>
                  <a:pt x="4717" y="86"/>
                </a:lnTo>
                <a:lnTo>
                  <a:pt x="5058" y="14"/>
                </a:lnTo>
                <a:lnTo>
                  <a:pt x="5400" y="0"/>
                </a:lnTo>
                <a:close/>
              </a:path>
            </a:pathLst>
          </a:custGeom>
          <a:noFill/>
          <a:ln w="12700">
            <a:solidFill>
              <a:schemeClr val="accent1">
                <a:lumMod val="50000"/>
              </a:schemeClr>
            </a:solidFill>
            <a:miter lim="400000"/>
          </a:ln>
        </p:spPr>
        <p:txBody>
          <a:bodyPr lIns="60956" rIns="60956"/>
          <a:lstStyle/>
          <a:p>
            <a:endParaRPr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032"/>
          <a:stretch/>
        </p:blipFill>
        <p:spPr>
          <a:xfrm>
            <a:off x="7721508" y="1"/>
            <a:ext cx="5723030" cy="756285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16869" y="531108"/>
            <a:ext cx="10797962" cy="324875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vert="horz" wrap="square" lIns="0" tIns="16933" rIns="0" bIns="0" rtlCol="0">
            <a:spAutoFit/>
          </a:bodyPr>
          <a:lstStyle/>
          <a:p>
            <a:pPr marL="16933" algn="l">
              <a:spcBef>
                <a:spcPts val="133"/>
              </a:spcBef>
            </a:pPr>
            <a:r>
              <a:rPr sz="2000" b="1" dirty="0">
                <a:solidFill>
                  <a:schemeClr val="accent3">
                    <a:lumMod val="75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РЕСУРСЫ</a:t>
            </a:r>
            <a:r>
              <a:rPr sz="2000" b="1" spc="-47" dirty="0">
                <a:solidFill>
                  <a:schemeClr val="accent3">
                    <a:lumMod val="75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 </a:t>
            </a:r>
            <a:r>
              <a:rPr lang="ru-RU" sz="2000" b="1" spc="-27" dirty="0">
                <a:solidFill>
                  <a:schemeClr val="accent3">
                    <a:lumMod val="75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МАРКСОВСКОГО</a:t>
            </a:r>
            <a:r>
              <a:rPr sz="2000" b="1" spc="-67" dirty="0">
                <a:solidFill>
                  <a:schemeClr val="accent3">
                    <a:lumMod val="75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 </a:t>
            </a:r>
            <a:r>
              <a:rPr sz="2000" b="1" spc="-13" dirty="0">
                <a:solidFill>
                  <a:schemeClr val="accent3">
                    <a:lumMod val="75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МУНИЦИПАЛЬНОГО</a:t>
            </a:r>
            <a:r>
              <a:rPr sz="2000" b="1" spc="-67" dirty="0">
                <a:solidFill>
                  <a:schemeClr val="accent3">
                    <a:lumMod val="75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 </a:t>
            </a:r>
            <a:r>
              <a:rPr sz="2000" b="1" spc="-53" dirty="0">
                <a:solidFill>
                  <a:schemeClr val="accent3">
                    <a:lumMod val="75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РАЙОНА</a:t>
            </a:r>
            <a:endParaRPr sz="2000" dirty="0">
              <a:solidFill>
                <a:schemeClr val="accent3">
                  <a:lumMod val="75000"/>
                </a:schemeClr>
              </a:solidFill>
              <a:latin typeface="Book Antiqua" panose="02040602050305030304" pitchFamily="18" charset="0"/>
              <a:ea typeface="PT Astra Serif" panose="020A0603040505020204" pitchFamily="18" charset="-52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04889" y="1800225"/>
            <a:ext cx="7799961" cy="1555126"/>
          </a:xfrm>
          <a:prstGeom prst="rect">
            <a:avLst/>
          </a:prstGeom>
          <a:solidFill>
            <a:schemeClr val="bg1">
              <a:alpha val="49000"/>
            </a:schemeClr>
          </a:solidFill>
        </p:spPr>
        <p:txBody>
          <a:bodyPr vert="horz" wrap="square" lIns="0" tIns="16086" rIns="0" bIns="0" rtlCol="0">
            <a:spAutoFit/>
          </a:bodyPr>
          <a:lstStyle/>
          <a:p>
            <a:r>
              <a:rPr lang="ru-RU" sz="2000" dirty="0">
                <a:latin typeface="Book Antiqua" panose="02040602050305030304" pitchFamily="18" charset="0"/>
                <a:cs typeface="Arial" pitchFamily="34" charset="0"/>
              </a:rPr>
              <a:t>Территория района находится в долине Волги и бассейнах рек Большой и Малый </a:t>
            </a:r>
            <a:r>
              <a:rPr lang="ru-RU" sz="2000" dirty="0" err="1">
                <a:latin typeface="Book Antiqua" panose="02040602050305030304" pitchFamily="18" charset="0"/>
                <a:cs typeface="Arial" pitchFamily="34" charset="0"/>
              </a:rPr>
              <a:t>Караманы</a:t>
            </a:r>
            <a:r>
              <a:rPr lang="ru-RU" sz="2000" dirty="0">
                <a:latin typeface="Book Antiqua" panose="02040602050305030304" pitchFamily="18" charset="0"/>
                <a:cs typeface="Arial" pitchFamily="34" charset="0"/>
              </a:rPr>
              <a:t>, Большой Иргиз, Малый </a:t>
            </a:r>
            <a:r>
              <a:rPr lang="ru-RU" sz="2000" dirty="0" err="1">
                <a:latin typeface="Book Antiqua" panose="02040602050305030304" pitchFamily="18" charset="0"/>
                <a:cs typeface="Arial" pitchFamily="34" charset="0"/>
              </a:rPr>
              <a:t>Кушум</a:t>
            </a:r>
            <a:r>
              <a:rPr lang="ru-RU" sz="2000" dirty="0">
                <a:latin typeface="Book Antiqua" panose="02040602050305030304" pitchFamily="18" charset="0"/>
                <a:cs typeface="Arial" pitchFamily="34" charset="0"/>
              </a:rPr>
              <a:t>, </a:t>
            </a:r>
            <a:r>
              <a:rPr lang="ru-RU" sz="2000" dirty="0" err="1">
                <a:latin typeface="Book Antiqua" panose="02040602050305030304" pitchFamily="18" charset="0"/>
                <a:cs typeface="Arial" pitchFamily="34" charset="0"/>
              </a:rPr>
              <a:t>Маянга</a:t>
            </a:r>
            <a:r>
              <a:rPr lang="ru-RU" sz="2000" dirty="0">
                <a:latin typeface="Book Antiqua" panose="02040602050305030304" pitchFamily="18" charset="0"/>
                <a:cs typeface="Arial" pitchFamily="34" charset="0"/>
              </a:rPr>
              <a:t>. В оврагах и балках располагаются многочисленные пруды, староречья, протоки</a:t>
            </a:r>
          </a:p>
          <a:p>
            <a:pPr>
              <a:spcBef>
                <a:spcPts val="27"/>
              </a:spcBef>
            </a:pPr>
            <a:endParaRPr sz="2000" dirty="0">
              <a:latin typeface="Book Antiqua" panose="02040602050305030304" pitchFamily="18" charset="0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04889" y="6118998"/>
            <a:ext cx="6729854" cy="644620"/>
          </a:xfrm>
          <a:prstGeom prst="rect">
            <a:avLst/>
          </a:prstGeom>
          <a:solidFill>
            <a:schemeClr val="bg1">
              <a:alpha val="71000"/>
            </a:schemeClr>
          </a:solidFill>
        </p:spPr>
        <p:txBody>
          <a:bodyPr vert="horz" wrap="square" lIns="0" tIns="16086" rIns="0" bIns="0" rtlCol="0">
            <a:spAutoFit/>
          </a:bodyPr>
          <a:lstStyle/>
          <a:p>
            <a:pPr marL="16933" marR="6773" indent="-847" algn="just">
              <a:spcBef>
                <a:spcPts val="127"/>
              </a:spcBef>
            </a:pPr>
            <a:r>
              <a:rPr lang="ru-RU" sz="2000" dirty="0">
                <a:latin typeface="Book Antiqua" panose="02040602050305030304" pitchFamily="18" charset="0"/>
                <a:cs typeface="Times New Roman" pitchFamily="18" charset="0"/>
              </a:rPr>
              <a:t>Площадь лесных угодий составляет 13967 га</a:t>
            </a:r>
          </a:p>
          <a:p>
            <a:pPr marL="16933" marR="6773" indent="-847">
              <a:spcBef>
                <a:spcPts val="127"/>
              </a:spcBef>
            </a:pPr>
            <a:r>
              <a:rPr lang="ru-RU" sz="2000" dirty="0">
                <a:latin typeface="Book Antiqua" panose="02040602050305030304" pitchFamily="18" charset="0"/>
                <a:cs typeface="Times New Roman" pitchFamily="18" charset="0"/>
              </a:rPr>
              <a:t>Площадь водных угодий составляет 14300 га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95301" y="3479363"/>
            <a:ext cx="7497542" cy="631796"/>
          </a:xfrm>
          <a:prstGeom prst="rect">
            <a:avLst/>
          </a:prstGeom>
          <a:solidFill>
            <a:schemeClr val="bg1">
              <a:alpha val="52000"/>
            </a:schemeClr>
          </a:solidFill>
        </p:spPr>
        <p:txBody>
          <a:bodyPr vert="horz" wrap="square" lIns="0" tIns="16086" rIns="0" bIns="0" rtlCol="0">
            <a:spAutoFit/>
          </a:bodyPr>
          <a:lstStyle/>
          <a:p>
            <a:pPr marL="16933" marR="6773"/>
            <a:r>
              <a:rPr lang="ru-RU" sz="2000" dirty="0">
                <a:latin typeface="Book Antiqua" panose="02040602050305030304" pitchFamily="18" charset="0"/>
                <a:cs typeface="Times New Roman" pitchFamily="18" charset="0"/>
              </a:rPr>
              <a:t>Климат на территории района континентально-засушливый с холодной зимой и жарким </a:t>
            </a:r>
            <a:r>
              <a:rPr lang="ru-RU" sz="2000" dirty="0" smtClean="0">
                <a:latin typeface="Book Antiqua" panose="02040602050305030304" pitchFamily="18" charset="0"/>
                <a:cs typeface="Times New Roman" pitchFamily="18" charset="0"/>
              </a:rPr>
              <a:t>летом</a:t>
            </a:r>
            <a:endParaRPr sz="20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77442" y="4619000"/>
            <a:ext cx="7533261" cy="1015663"/>
          </a:xfrm>
          <a:prstGeom prst="rect">
            <a:avLst/>
          </a:prstGeom>
          <a:solidFill>
            <a:schemeClr val="bg1">
              <a:alpha val="47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dirty="0">
                <a:latin typeface="Book Antiqua" panose="02040602050305030304" pitchFamily="18" charset="0"/>
                <a:cs typeface="Times New Roman" pitchFamily="18" charset="0"/>
              </a:rPr>
              <a:t>Минерально-сырьевые ресурсы района представлены незначительными по объему  месторождениями кирпичных глин и строительных песков</a:t>
            </a:r>
          </a:p>
        </p:txBody>
      </p:sp>
      <p:pic>
        <p:nvPicPr>
          <p:cNvPr id="12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34" y="294491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object 72"/>
          <p:cNvSpPr/>
          <p:nvPr/>
        </p:nvSpPr>
        <p:spPr>
          <a:xfrm>
            <a:off x="-24825" y="2154593"/>
            <a:ext cx="1121973" cy="549903"/>
          </a:xfrm>
          <a:custGeom>
            <a:avLst/>
            <a:gdLst/>
            <a:ahLst/>
            <a:cxnLst/>
            <a:rect l="l" t="t" r="r" b="b"/>
            <a:pathLst>
              <a:path w="432434" h="249555">
                <a:moveTo>
                  <a:pt x="53733" y="236232"/>
                </a:moveTo>
                <a:lnTo>
                  <a:pt x="22606" y="209575"/>
                </a:lnTo>
                <a:lnTo>
                  <a:pt x="5118" y="206946"/>
                </a:lnTo>
                <a:lnTo>
                  <a:pt x="1943" y="208330"/>
                </a:lnTo>
                <a:lnTo>
                  <a:pt x="0" y="212382"/>
                </a:lnTo>
                <a:lnTo>
                  <a:pt x="0" y="216598"/>
                </a:lnTo>
                <a:lnTo>
                  <a:pt x="1816" y="219379"/>
                </a:lnTo>
                <a:lnTo>
                  <a:pt x="3848" y="221742"/>
                </a:lnTo>
                <a:lnTo>
                  <a:pt x="16065" y="221653"/>
                </a:lnTo>
                <a:lnTo>
                  <a:pt x="23050" y="225120"/>
                </a:lnTo>
                <a:lnTo>
                  <a:pt x="37160" y="237871"/>
                </a:lnTo>
                <a:lnTo>
                  <a:pt x="44831" y="243586"/>
                </a:lnTo>
                <a:lnTo>
                  <a:pt x="49174" y="242620"/>
                </a:lnTo>
                <a:lnTo>
                  <a:pt x="53733" y="236232"/>
                </a:lnTo>
                <a:close/>
              </a:path>
              <a:path w="432434" h="249555">
                <a:moveTo>
                  <a:pt x="143383" y="74320"/>
                </a:moveTo>
                <a:lnTo>
                  <a:pt x="140500" y="70751"/>
                </a:lnTo>
                <a:lnTo>
                  <a:pt x="135191" y="69888"/>
                </a:lnTo>
                <a:lnTo>
                  <a:pt x="124777" y="69151"/>
                </a:lnTo>
                <a:lnTo>
                  <a:pt x="114935" y="70535"/>
                </a:lnTo>
                <a:lnTo>
                  <a:pt x="105676" y="74155"/>
                </a:lnTo>
                <a:lnTo>
                  <a:pt x="97066" y="80124"/>
                </a:lnTo>
                <a:lnTo>
                  <a:pt x="89776" y="86741"/>
                </a:lnTo>
                <a:lnTo>
                  <a:pt x="85928" y="89801"/>
                </a:lnTo>
                <a:lnTo>
                  <a:pt x="76885" y="94869"/>
                </a:lnTo>
                <a:lnTo>
                  <a:pt x="67094" y="96583"/>
                </a:lnTo>
                <a:lnTo>
                  <a:pt x="57289" y="94957"/>
                </a:lnTo>
                <a:lnTo>
                  <a:pt x="48183" y="89966"/>
                </a:lnTo>
                <a:lnTo>
                  <a:pt x="44411" y="87033"/>
                </a:lnTo>
                <a:lnTo>
                  <a:pt x="37363" y="80568"/>
                </a:lnTo>
                <a:lnTo>
                  <a:pt x="31597" y="76212"/>
                </a:lnTo>
                <a:lnTo>
                  <a:pt x="25387" y="72847"/>
                </a:lnTo>
                <a:lnTo>
                  <a:pt x="18732" y="70523"/>
                </a:lnTo>
                <a:lnTo>
                  <a:pt x="11569" y="69265"/>
                </a:lnTo>
                <a:lnTo>
                  <a:pt x="6680" y="68783"/>
                </a:lnTo>
                <a:lnTo>
                  <a:pt x="2705" y="69608"/>
                </a:lnTo>
                <a:lnTo>
                  <a:pt x="0" y="74002"/>
                </a:lnTo>
                <a:lnTo>
                  <a:pt x="0" y="79070"/>
                </a:lnTo>
                <a:lnTo>
                  <a:pt x="2336" y="82689"/>
                </a:lnTo>
                <a:lnTo>
                  <a:pt x="5727" y="84035"/>
                </a:lnTo>
                <a:lnTo>
                  <a:pt x="15938" y="84086"/>
                </a:lnTo>
                <a:lnTo>
                  <a:pt x="21209" y="86347"/>
                </a:lnTo>
                <a:lnTo>
                  <a:pt x="29819" y="93383"/>
                </a:lnTo>
                <a:lnTo>
                  <a:pt x="33616" y="96939"/>
                </a:lnTo>
                <a:lnTo>
                  <a:pt x="37604" y="100279"/>
                </a:lnTo>
                <a:lnTo>
                  <a:pt x="51282" y="108381"/>
                </a:lnTo>
                <a:lnTo>
                  <a:pt x="66116" y="111277"/>
                </a:lnTo>
                <a:lnTo>
                  <a:pt x="81038" y="108927"/>
                </a:lnTo>
                <a:lnTo>
                  <a:pt x="94983" y="101320"/>
                </a:lnTo>
                <a:lnTo>
                  <a:pt x="98412" y="98640"/>
                </a:lnTo>
                <a:lnTo>
                  <a:pt x="104813" y="92710"/>
                </a:lnTo>
                <a:lnTo>
                  <a:pt x="111036" y="87985"/>
                </a:lnTo>
                <a:lnTo>
                  <a:pt x="117779" y="85077"/>
                </a:lnTo>
                <a:lnTo>
                  <a:pt x="125031" y="83896"/>
                </a:lnTo>
                <a:lnTo>
                  <a:pt x="132791" y="84315"/>
                </a:lnTo>
                <a:lnTo>
                  <a:pt x="138125" y="85115"/>
                </a:lnTo>
                <a:lnTo>
                  <a:pt x="141744" y="83032"/>
                </a:lnTo>
                <a:lnTo>
                  <a:pt x="143383" y="74320"/>
                </a:lnTo>
                <a:close/>
              </a:path>
              <a:path w="432434" h="249555">
                <a:moveTo>
                  <a:pt x="323367" y="174383"/>
                </a:moveTo>
                <a:lnTo>
                  <a:pt x="321373" y="165633"/>
                </a:lnTo>
                <a:lnTo>
                  <a:pt x="317677" y="163817"/>
                </a:lnTo>
                <a:lnTo>
                  <a:pt x="312356" y="164769"/>
                </a:lnTo>
                <a:lnTo>
                  <a:pt x="304850" y="165417"/>
                </a:lnTo>
                <a:lnTo>
                  <a:pt x="297738" y="164528"/>
                </a:lnTo>
                <a:lnTo>
                  <a:pt x="291071" y="161950"/>
                </a:lnTo>
                <a:lnTo>
                  <a:pt x="284873" y="157568"/>
                </a:lnTo>
                <a:lnTo>
                  <a:pt x="275082" y="148907"/>
                </a:lnTo>
                <a:lnTo>
                  <a:pt x="260921" y="140677"/>
                </a:lnTo>
                <a:lnTo>
                  <a:pt x="216382" y="149047"/>
                </a:lnTo>
                <a:lnTo>
                  <a:pt x="209296" y="155460"/>
                </a:lnTo>
                <a:lnTo>
                  <a:pt x="205574" y="158445"/>
                </a:lnTo>
                <a:lnTo>
                  <a:pt x="196075" y="163830"/>
                </a:lnTo>
                <a:lnTo>
                  <a:pt x="185966" y="165582"/>
                </a:lnTo>
                <a:lnTo>
                  <a:pt x="175869" y="163715"/>
                </a:lnTo>
                <a:lnTo>
                  <a:pt x="166458" y="158216"/>
                </a:lnTo>
                <a:lnTo>
                  <a:pt x="159207" y="151790"/>
                </a:lnTo>
                <a:lnTo>
                  <a:pt x="143268" y="141363"/>
                </a:lnTo>
                <a:lnTo>
                  <a:pt x="126631" y="137845"/>
                </a:lnTo>
                <a:lnTo>
                  <a:pt x="109994" y="141274"/>
                </a:lnTo>
                <a:lnTo>
                  <a:pt x="94081" y="151638"/>
                </a:lnTo>
                <a:lnTo>
                  <a:pt x="88709" y="156603"/>
                </a:lnTo>
                <a:lnTo>
                  <a:pt x="85839" y="158864"/>
                </a:lnTo>
                <a:lnTo>
                  <a:pt x="76720" y="163906"/>
                </a:lnTo>
                <a:lnTo>
                  <a:pt x="66916" y="165582"/>
                </a:lnTo>
                <a:lnTo>
                  <a:pt x="57137" y="163893"/>
                </a:lnTo>
                <a:lnTo>
                  <a:pt x="48056" y="158838"/>
                </a:lnTo>
                <a:lnTo>
                  <a:pt x="43992" y="155613"/>
                </a:lnTo>
                <a:lnTo>
                  <a:pt x="40233" y="151993"/>
                </a:lnTo>
                <a:lnTo>
                  <a:pt x="36271" y="148628"/>
                </a:lnTo>
                <a:lnTo>
                  <a:pt x="5930" y="137769"/>
                </a:lnTo>
                <a:lnTo>
                  <a:pt x="2311" y="138963"/>
                </a:lnTo>
                <a:lnTo>
                  <a:pt x="0" y="143192"/>
                </a:lnTo>
                <a:lnTo>
                  <a:pt x="0" y="147408"/>
                </a:lnTo>
                <a:lnTo>
                  <a:pt x="1587" y="150431"/>
                </a:lnTo>
                <a:lnTo>
                  <a:pt x="3695" y="152692"/>
                </a:lnTo>
                <a:lnTo>
                  <a:pt x="7442" y="152692"/>
                </a:lnTo>
                <a:lnTo>
                  <a:pt x="14071" y="153428"/>
                </a:lnTo>
                <a:lnTo>
                  <a:pt x="20104" y="155524"/>
                </a:lnTo>
                <a:lnTo>
                  <a:pt x="25603" y="158800"/>
                </a:lnTo>
                <a:lnTo>
                  <a:pt x="30657" y="163093"/>
                </a:lnTo>
                <a:lnTo>
                  <a:pt x="32867" y="165252"/>
                </a:lnTo>
                <a:lnTo>
                  <a:pt x="37592" y="169252"/>
                </a:lnTo>
                <a:lnTo>
                  <a:pt x="51523" y="177431"/>
                </a:lnTo>
                <a:lnTo>
                  <a:pt x="66522" y="180251"/>
                </a:lnTo>
                <a:lnTo>
                  <a:pt x="81572" y="177698"/>
                </a:lnTo>
                <a:lnTo>
                  <a:pt x="95643" y="169760"/>
                </a:lnTo>
                <a:lnTo>
                  <a:pt x="99479" y="166687"/>
                </a:lnTo>
                <a:lnTo>
                  <a:pt x="102971" y="163195"/>
                </a:lnTo>
                <a:lnTo>
                  <a:pt x="106768" y="160070"/>
                </a:lnTo>
                <a:lnTo>
                  <a:pt x="116395" y="154482"/>
                </a:lnTo>
                <a:lnTo>
                  <a:pt x="126669" y="152641"/>
                </a:lnTo>
                <a:lnTo>
                  <a:pt x="136931" y="154559"/>
                </a:lnTo>
                <a:lnTo>
                  <a:pt x="146532" y="160210"/>
                </a:lnTo>
                <a:lnTo>
                  <a:pt x="150749" y="163715"/>
                </a:lnTo>
                <a:lnTo>
                  <a:pt x="154673" y="167576"/>
                </a:lnTo>
                <a:lnTo>
                  <a:pt x="159004" y="170916"/>
                </a:lnTo>
                <a:lnTo>
                  <a:pt x="171818" y="177838"/>
                </a:lnTo>
                <a:lnTo>
                  <a:pt x="185775" y="180238"/>
                </a:lnTo>
                <a:lnTo>
                  <a:pt x="199758" y="178092"/>
                </a:lnTo>
                <a:lnTo>
                  <a:pt x="212686" y="171399"/>
                </a:lnTo>
                <a:lnTo>
                  <a:pt x="217525" y="167792"/>
                </a:lnTo>
                <a:lnTo>
                  <a:pt x="221792" y="163449"/>
                </a:lnTo>
                <a:lnTo>
                  <a:pt x="226504" y="159677"/>
                </a:lnTo>
                <a:lnTo>
                  <a:pt x="235889" y="154393"/>
                </a:lnTo>
                <a:lnTo>
                  <a:pt x="245910" y="152654"/>
                </a:lnTo>
                <a:lnTo>
                  <a:pt x="255917" y="154470"/>
                </a:lnTo>
                <a:lnTo>
                  <a:pt x="265277" y="159829"/>
                </a:lnTo>
                <a:lnTo>
                  <a:pt x="269201" y="163004"/>
                </a:lnTo>
                <a:lnTo>
                  <a:pt x="272834" y="166547"/>
                </a:lnTo>
                <a:lnTo>
                  <a:pt x="276720" y="169773"/>
                </a:lnTo>
                <a:lnTo>
                  <a:pt x="285559" y="175615"/>
                </a:lnTo>
                <a:lnTo>
                  <a:pt x="294995" y="179031"/>
                </a:lnTo>
                <a:lnTo>
                  <a:pt x="304977" y="180124"/>
                </a:lnTo>
                <a:lnTo>
                  <a:pt x="315468" y="179031"/>
                </a:lnTo>
                <a:lnTo>
                  <a:pt x="320878" y="177939"/>
                </a:lnTo>
                <a:lnTo>
                  <a:pt x="323367" y="174383"/>
                </a:lnTo>
                <a:close/>
              </a:path>
              <a:path w="432434" h="249555">
                <a:moveTo>
                  <a:pt x="432003" y="239382"/>
                </a:moveTo>
                <a:lnTo>
                  <a:pt x="430047" y="236512"/>
                </a:lnTo>
                <a:lnTo>
                  <a:pt x="427736" y="234302"/>
                </a:lnTo>
                <a:lnTo>
                  <a:pt x="416356" y="234416"/>
                </a:lnTo>
                <a:lnTo>
                  <a:pt x="409956" y="231546"/>
                </a:lnTo>
                <a:lnTo>
                  <a:pt x="396011" y="219100"/>
                </a:lnTo>
                <a:lnTo>
                  <a:pt x="391528" y="215722"/>
                </a:lnTo>
                <a:lnTo>
                  <a:pt x="378942" y="209156"/>
                </a:lnTo>
                <a:lnTo>
                  <a:pt x="365201" y="206933"/>
                </a:lnTo>
                <a:lnTo>
                  <a:pt x="351459" y="209067"/>
                </a:lnTo>
                <a:lnTo>
                  <a:pt x="338861" y="215569"/>
                </a:lnTo>
                <a:lnTo>
                  <a:pt x="333692" y="219430"/>
                </a:lnTo>
                <a:lnTo>
                  <a:pt x="329107" y="224053"/>
                </a:lnTo>
                <a:lnTo>
                  <a:pt x="324027" y="228041"/>
                </a:lnTo>
                <a:lnTo>
                  <a:pt x="315125" y="232918"/>
                </a:lnTo>
                <a:lnTo>
                  <a:pt x="305485" y="234543"/>
                </a:lnTo>
                <a:lnTo>
                  <a:pt x="295833" y="232930"/>
                </a:lnTo>
                <a:lnTo>
                  <a:pt x="286943" y="228092"/>
                </a:lnTo>
                <a:lnTo>
                  <a:pt x="282854" y="224904"/>
                </a:lnTo>
                <a:lnTo>
                  <a:pt x="279120" y="221246"/>
                </a:lnTo>
                <a:lnTo>
                  <a:pt x="275145" y="217906"/>
                </a:lnTo>
                <a:lnTo>
                  <a:pt x="261251" y="209753"/>
                </a:lnTo>
                <a:lnTo>
                  <a:pt x="246189" y="206946"/>
                </a:lnTo>
                <a:lnTo>
                  <a:pt x="231076" y="209499"/>
                </a:lnTo>
                <a:lnTo>
                  <a:pt x="217081" y="217436"/>
                </a:lnTo>
                <a:lnTo>
                  <a:pt x="212725" y="220980"/>
                </a:lnTo>
                <a:lnTo>
                  <a:pt x="208737" y="224993"/>
                </a:lnTo>
                <a:lnTo>
                  <a:pt x="204279" y="228396"/>
                </a:lnTo>
                <a:lnTo>
                  <a:pt x="195656" y="233006"/>
                </a:lnTo>
                <a:lnTo>
                  <a:pt x="186270" y="234543"/>
                </a:lnTo>
                <a:lnTo>
                  <a:pt x="176872" y="233045"/>
                </a:lnTo>
                <a:lnTo>
                  <a:pt x="168236" y="228473"/>
                </a:lnTo>
                <a:lnTo>
                  <a:pt x="164211" y="225425"/>
                </a:lnTo>
                <a:lnTo>
                  <a:pt x="160566" y="221869"/>
                </a:lnTo>
                <a:lnTo>
                  <a:pt x="156730" y="218579"/>
                </a:lnTo>
                <a:lnTo>
                  <a:pt x="142290" y="209880"/>
                </a:lnTo>
                <a:lnTo>
                  <a:pt x="126746" y="206946"/>
                </a:lnTo>
                <a:lnTo>
                  <a:pt x="111175" y="209765"/>
                </a:lnTo>
                <a:lnTo>
                  <a:pt x="96697" y="218351"/>
                </a:lnTo>
                <a:lnTo>
                  <a:pt x="82118" y="231330"/>
                </a:lnTo>
                <a:lnTo>
                  <a:pt x="75526" y="234276"/>
                </a:lnTo>
                <a:lnTo>
                  <a:pt x="62484" y="234505"/>
                </a:lnTo>
                <a:lnTo>
                  <a:pt x="59499" y="237655"/>
                </a:lnTo>
                <a:lnTo>
                  <a:pt x="60020" y="246545"/>
                </a:lnTo>
                <a:lnTo>
                  <a:pt x="63157" y="248996"/>
                </a:lnTo>
                <a:lnTo>
                  <a:pt x="68275" y="248970"/>
                </a:lnTo>
                <a:lnTo>
                  <a:pt x="103759" y="231444"/>
                </a:lnTo>
                <a:lnTo>
                  <a:pt x="107835" y="228231"/>
                </a:lnTo>
                <a:lnTo>
                  <a:pt x="116801" y="223291"/>
                </a:lnTo>
                <a:lnTo>
                  <a:pt x="126530" y="221627"/>
                </a:lnTo>
                <a:lnTo>
                  <a:pt x="136258" y="223253"/>
                </a:lnTo>
                <a:lnTo>
                  <a:pt x="145237" y="228168"/>
                </a:lnTo>
                <a:lnTo>
                  <a:pt x="149098" y="231203"/>
                </a:lnTo>
                <a:lnTo>
                  <a:pt x="152628" y="234670"/>
                </a:lnTo>
                <a:lnTo>
                  <a:pt x="156400" y="237820"/>
                </a:lnTo>
                <a:lnTo>
                  <a:pt x="170954" y="246418"/>
                </a:lnTo>
                <a:lnTo>
                  <a:pt x="186448" y="249237"/>
                </a:lnTo>
                <a:lnTo>
                  <a:pt x="201917" y="246253"/>
                </a:lnTo>
                <a:lnTo>
                  <a:pt x="216408" y="237490"/>
                </a:lnTo>
                <a:lnTo>
                  <a:pt x="219722" y="234670"/>
                </a:lnTo>
                <a:lnTo>
                  <a:pt x="222846" y="231609"/>
                </a:lnTo>
                <a:lnTo>
                  <a:pt x="226212" y="228854"/>
                </a:lnTo>
                <a:lnTo>
                  <a:pt x="235508" y="223481"/>
                </a:lnTo>
                <a:lnTo>
                  <a:pt x="245529" y="221627"/>
                </a:lnTo>
                <a:lnTo>
                  <a:pt x="255574" y="223304"/>
                </a:lnTo>
                <a:lnTo>
                  <a:pt x="264972" y="228536"/>
                </a:lnTo>
                <a:lnTo>
                  <a:pt x="268935" y="231673"/>
                </a:lnTo>
                <a:lnTo>
                  <a:pt x="272516" y="235280"/>
                </a:lnTo>
                <a:lnTo>
                  <a:pt x="276428" y="238493"/>
                </a:lnTo>
                <a:lnTo>
                  <a:pt x="290487" y="246570"/>
                </a:lnTo>
                <a:lnTo>
                  <a:pt x="305676" y="249212"/>
                </a:lnTo>
                <a:lnTo>
                  <a:pt x="320852" y="246405"/>
                </a:lnTo>
                <a:lnTo>
                  <a:pt x="334822" y="238188"/>
                </a:lnTo>
                <a:lnTo>
                  <a:pt x="338162" y="235381"/>
                </a:lnTo>
                <a:lnTo>
                  <a:pt x="341299" y="232346"/>
                </a:lnTo>
                <a:lnTo>
                  <a:pt x="344627" y="229539"/>
                </a:lnTo>
                <a:lnTo>
                  <a:pt x="354609" y="223583"/>
                </a:lnTo>
                <a:lnTo>
                  <a:pt x="365188" y="221627"/>
                </a:lnTo>
                <a:lnTo>
                  <a:pt x="375754" y="223672"/>
                </a:lnTo>
                <a:lnTo>
                  <a:pt x="385686" y="229704"/>
                </a:lnTo>
                <a:lnTo>
                  <a:pt x="392569" y="235927"/>
                </a:lnTo>
                <a:lnTo>
                  <a:pt x="396151" y="238874"/>
                </a:lnTo>
                <a:lnTo>
                  <a:pt x="425704" y="249262"/>
                </a:lnTo>
                <a:lnTo>
                  <a:pt x="429336" y="248285"/>
                </a:lnTo>
                <a:lnTo>
                  <a:pt x="432003" y="244449"/>
                </a:lnTo>
                <a:lnTo>
                  <a:pt x="432003" y="239382"/>
                </a:lnTo>
                <a:close/>
              </a:path>
              <a:path w="432434" h="249555">
                <a:moveTo>
                  <a:pt x="432003" y="170192"/>
                </a:moveTo>
                <a:lnTo>
                  <a:pt x="429895" y="167182"/>
                </a:lnTo>
                <a:lnTo>
                  <a:pt x="427228" y="165303"/>
                </a:lnTo>
                <a:lnTo>
                  <a:pt x="415950" y="165366"/>
                </a:lnTo>
                <a:lnTo>
                  <a:pt x="409702" y="162433"/>
                </a:lnTo>
                <a:lnTo>
                  <a:pt x="395757" y="150063"/>
                </a:lnTo>
                <a:lnTo>
                  <a:pt x="381215" y="140970"/>
                </a:lnTo>
                <a:lnTo>
                  <a:pt x="364286" y="137985"/>
                </a:lnTo>
                <a:lnTo>
                  <a:pt x="346760" y="141935"/>
                </a:lnTo>
                <a:lnTo>
                  <a:pt x="330403" y="153644"/>
                </a:lnTo>
                <a:lnTo>
                  <a:pt x="327444" y="156730"/>
                </a:lnTo>
                <a:lnTo>
                  <a:pt x="327215" y="160972"/>
                </a:lnTo>
                <a:lnTo>
                  <a:pt x="332536" y="166992"/>
                </a:lnTo>
                <a:lnTo>
                  <a:pt x="336816" y="167182"/>
                </a:lnTo>
                <a:lnTo>
                  <a:pt x="345452" y="159905"/>
                </a:lnTo>
                <a:lnTo>
                  <a:pt x="354888" y="154495"/>
                </a:lnTo>
                <a:lnTo>
                  <a:pt x="364972" y="152666"/>
                </a:lnTo>
                <a:lnTo>
                  <a:pt x="375056" y="154444"/>
                </a:lnTo>
                <a:lnTo>
                  <a:pt x="384530" y="159829"/>
                </a:lnTo>
                <a:lnTo>
                  <a:pt x="388035" y="162636"/>
                </a:lnTo>
                <a:lnTo>
                  <a:pt x="391287" y="165760"/>
                </a:lnTo>
                <a:lnTo>
                  <a:pt x="394677" y="168706"/>
                </a:lnTo>
                <a:lnTo>
                  <a:pt x="425335" y="180479"/>
                </a:lnTo>
                <a:lnTo>
                  <a:pt x="429285" y="179616"/>
                </a:lnTo>
                <a:lnTo>
                  <a:pt x="432003" y="175260"/>
                </a:lnTo>
                <a:lnTo>
                  <a:pt x="432003" y="170192"/>
                </a:lnTo>
                <a:close/>
              </a:path>
              <a:path w="432434" h="249555">
                <a:moveTo>
                  <a:pt x="432003" y="101854"/>
                </a:moveTo>
                <a:lnTo>
                  <a:pt x="430403" y="98856"/>
                </a:lnTo>
                <a:lnTo>
                  <a:pt x="428320" y="96583"/>
                </a:lnTo>
                <a:lnTo>
                  <a:pt x="415620" y="96532"/>
                </a:lnTo>
                <a:lnTo>
                  <a:pt x="408292" y="92798"/>
                </a:lnTo>
                <a:lnTo>
                  <a:pt x="399542" y="84378"/>
                </a:lnTo>
                <a:lnTo>
                  <a:pt x="394398" y="79997"/>
                </a:lnTo>
                <a:lnTo>
                  <a:pt x="380707" y="71882"/>
                </a:lnTo>
                <a:lnTo>
                  <a:pt x="365874" y="68999"/>
                </a:lnTo>
                <a:lnTo>
                  <a:pt x="350939" y="71361"/>
                </a:lnTo>
                <a:lnTo>
                  <a:pt x="337007" y="78994"/>
                </a:lnTo>
                <a:lnTo>
                  <a:pt x="333146" y="82029"/>
                </a:lnTo>
                <a:lnTo>
                  <a:pt x="329603" y="85483"/>
                </a:lnTo>
                <a:lnTo>
                  <a:pt x="325856" y="88671"/>
                </a:lnTo>
                <a:lnTo>
                  <a:pt x="315976" y="94627"/>
                </a:lnTo>
                <a:lnTo>
                  <a:pt x="305485" y="96634"/>
                </a:lnTo>
                <a:lnTo>
                  <a:pt x="294995" y="94678"/>
                </a:lnTo>
                <a:lnTo>
                  <a:pt x="285115" y="88760"/>
                </a:lnTo>
                <a:lnTo>
                  <a:pt x="281025" y="85318"/>
                </a:lnTo>
                <a:lnTo>
                  <a:pt x="277190" y="81572"/>
                </a:lnTo>
                <a:lnTo>
                  <a:pt x="272973" y="78308"/>
                </a:lnTo>
                <a:lnTo>
                  <a:pt x="260032" y="71361"/>
                </a:lnTo>
                <a:lnTo>
                  <a:pt x="245960" y="69011"/>
                </a:lnTo>
                <a:lnTo>
                  <a:pt x="231876" y="71272"/>
                </a:lnTo>
                <a:lnTo>
                  <a:pt x="218935" y="78143"/>
                </a:lnTo>
                <a:lnTo>
                  <a:pt x="214249" y="81724"/>
                </a:lnTo>
                <a:lnTo>
                  <a:pt x="210045" y="85915"/>
                </a:lnTo>
                <a:lnTo>
                  <a:pt x="205447" y="89611"/>
                </a:lnTo>
                <a:lnTo>
                  <a:pt x="196176" y="94830"/>
                </a:lnTo>
                <a:lnTo>
                  <a:pt x="186220" y="96583"/>
                </a:lnTo>
                <a:lnTo>
                  <a:pt x="176263" y="94856"/>
                </a:lnTo>
                <a:lnTo>
                  <a:pt x="167005" y="89674"/>
                </a:lnTo>
                <a:lnTo>
                  <a:pt x="164261" y="87490"/>
                </a:lnTo>
                <a:lnTo>
                  <a:pt x="161759" y="84988"/>
                </a:lnTo>
                <a:lnTo>
                  <a:pt x="155384" y="79629"/>
                </a:lnTo>
                <a:lnTo>
                  <a:pt x="150964" y="79781"/>
                </a:lnTo>
                <a:lnTo>
                  <a:pt x="145542" y="86093"/>
                </a:lnTo>
                <a:lnTo>
                  <a:pt x="145872" y="90385"/>
                </a:lnTo>
                <a:lnTo>
                  <a:pt x="156121" y="99809"/>
                </a:lnTo>
                <a:lnTo>
                  <a:pt x="159829" y="102565"/>
                </a:lnTo>
                <a:lnTo>
                  <a:pt x="172440" y="109080"/>
                </a:lnTo>
                <a:lnTo>
                  <a:pt x="186169" y="111252"/>
                </a:lnTo>
                <a:lnTo>
                  <a:pt x="199898" y="109080"/>
                </a:lnTo>
                <a:lnTo>
                  <a:pt x="212521" y="102565"/>
                </a:lnTo>
                <a:lnTo>
                  <a:pt x="217131" y="99136"/>
                </a:lnTo>
                <a:lnTo>
                  <a:pt x="221234" y="95034"/>
                </a:lnTo>
                <a:lnTo>
                  <a:pt x="225679" y="91376"/>
                </a:lnTo>
                <a:lnTo>
                  <a:pt x="235546" y="85559"/>
                </a:lnTo>
                <a:lnTo>
                  <a:pt x="245948" y="83642"/>
                </a:lnTo>
                <a:lnTo>
                  <a:pt x="256324" y="85648"/>
                </a:lnTo>
                <a:lnTo>
                  <a:pt x="266115" y="91541"/>
                </a:lnTo>
                <a:lnTo>
                  <a:pt x="269887" y="94703"/>
                </a:lnTo>
                <a:lnTo>
                  <a:pt x="273405" y="98171"/>
                </a:lnTo>
                <a:lnTo>
                  <a:pt x="277266" y="101219"/>
                </a:lnTo>
                <a:lnTo>
                  <a:pt x="290957" y="108788"/>
                </a:lnTo>
                <a:lnTo>
                  <a:pt x="305689" y="111264"/>
                </a:lnTo>
                <a:lnTo>
                  <a:pt x="320382" y="108623"/>
                </a:lnTo>
                <a:lnTo>
                  <a:pt x="334010" y="100901"/>
                </a:lnTo>
                <a:lnTo>
                  <a:pt x="337832" y="97815"/>
                </a:lnTo>
                <a:lnTo>
                  <a:pt x="341350" y="94348"/>
                </a:lnTo>
                <a:lnTo>
                  <a:pt x="345135" y="91211"/>
                </a:lnTo>
                <a:lnTo>
                  <a:pt x="354647" y="85585"/>
                </a:lnTo>
                <a:lnTo>
                  <a:pt x="364820" y="83667"/>
                </a:lnTo>
                <a:lnTo>
                  <a:pt x="375018" y="85432"/>
                </a:lnTo>
                <a:lnTo>
                  <a:pt x="384594" y="90919"/>
                </a:lnTo>
                <a:lnTo>
                  <a:pt x="388404" y="94018"/>
                </a:lnTo>
                <a:lnTo>
                  <a:pt x="391960" y="97434"/>
                </a:lnTo>
                <a:lnTo>
                  <a:pt x="395719" y="100609"/>
                </a:lnTo>
                <a:lnTo>
                  <a:pt x="426059" y="111493"/>
                </a:lnTo>
                <a:lnTo>
                  <a:pt x="429666" y="110274"/>
                </a:lnTo>
                <a:lnTo>
                  <a:pt x="432003" y="106070"/>
                </a:lnTo>
                <a:lnTo>
                  <a:pt x="432003" y="101854"/>
                </a:lnTo>
                <a:close/>
              </a:path>
              <a:path w="432434" h="249555">
                <a:moveTo>
                  <a:pt x="432003" y="32651"/>
                </a:moveTo>
                <a:lnTo>
                  <a:pt x="430123" y="29692"/>
                </a:lnTo>
                <a:lnTo>
                  <a:pt x="427901" y="27482"/>
                </a:lnTo>
                <a:lnTo>
                  <a:pt x="416331" y="27533"/>
                </a:lnTo>
                <a:lnTo>
                  <a:pt x="409778" y="24625"/>
                </a:lnTo>
                <a:lnTo>
                  <a:pt x="397040" y="13119"/>
                </a:lnTo>
                <a:lnTo>
                  <a:pt x="393306" y="10147"/>
                </a:lnTo>
                <a:lnTo>
                  <a:pt x="379501" y="2501"/>
                </a:lnTo>
                <a:lnTo>
                  <a:pt x="364680" y="38"/>
                </a:lnTo>
                <a:lnTo>
                  <a:pt x="349897" y="2755"/>
                </a:lnTo>
                <a:lnTo>
                  <a:pt x="336245" y="10617"/>
                </a:lnTo>
                <a:lnTo>
                  <a:pt x="332435" y="13728"/>
                </a:lnTo>
                <a:lnTo>
                  <a:pt x="328917" y="17183"/>
                </a:lnTo>
                <a:lnTo>
                  <a:pt x="325107" y="20294"/>
                </a:lnTo>
                <a:lnTo>
                  <a:pt x="315582" y="25806"/>
                </a:lnTo>
                <a:lnTo>
                  <a:pt x="305396" y="27647"/>
                </a:lnTo>
                <a:lnTo>
                  <a:pt x="295224" y="25793"/>
                </a:lnTo>
                <a:lnTo>
                  <a:pt x="285711" y="20256"/>
                </a:lnTo>
                <a:lnTo>
                  <a:pt x="281914" y="17145"/>
                </a:lnTo>
                <a:lnTo>
                  <a:pt x="278384" y="13703"/>
                </a:lnTo>
                <a:lnTo>
                  <a:pt x="274586" y="10579"/>
                </a:lnTo>
                <a:lnTo>
                  <a:pt x="261010" y="2768"/>
                </a:lnTo>
                <a:lnTo>
                  <a:pt x="246329" y="38"/>
                </a:lnTo>
                <a:lnTo>
                  <a:pt x="231584" y="2425"/>
                </a:lnTo>
                <a:lnTo>
                  <a:pt x="217868" y="9944"/>
                </a:lnTo>
                <a:lnTo>
                  <a:pt x="213893" y="13055"/>
                </a:lnTo>
                <a:lnTo>
                  <a:pt x="210273" y="16624"/>
                </a:lnTo>
                <a:lnTo>
                  <a:pt x="206400" y="19875"/>
                </a:lnTo>
                <a:lnTo>
                  <a:pt x="196748" y="25654"/>
                </a:lnTo>
                <a:lnTo>
                  <a:pt x="186423" y="27635"/>
                </a:lnTo>
                <a:lnTo>
                  <a:pt x="176072" y="25806"/>
                </a:lnTo>
                <a:lnTo>
                  <a:pt x="166331" y="20167"/>
                </a:lnTo>
                <a:lnTo>
                  <a:pt x="162852" y="17322"/>
                </a:lnTo>
                <a:lnTo>
                  <a:pt x="159626" y="14173"/>
                </a:lnTo>
                <a:lnTo>
                  <a:pt x="156197" y="11264"/>
                </a:lnTo>
                <a:lnTo>
                  <a:pt x="142049" y="2870"/>
                </a:lnTo>
                <a:lnTo>
                  <a:pt x="126733" y="38"/>
                </a:lnTo>
                <a:lnTo>
                  <a:pt x="111391" y="2781"/>
                </a:lnTo>
                <a:lnTo>
                  <a:pt x="97167" y="11087"/>
                </a:lnTo>
                <a:lnTo>
                  <a:pt x="93179" y="14414"/>
                </a:lnTo>
                <a:lnTo>
                  <a:pt x="89458" y="18084"/>
                </a:lnTo>
                <a:lnTo>
                  <a:pt x="85356" y="21259"/>
                </a:lnTo>
                <a:lnTo>
                  <a:pt x="76530" y="26047"/>
                </a:lnTo>
                <a:lnTo>
                  <a:pt x="67005" y="27660"/>
                </a:lnTo>
                <a:lnTo>
                  <a:pt x="57480" y="26085"/>
                </a:lnTo>
                <a:lnTo>
                  <a:pt x="48641" y="21336"/>
                </a:lnTo>
                <a:lnTo>
                  <a:pt x="44640" y="18262"/>
                </a:lnTo>
                <a:lnTo>
                  <a:pt x="40995" y="14719"/>
                </a:lnTo>
                <a:lnTo>
                  <a:pt x="37160" y="11430"/>
                </a:lnTo>
                <a:lnTo>
                  <a:pt x="6311" y="0"/>
                </a:lnTo>
                <a:lnTo>
                  <a:pt x="2654" y="914"/>
                </a:lnTo>
                <a:lnTo>
                  <a:pt x="0" y="4800"/>
                </a:lnTo>
                <a:lnTo>
                  <a:pt x="0" y="9867"/>
                </a:lnTo>
                <a:lnTo>
                  <a:pt x="2032" y="12915"/>
                </a:lnTo>
                <a:lnTo>
                  <a:pt x="4546" y="14998"/>
                </a:lnTo>
                <a:lnTo>
                  <a:pt x="15595" y="14859"/>
                </a:lnTo>
                <a:lnTo>
                  <a:pt x="21691" y="17500"/>
                </a:lnTo>
                <a:lnTo>
                  <a:pt x="33896" y="28232"/>
                </a:lnTo>
                <a:lnTo>
                  <a:pt x="37465" y="31178"/>
                </a:lnTo>
                <a:lnTo>
                  <a:pt x="51841" y="39573"/>
                </a:lnTo>
                <a:lnTo>
                  <a:pt x="67208" y="42316"/>
                </a:lnTo>
                <a:lnTo>
                  <a:pt x="82537" y="39420"/>
                </a:lnTo>
                <a:lnTo>
                  <a:pt x="96799" y="30886"/>
                </a:lnTo>
                <a:lnTo>
                  <a:pt x="100647" y="27622"/>
                </a:lnTo>
                <a:lnTo>
                  <a:pt x="104292" y="24066"/>
                </a:lnTo>
                <a:lnTo>
                  <a:pt x="108280" y="20993"/>
                </a:lnTo>
                <a:lnTo>
                  <a:pt x="117081" y="16281"/>
                </a:lnTo>
                <a:lnTo>
                  <a:pt x="126657" y="14732"/>
                </a:lnTo>
                <a:lnTo>
                  <a:pt x="136232" y="16344"/>
                </a:lnTo>
                <a:lnTo>
                  <a:pt x="145021" y="21107"/>
                </a:lnTo>
                <a:lnTo>
                  <a:pt x="149110" y="24295"/>
                </a:lnTo>
                <a:lnTo>
                  <a:pt x="152831" y="27965"/>
                </a:lnTo>
                <a:lnTo>
                  <a:pt x="156819" y="31292"/>
                </a:lnTo>
                <a:lnTo>
                  <a:pt x="170802" y="39509"/>
                </a:lnTo>
                <a:lnTo>
                  <a:pt x="185928" y="42303"/>
                </a:lnTo>
                <a:lnTo>
                  <a:pt x="201079" y="39674"/>
                </a:lnTo>
                <a:lnTo>
                  <a:pt x="215188" y="31597"/>
                </a:lnTo>
                <a:lnTo>
                  <a:pt x="218770" y="28663"/>
                </a:lnTo>
                <a:lnTo>
                  <a:pt x="222097" y="25412"/>
                </a:lnTo>
                <a:lnTo>
                  <a:pt x="225653" y="22440"/>
                </a:lnTo>
                <a:lnTo>
                  <a:pt x="235546" y="16611"/>
                </a:lnTo>
                <a:lnTo>
                  <a:pt x="246037" y="14719"/>
                </a:lnTo>
                <a:lnTo>
                  <a:pt x="256514" y="16776"/>
                </a:lnTo>
                <a:lnTo>
                  <a:pt x="266369" y="22758"/>
                </a:lnTo>
                <a:lnTo>
                  <a:pt x="272402" y="28232"/>
                </a:lnTo>
                <a:lnTo>
                  <a:pt x="275513" y="30861"/>
                </a:lnTo>
                <a:lnTo>
                  <a:pt x="289979" y="39471"/>
                </a:lnTo>
                <a:lnTo>
                  <a:pt x="305523" y="42316"/>
                </a:lnTo>
                <a:lnTo>
                  <a:pt x="321056" y="39395"/>
                </a:lnTo>
                <a:lnTo>
                  <a:pt x="335521" y="30708"/>
                </a:lnTo>
                <a:lnTo>
                  <a:pt x="338721" y="27978"/>
                </a:lnTo>
                <a:lnTo>
                  <a:pt x="341757" y="25031"/>
                </a:lnTo>
                <a:lnTo>
                  <a:pt x="344995" y="22339"/>
                </a:lnTo>
                <a:lnTo>
                  <a:pt x="354698" y="16637"/>
                </a:lnTo>
                <a:lnTo>
                  <a:pt x="365036" y="14732"/>
                </a:lnTo>
                <a:lnTo>
                  <a:pt x="375373" y="16624"/>
                </a:lnTo>
                <a:lnTo>
                  <a:pt x="385064" y="22313"/>
                </a:lnTo>
                <a:lnTo>
                  <a:pt x="388848" y="25463"/>
                </a:lnTo>
                <a:lnTo>
                  <a:pt x="392404" y="28867"/>
                </a:lnTo>
                <a:lnTo>
                  <a:pt x="396189" y="32004"/>
                </a:lnTo>
                <a:lnTo>
                  <a:pt x="426885" y="42291"/>
                </a:lnTo>
                <a:lnTo>
                  <a:pt x="430022" y="40868"/>
                </a:lnTo>
                <a:lnTo>
                  <a:pt x="432003" y="36868"/>
                </a:lnTo>
                <a:lnTo>
                  <a:pt x="432003" y="32651"/>
                </a:lnTo>
                <a:close/>
              </a:path>
            </a:pathLst>
          </a:custGeom>
          <a:solidFill>
            <a:srgbClr val="02428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" cstate="print"/>
          <a:srcRect t="34871" r="81459" b="20934"/>
          <a:stretch/>
        </p:blipFill>
        <p:spPr>
          <a:xfrm>
            <a:off x="66770" y="4515513"/>
            <a:ext cx="1465704" cy="116266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4" cstate="print"/>
          <a:srcRect r="85678" b="72378"/>
          <a:stretch/>
        </p:blipFill>
        <p:spPr>
          <a:xfrm>
            <a:off x="46027" y="3490102"/>
            <a:ext cx="1184231" cy="760099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 rotWithShape="1">
          <a:blip r:embed="rId5" cstate="print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1325" t="60451" r="93145"/>
          <a:stretch/>
        </p:blipFill>
        <p:spPr>
          <a:xfrm>
            <a:off x="-59531" y="5679245"/>
            <a:ext cx="1254070" cy="1106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16869" y="531108"/>
            <a:ext cx="10797962" cy="324875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vert="horz" wrap="square" lIns="0" tIns="16933" rIns="0" bIns="0" rtlCol="0">
            <a:spAutoFit/>
          </a:bodyPr>
          <a:lstStyle/>
          <a:p>
            <a:pPr marL="16933" algn="l">
              <a:spcBef>
                <a:spcPts val="133"/>
              </a:spcBef>
            </a:pPr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ПЕРСПЕКТИВНЫЕ НИШИ 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Book Antiqua" panose="02040602050305030304" pitchFamily="18" charset="0"/>
              <a:ea typeface="PT Astra Serif" panose="020A0603040505020204" pitchFamily="18" charset="-52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16869" y="1761540"/>
            <a:ext cx="11049000" cy="1401238"/>
          </a:xfrm>
          <a:prstGeom prst="rect">
            <a:avLst/>
          </a:prstGeom>
        </p:spPr>
        <p:txBody>
          <a:bodyPr vert="horz" wrap="square" lIns="0" tIns="16086" rIns="0" bIns="0" rtlCol="0">
            <a:spAutoFit/>
          </a:bodyPr>
          <a:lstStyle/>
          <a:p>
            <a:r>
              <a:rPr lang="ru-RU" dirty="0" smtClean="0">
                <a:latin typeface="Book Antiqua" panose="02040602050305030304" pitchFamily="18" charset="0"/>
                <a:cs typeface="Times New Roman" pitchFamily="18" charset="0"/>
              </a:rPr>
              <a:t>Благодаря </a:t>
            </a:r>
            <a:r>
              <a:rPr lang="ru-RU" dirty="0">
                <a:latin typeface="Book Antiqua" panose="02040602050305030304" pitchFamily="18" charset="0"/>
                <a:cs typeface="Times New Roman" pitchFamily="18" charset="0"/>
              </a:rPr>
              <a:t>территориальному расположению района и природно-климатическим условиям, </a:t>
            </a:r>
            <a:endParaRPr lang="ru-RU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Book Antiqua" panose="02040602050305030304" pitchFamily="18" charset="0"/>
                <a:cs typeface="Times New Roman" pitchFamily="18" charset="0"/>
              </a:rPr>
              <a:t>сельское </a:t>
            </a:r>
            <a:r>
              <a:rPr lang="ru-RU" dirty="0">
                <a:latin typeface="Book Antiqua" panose="02040602050305030304" pitchFamily="18" charset="0"/>
                <a:cs typeface="Times New Roman" pitchFamily="18" charset="0"/>
              </a:rPr>
              <a:t>хозяйство специализируется на выращивании зерновых культур, подсолнечника, картофеля, разведения КРС мясомолочного направления, активно развивается </a:t>
            </a:r>
            <a:r>
              <a:rPr lang="ru-RU" dirty="0" smtClean="0">
                <a:latin typeface="Book Antiqua" panose="02040602050305030304" pitchFamily="18" charset="0"/>
                <a:cs typeface="Times New Roman" pitchFamily="18" charset="0"/>
              </a:rPr>
              <a:t>садоводство</a:t>
            </a:r>
          </a:p>
          <a:p>
            <a:r>
              <a:rPr lang="ru-RU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r>
              <a:rPr lang="ru-RU" dirty="0" smtClean="0">
                <a:latin typeface="Book Antiqua" panose="02040602050305030304" pitchFamily="18" charset="0"/>
                <a:cs typeface="Times New Roman" pitchFamily="18" charset="0"/>
              </a:rPr>
              <a:t>Переработка </a:t>
            </a:r>
            <a:r>
              <a:rPr lang="ru-RU" dirty="0">
                <a:latin typeface="Book Antiqua" panose="02040602050305030304" pitchFamily="18" charset="0"/>
                <a:cs typeface="Times New Roman" pitchFamily="18" charset="0"/>
              </a:rPr>
              <a:t>сельскохозяйственного сырья в основном производится в г. </a:t>
            </a:r>
            <a:r>
              <a:rPr lang="ru-RU" dirty="0" smtClean="0">
                <a:latin typeface="Book Antiqua" panose="02040602050305030304" pitchFamily="18" charset="0"/>
                <a:cs typeface="Times New Roman" pitchFamily="18" charset="0"/>
              </a:rPr>
              <a:t>Марксе</a:t>
            </a:r>
            <a:endParaRPr lang="ru-RU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2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34" y="294491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540669" y="1149475"/>
            <a:ext cx="10972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Book Antiqua" panose="02040602050305030304" pitchFamily="18" charset="0"/>
                <a:cs typeface="Times New Roman" pitchFamily="18" charset="0"/>
              </a:rPr>
              <a:t>Марксовский</a:t>
            </a:r>
            <a:r>
              <a:rPr lang="ru-RU" sz="2000" dirty="0">
                <a:latin typeface="Book Antiqua" panose="02040602050305030304" pitchFamily="18" charset="0"/>
                <a:cs typeface="Times New Roman" pitchFamily="18" charset="0"/>
              </a:rPr>
              <a:t> район относится к числу развитых районов Саратовской </a:t>
            </a:r>
            <a:r>
              <a:rPr lang="ru-RU" sz="2000" dirty="0" smtClean="0">
                <a:latin typeface="Book Antiqua" panose="02040602050305030304" pitchFamily="18" charset="0"/>
                <a:cs typeface="Times New Roman" pitchFamily="18" charset="0"/>
              </a:rPr>
              <a:t>области</a:t>
            </a:r>
            <a:endParaRPr lang="ru-RU" sz="2000" dirty="0">
              <a:latin typeface="Book Antiqua" panose="02040602050305030304" pitchFamily="18" charset="0"/>
            </a:endParaRPr>
          </a:p>
        </p:txBody>
      </p:sp>
      <p:sp>
        <p:nvSpPr>
          <p:cNvPr id="10" name="Параллелограмм 9"/>
          <p:cNvSpPr/>
          <p:nvPr/>
        </p:nvSpPr>
        <p:spPr>
          <a:xfrm>
            <a:off x="0" y="3471934"/>
            <a:ext cx="4096035" cy="4086225"/>
          </a:xfrm>
          <a:prstGeom prst="parallelogram">
            <a:avLst/>
          </a:prstGeom>
          <a:blipFill>
            <a:blip r:embed="rId3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араллелограмм 12"/>
          <p:cNvSpPr/>
          <p:nvPr/>
        </p:nvSpPr>
        <p:spPr>
          <a:xfrm>
            <a:off x="3062003" y="3471933"/>
            <a:ext cx="4096035" cy="4086225"/>
          </a:xfrm>
          <a:prstGeom prst="parallelogram">
            <a:avLst/>
          </a:prstGeom>
          <a:blipFill>
            <a:blip r:embed="rId4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араллелограмм 13"/>
          <p:cNvSpPr/>
          <p:nvPr/>
        </p:nvSpPr>
        <p:spPr>
          <a:xfrm>
            <a:off x="6139538" y="3476625"/>
            <a:ext cx="4096035" cy="4086225"/>
          </a:xfrm>
          <a:prstGeom prst="parallelogram">
            <a:avLst/>
          </a:prstGeom>
          <a:blipFill>
            <a:blip r:embed="rId5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араллелограмм 14"/>
          <p:cNvSpPr/>
          <p:nvPr/>
        </p:nvSpPr>
        <p:spPr>
          <a:xfrm>
            <a:off x="9217073" y="3481317"/>
            <a:ext cx="4096035" cy="4086225"/>
          </a:xfrm>
          <a:prstGeom prst="parallelogram">
            <a:avLst/>
          </a:prstGeom>
          <a:blipFill>
            <a:blip r:embed="rId6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9790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388269" y="504825"/>
            <a:ext cx="10796588" cy="323850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vert="horz" wrap="square" lIns="0" tIns="16933" rIns="0" bIns="0" rtlCol="0">
            <a:spAutoFit/>
          </a:bodyPr>
          <a:lstStyle/>
          <a:p>
            <a:pPr marL="16933" algn="l">
              <a:spcBef>
                <a:spcPts val="133"/>
              </a:spcBef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ПЕРСПЕКТИВНЫЕ НИШИ </a:t>
            </a:r>
            <a:endParaRPr lang="ru-RU" sz="2000" dirty="0">
              <a:solidFill>
                <a:schemeClr val="accent3">
                  <a:lumMod val="50000"/>
                </a:schemeClr>
              </a:solidFill>
              <a:latin typeface="Book Antiqua" panose="02040602050305030304" pitchFamily="18" charset="0"/>
              <a:ea typeface="PT Astra Serif" panose="020A0603040505020204" pitchFamily="18" charset="-52"/>
              <a:cs typeface="Times New Roman"/>
            </a:endParaRPr>
          </a:p>
        </p:txBody>
      </p:sp>
      <p:pic>
        <p:nvPicPr>
          <p:cNvPr id="12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2634" y="294491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540669" y="1149475"/>
            <a:ext cx="109728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Book Antiqua" pitchFamily="18" charset="0"/>
                <a:cs typeface="Times New Roman" pitchFamily="18" charset="0"/>
              </a:rPr>
              <a:t>В Марксовском районе активизировалась  строительная отрасль </a:t>
            </a:r>
          </a:p>
          <a:p>
            <a:pPr algn="just"/>
            <a:endParaRPr lang="ru-RU" dirty="0" smtClean="0">
              <a:latin typeface="Book Antiqua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Book Antiqua" pitchFamily="18" charset="0"/>
              </a:rPr>
              <a:t>За последние 3 года завершено строительство четырех многоквартирных домов с обустройством прилегающей территорий</a:t>
            </a:r>
          </a:p>
          <a:p>
            <a:pPr algn="just"/>
            <a:r>
              <a:rPr lang="ru-RU" dirty="0" smtClean="0">
                <a:latin typeface="Book Antiqua" pitchFamily="18" charset="0"/>
              </a:rPr>
              <a:t>За 9 месяцев текущего года завершено строительство  2-х многоквартирных  домов на сумму 170 млн.руб.</a:t>
            </a:r>
          </a:p>
          <a:p>
            <a:pPr algn="just"/>
            <a:endParaRPr lang="ru-RU" dirty="0" smtClean="0">
              <a:latin typeface="Book Antiqua" pitchFamily="18" charset="0"/>
            </a:endParaRPr>
          </a:p>
          <a:p>
            <a:pPr algn="just"/>
            <a:r>
              <a:rPr lang="ru-RU" dirty="0" smtClean="0">
                <a:latin typeface="Book Antiqua" pitchFamily="18" charset="0"/>
              </a:rPr>
              <a:t>Продолжается строительство  еще двух многоквартирных домов на 500 квартир </a:t>
            </a:r>
          </a:p>
          <a:p>
            <a:endParaRPr lang="ru-RU" dirty="0">
              <a:latin typeface="Book Antiqua" panose="02040602050305030304" pitchFamily="18" charset="0"/>
            </a:endParaRPr>
          </a:p>
        </p:txBody>
      </p:sp>
      <p:pic>
        <p:nvPicPr>
          <p:cNvPr id="16" name="Picture 2" descr="C:\Users\гнедова-юа\Desktop\1620942683_0513-strelyuhin-v-markse-stroitelstvo-cirka-stadiona-dsc_699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5269" y="3476625"/>
            <a:ext cx="3669206" cy="4086224"/>
          </a:xfrm>
          <a:prstGeom prst="rect">
            <a:avLst/>
          </a:prstGeom>
          <a:noFill/>
        </p:spPr>
      </p:pic>
      <p:pic>
        <p:nvPicPr>
          <p:cNvPr id="17" name="Picture 2" descr="проспект Строителей, 34 (Маркс) – информация и адрес дома (район), серия,  отзывы, на карте, планировки и фото – Домклик"/>
          <p:cNvPicPr>
            <a:picLocks noChangeAspect="1" noChangeArrowheads="1"/>
          </p:cNvPicPr>
          <p:nvPr/>
        </p:nvPicPr>
        <p:blipFill>
          <a:blip r:embed="rId4" cstate="print"/>
          <a:srcRect r="2941" b="11765"/>
          <a:stretch>
            <a:fillRect/>
          </a:stretch>
        </p:blipFill>
        <p:spPr bwMode="auto">
          <a:xfrm>
            <a:off x="4055269" y="3400425"/>
            <a:ext cx="4343400" cy="4162425"/>
          </a:xfrm>
          <a:prstGeom prst="rect">
            <a:avLst/>
          </a:prstGeom>
          <a:noFill/>
        </p:spPr>
      </p:pic>
      <p:pic>
        <p:nvPicPr>
          <p:cNvPr id="19" name="Picture 2" descr="https://marksadm.ru/uploads/posts/2023-04/1681284012_stroitelstvo-doma-v-markse-dsc_556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51069" y="3400425"/>
            <a:ext cx="4419600" cy="41624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19790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2523500" y="1154214"/>
            <a:ext cx="9372600" cy="5847755"/>
          </a:xfrm>
        </p:spPr>
        <p:txBody>
          <a:bodyPr/>
          <a:lstStyle/>
          <a:p>
            <a:endParaRPr lang="ru-RU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Book Antiqua" panose="02040602050305030304" pitchFamily="18" charset="0"/>
                <a:cs typeface="Times New Roman" pitchFamily="18" charset="0"/>
              </a:rPr>
              <a:t>30 общеобразовательных учреждений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Book Antiqua" panose="02040602050305030304" pitchFamily="18" charset="0"/>
                <a:cs typeface="Times New Roman" pitchFamily="18" charset="0"/>
              </a:rPr>
              <a:t> 20 дошкольных учреждения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Book Antiqua" panose="02040602050305030304" pitchFamily="18" charset="0"/>
                <a:cs typeface="Times New Roman" pitchFamily="18" charset="0"/>
              </a:rPr>
              <a:t> 1 учреждение дополнительного образования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Book Antiqua" panose="02040602050305030304" pitchFamily="18" charset="0"/>
                <a:cs typeface="Times New Roman" pitchFamily="18" charset="0"/>
              </a:rPr>
              <a:t> 4 средних специальных учебных заведения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smtClean="0">
                <a:latin typeface="Book Antiqua" panose="02040602050305030304" pitchFamily="18" charset="0"/>
                <a:cs typeface="Times New Roman" pitchFamily="18" charset="0"/>
              </a:rPr>
              <a:t> 2 высших учебных заведения (представительства)</a:t>
            </a:r>
          </a:p>
          <a:p>
            <a:endParaRPr lang="ru-RU" sz="32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Book Antiqua" panose="02040602050305030304" pitchFamily="18" charset="0"/>
                <a:cs typeface="Times New Roman" pitchFamily="18" charset="0"/>
              </a:rPr>
              <a:t>В школах района обучается  6094 человек; воспитанников в детских садах – 2431 чел.</a:t>
            </a:r>
          </a:p>
          <a:p>
            <a:r>
              <a:rPr lang="ru-RU" dirty="0" smtClean="0">
                <a:latin typeface="Book Antiqua" panose="02040602050305030304" pitchFamily="18" charset="0"/>
                <a:cs typeface="Times New Roman" pitchFamily="18" charset="0"/>
              </a:rPr>
              <a:t>Численность работников в образовательных учреждениях – 1634 человек, </a:t>
            </a:r>
            <a:br>
              <a:rPr lang="ru-RU" dirty="0" smtClean="0">
                <a:latin typeface="Book Antiqua" panose="02040602050305030304" pitchFamily="18" charset="0"/>
                <a:cs typeface="Times New Roman" pitchFamily="18" charset="0"/>
              </a:rPr>
            </a:br>
            <a:r>
              <a:rPr lang="ru-RU" dirty="0" smtClean="0">
                <a:latin typeface="Book Antiqua" panose="02040602050305030304" pitchFamily="18" charset="0"/>
                <a:cs typeface="Times New Roman" pitchFamily="18" charset="0"/>
              </a:rPr>
              <a:t>в том числе 855 человек педагогов</a:t>
            </a:r>
          </a:p>
          <a:p>
            <a:endParaRPr lang="ru-RU" spc="-80" dirty="0">
              <a:latin typeface="Book Antiqua" panose="02040602050305030304" pitchFamily="18" charset="0"/>
              <a:cs typeface="Times New Roman" pitchFamily="18" charset="0"/>
            </a:endParaRPr>
          </a:p>
          <a:p>
            <a:r>
              <a:rPr lang="ru-RU" spc="-80" dirty="0">
                <a:latin typeface="Book Antiqua" panose="02040602050305030304" pitchFamily="18" charset="0"/>
                <a:cs typeface="Times New Roman" pitchFamily="18" charset="0"/>
              </a:rPr>
              <a:t>Культурный</a:t>
            </a:r>
            <a:r>
              <a:rPr lang="ru-RU" spc="6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ru-RU" spc="-47" dirty="0">
                <a:latin typeface="Book Antiqua" panose="02040602050305030304" pitchFamily="18" charset="0"/>
                <a:cs typeface="Times New Roman" pitchFamily="18" charset="0"/>
              </a:rPr>
              <a:t>отдых</a:t>
            </a:r>
            <a:r>
              <a:rPr lang="ru-RU" spc="67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ru-RU" spc="-7" dirty="0">
                <a:latin typeface="Book Antiqua" panose="02040602050305030304" pitchFamily="18" charset="0"/>
                <a:cs typeface="Times New Roman" pitchFamily="18" charset="0"/>
              </a:rPr>
              <a:t>и</a:t>
            </a:r>
            <a:r>
              <a:rPr lang="ru-RU" spc="67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ru-RU" spc="-20" dirty="0">
                <a:latin typeface="Book Antiqua" panose="02040602050305030304" pitchFamily="18" charset="0"/>
                <a:cs typeface="Times New Roman" pitchFamily="18" charset="0"/>
              </a:rPr>
              <a:t>досуг</a:t>
            </a:r>
            <a:r>
              <a:rPr lang="ru-RU" spc="6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ru-RU" spc="-20" dirty="0">
                <a:latin typeface="Book Antiqua" panose="02040602050305030304" pitchFamily="18" charset="0"/>
                <a:cs typeface="Times New Roman" pitchFamily="18" charset="0"/>
              </a:rPr>
              <a:t>населения </a:t>
            </a:r>
            <a:r>
              <a:rPr lang="ru-RU" dirty="0" smtClean="0">
                <a:latin typeface="Book Antiqua" panose="02040602050305030304" pitchFamily="18" charset="0"/>
                <a:cs typeface="Times New Roman" pitchFamily="18" charset="0"/>
              </a:rPr>
              <a:t>в </a:t>
            </a:r>
            <a:r>
              <a:rPr lang="ru-RU" spc="-13" dirty="0">
                <a:latin typeface="Book Antiqua" panose="02040602050305030304" pitchFamily="18" charset="0"/>
                <a:cs typeface="Times New Roman" pitchFamily="18" charset="0"/>
              </a:rPr>
              <a:t>районе</a:t>
            </a:r>
            <a:r>
              <a:rPr lang="ru-RU" spc="2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ru-RU" spc="-40" dirty="0">
                <a:latin typeface="Book Antiqua" panose="02040602050305030304" pitchFamily="18" charset="0"/>
                <a:cs typeface="Times New Roman" pitchFamily="18" charset="0"/>
              </a:rPr>
              <a:t>обеспечивают</a:t>
            </a:r>
            <a:r>
              <a:rPr lang="ru-RU" spc="-40" dirty="0" smtClean="0">
                <a:latin typeface="Book Antiqua" panose="02040602050305030304" pitchFamily="18" charset="0"/>
                <a:cs typeface="Times New Roman" pitchFamily="18" charset="0"/>
              </a:rPr>
              <a:t>:</a:t>
            </a:r>
            <a:endParaRPr lang="ru-RU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524920" indent="-508834" algn="l">
              <a:buFont typeface="Wingdings" panose="05000000000000000000" pitchFamily="2" charset="2"/>
              <a:buChar char="Ø"/>
              <a:tabLst>
                <a:tab pos="524920" algn="l"/>
                <a:tab pos="525767" algn="l"/>
              </a:tabLst>
            </a:pPr>
            <a:endParaRPr lang="ru-RU" spc="-7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524920" indent="-508834" algn="l">
              <a:buFont typeface="Wingdings" panose="05000000000000000000" pitchFamily="2" charset="2"/>
              <a:buChar char="Ø"/>
              <a:tabLst>
                <a:tab pos="524920" algn="l"/>
                <a:tab pos="525767" algn="l"/>
              </a:tabLst>
            </a:pPr>
            <a:r>
              <a:rPr lang="ru-RU" spc="-7" dirty="0" smtClean="0">
                <a:latin typeface="Book Antiqua" panose="02040602050305030304" pitchFamily="18" charset="0"/>
                <a:cs typeface="Times New Roman" pitchFamily="18" charset="0"/>
              </a:rPr>
              <a:t>37</a:t>
            </a:r>
            <a:r>
              <a:rPr lang="ru-RU" spc="47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ru-RU" spc="-33" dirty="0">
                <a:latin typeface="Book Antiqua" panose="02040602050305030304" pitchFamily="18" charset="0"/>
                <a:cs typeface="Times New Roman" pitchFamily="18" charset="0"/>
              </a:rPr>
              <a:t>учреждений культурно - досугового </a:t>
            </a:r>
            <a:r>
              <a:rPr lang="ru-RU" spc="-33" dirty="0" smtClean="0">
                <a:latin typeface="Book Antiqua" panose="02040602050305030304" pitchFamily="18" charset="0"/>
                <a:cs typeface="Times New Roman" pitchFamily="18" charset="0"/>
              </a:rPr>
              <a:t>типа</a:t>
            </a:r>
            <a:endParaRPr lang="ru-RU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524920" indent="-508834" algn="l">
              <a:spcBef>
                <a:spcPts val="7"/>
              </a:spcBef>
              <a:buFont typeface="Wingdings" panose="05000000000000000000" pitchFamily="2" charset="2"/>
              <a:buChar char="Ø"/>
              <a:tabLst>
                <a:tab pos="524920" algn="l"/>
                <a:tab pos="525767" algn="l"/>
              </a:tabLst>
            </a:pPr>
            <a:r>
              <a:rPr lang="ru-RU" spc="-47" dirty="0">
                <a:latin typeface="Book Antiqua" panose="02040602050305030304" pitchFamily="18" charset="0"/>
                <a:cs typeface="Times New Roman" pitchFamily="18" charset="0"/>
              </a:rPr>
              <a:t>библиотечная</a:t>
            </a:r>
            <a:r>
              <a:rPr lang="ru-RU" spc="53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ru-RU" spc="-27" dirty="0">
                <a:latin typeface="Book Antiqua" panose="02040602050305030304" pitchFamily="18" charset="0"/>
                <a:cs typeface="Times New Roman" pitchFamily="18" charset="0"/>
              </a:rPr>
              <a:t>система</a:t>
            </a:r>
            <a:r>
              <a:rPr lang="ru-RU" spc="4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ru-RU" spc="1047" dirty="0">
                <a:latin typeface="Book Antiqua" panose="02040602050305030304" pitchFamily="18" charset="0"/>
                <a:cs typeface="Times New Roman" pitchFamily="18" charset="0"/>
              </a:rPr>
              <a:t>–</a:t>
            </a:r>
            <a:r>
              <a:rPr lang="ru-RU" spc="33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ru-RU" spc="-7" dirty="0">
                <a:latin typeface="Book Antiqua" panose="02040602050305030304" pitchFamily="18" charset="0"/>
                <a:cs typeface="Times New Roman" pitchFamily="18" charset="0"/>
              </a:rPr>
              <a:t>36</a:t>
            </a:r>
            <a:r>
              <a:rPr lang="ru-RU" spc="47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ru-RU" spc="-60" dirty="0" smtClean="0">
                <a:latin typeface="Book Antiqua" panose="02040602050305030304" pitchFamily="18" charset="0"/>
                <a:cs typeface="Times New Roman" pitchFamily="18" charset="0"/>
              </a:rPr>
              <a:t>библиотек</a:t>
            </a:r>
            <a:endParaRPr lang="ru-RU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524920" indent="-508834" algn="l">
              <a:buFont typeface="Wingdings" panose="05000000000000000000" pitchFamily="2" charset="2"/>
              <a:buChar char="Ø"/>
              <a:tabLst>
                <a:tab pos="524920" algn="l"/>
                <a:tab pos="525767" algn="l"/>
              </a:tabLst>
            </a:pPr>
            <a:r>
              <a:rPr lang="ru-RU" spc="-7" dirty="0">
                <a:latin typeface="Book Antiqua" panose="02040602050305030304" pitchFamily="18" charset="0"/>
                <a:cs typeface="Times New Roman" pitchFamily="18" charset="0"/>
              </a:rPr>
              <a:t>2</a:t>
            </a:r>
            <a:r>
              <a:rPr lang="ru-RU" spc="27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ru-RU" spc="-67" dirty="0">
                <a:latin typeface="Book Antiqua" panose="02040602050305030304" pitchFamily="18" charset="0"/>
                <a:cs typeface="Times New Roman" pitchFamily="18" charset="0"/>
              </a:rPr>
              <a:t>детские</a:t>
            </a:r>
            <a:r>
              <a:rPr lang="ru-RU" spc="33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ru-RU" spc="-53" dirty="0">
                <a:latin typeface="Book Antiqua" panose="02040602050305030304" pitchFamily="18" charset="0"/>
                <a:cs typeface="Times New Roman" pitchFamily="18" charset="0"/>
              </a:rPr>
              <a:t>школы</a:t>
            </a:r>
            <a:r>
              <a:rPr lang="ru-RU" spc="4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ru-RU" spc="-33" dirty="0" smtClean="0">
                <a:latin typeface="Book Antiqua" panose="02040602050305030304" pitchFamily="18" charset="0"/>
                <a:cs typeface="Times New Roman" pitchFamily="18" charset="0"/>
              </a:rPr>
              <a:t>искусств</a:t>
            </a:r>
            <a:endParaRPr lang="ru-RU" spc="-33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524920" indent="-508834" algn="l">
              <a:buFont typeface="Wingdings" panose="05000000000000000000" pitchFamily="2" charset="2"/>
              <a:buChar char="Ø"/>
              <a:tabLst>
                <a:tab pos="524920" algn="l"/>
                <a:tab pos="525767" algn="l"/>
              </a:tabLst>
            </a:pPr>
            <a:r>
              <a:rPr lang="ru-RU" spc="-33" dirty="0" smtClean="0">
                <a:latin typeface="Book Antiqua" panose="02040602050305030304" pitchFamily="18" charset="0"/>
                <a:cs typeface="Times New Roman" pitchFamily="18" charset="0"/>
              </a:rPr>
              <a:t>кинотеатр</a:t>
            </a:r>
            <a:endParaRPr lang="ru-RU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524920" indent="-508834" algn="l">
              <a:buFont typeface="Wingdings" panose="05000000000000000000" pitchFamily="2" charset="2"/>
              <a:buChar char="Ø"/>
              <a:tabLst>
                <a:tab pos="524920" algn="l"/>
                <a:tab pos="525767" algn="l"/>
              </a:tabLst>
            </a:pPr>
            <a:r>
              <a:rPr lang="ru-RU" spc="-40" dirty="0" smtClean="0">
                <a:latin typeface="Book Antiqua" panose="02040602050305030304" pitchFamily="18" charset="0"/>
                <a:cs typeface="Times New Roman" pitchFamily="18" charset="0"/>
              </a:rPr>
              <a:t>музей</a:t>
            </a:r>
            <a:endParaRPr lang="ru-RU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algn="l"/>
            <a:endParaRPr lang="ru-RU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algn="l"/>
            <a:r>
              <a:rPr lang="ru-RU" dirty="0" smtClean="0">
                <a:latin typeface="Book Antiqua" panose="02040602050305030304" pitchFamily="18" charset="0"/>
                <a:cs typeface="Times New Roman" pitchFamily="18" charset="0"/>
              </a:rPr>
              <a:t>Количество кружков и спортивных секций - 548, с числом занятых в них детей – 5850</a:t>
            </a:r>
          </a:p>
        </p:txBody>
      </p:sp>
      <p:sp>
        <p:nvSpPr>
          <p:cNvPr id="8" name="object 2"/>
          <p:cNvSpPr txBox="1">
            <a:spLocks/>
          </p:cNvSpPr>
          <p:nvPr/>
        </p:nvSpPr>
        <p:spPr>
          <a:xfrm>
            <a:off x="1601331" y="361289"/>
            <a:ext cx="11216938" cy="324875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vert="horz" wrap="square" lIns="0" tIns="16933" rIns="0" bIns="0" rtlCol="0">
            <a:spAutoFit/>
          </a:bodyPr>
          <a:lstStyle>
            <a:lvl1pPr>
              <a:defRPr sz="5067" b="0" i="0">
                <a:solidFill>
                  <a:schemeClr val="bg1"/>
                </a:solidFill>
                <a:latin typeface="Microsoft Sans Serif"/>
                <a:ea typeface="+mj-ea"/>
                <a:cs typeface="Microsoft Sans Serif"/>
              </a:defRPr>
            </a:lvl1pPr>
          </a:lstStyle>
          <a:p>
            <a:pPr marL="16933">
              <a:spcBef>
                <a:spcPts val="133"/>
              </a:spcBef>
            </a:pPr>
            <a:r>
              <a:rPr lang="ru-RU" sz="2000" b="1" kern="0" dirty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ОБРАЗОВАНИЕ МАРКСОВСКОГО </a:t>
            </a:r>
            <a:r>
              <a:rPr lang="ru-RU" sz="2000" b="1" kern="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МУНИЦИПАЛЬНОГО </a:t>
            </a:r>
            <a:r>
              <a:rPr lang="ru-RU" sz="2000" b="1" kern="0" dirty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РАЙОНА</a:t>
            </a:r>
          </a:p>
        </p:txBody>
      </p:sp>
      <p:pic>
        <p:nvPicPr>
          <p:cNvPr id="9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34" y="294491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ject 36"/>
          <p:cNvPicPr/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93955" y="3645598"/>
            <a:ext cx="887265" cy="864989"/>
          </a:xfrm>
          <a:prstGeom prst="rect">
            <a:avLst/>
          </a:prstGeom>
        </p:spPr>
      </p:pic>
      <p:grpSp>
        <p:nvGrpSpPr>
          <p:cNvPr id="12" name="Group 414"/>
          <p:cNvGrpSpPr/>
          <p:nvPr/>
        </p:nvGrpSpPr>
        <p:grpSpPr>
          <a:xfrm>
            <a:off x="735289" y="1876425"/>
            <a:ext cx="1130682" cy="956882"/>
            <a:chOff x="0" y="0"/>
            <a:chExt cx="343608" cy="320859"/>
          </a:xfrm>
          <a:noFill/>
        </p:grpSpPr>
        <p:sp>
          <p:nvSpPr>
            <p:cNvPr id="13" name="Freeform 416"/>
            <p:cNvSpPr/>
            <p:nvPr/>
          </p:nvSpPr>
          <p:spPr>
            <a:xfrm>
              <a:off x="88836" y="-1"/>
              <a:ext cx="254773" cy="179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70" y="0"/>
                  </a:moveTo>
                  <a:lnTo>
                    <a:pt x="20338" y="0"/>
                  </a:lnTo>
                  <a:lnTo>
                    <a:pt x="20590" y="43"/>
                  </a:lnTo>
                  <a:lnTo>
                    <a:pt x="20820" y="141"/>
                  </a:lnTo>
                  <a:lnTo>
                    <a:pt x="21041" y="315"/>
                  </a:lnTo>
                  <a:lnTo>
                    <a:pt x="21225" y="532"/>
                  </a:lnTo>
                  <a:lnTo>
                    <a:pt x="21386" y="792"/>
                  </a:lnTo>
                  <a:lnTo>
                    <a:pt x="21501" y="1107"/>
                  </a:lnTo>
                  <a:lnTo>
                    <a:pt x="21569" y="1444"/>
                  </a:lnTo>
                  <a:lnTo>
                    <a:pt x="21600" y="1802"/>
                  </a:lnTo>
                  <a:lnTo>
                    <a:pt x="21569" y="2171"/>
                  </a:lnTo>
                  <a:lnTo>
                    <a:pt x="21501" y="2507"/>
                  </a:lnTo>
                  <a:lnTo>
                    <a:pt x="21378" y="2822"/>
                  </a:lnTo>
                  <a:lnTo>
                    <a:pt x="21217" y="3083"/>
                  </a:lnTo>
                  <a:lnTo>
                    <a:pt x="21026" y="3311"/>
                  </a:lnTo>
                  <a:lnTo>
                    <a:pt x="21026" y="20449"/>
                  </a:lnTo>
                  <a:lnTo>
                    <a:pt x="20996" y="20710"/>
                  </a:lnTo>
                  <a:lnTo>
                    <a:pt x="20934" y="20949"/>
                  </a:lnTo>
                  <a:lnTo>
                    <a:pt x="20835" y="21155"/>
                  </a:lnTo>
                  <a:lnTo>
                    <a:pt x="20712" y="21350"/>
                  </a:lnTo>
                  <a:lnTo>
                    <a:pt x="20567" y="21491"/>
                  </a:lnTo>
                  <a:lnTo>
                    <a:pt x="20391" y="21578"/>
                  </a:lnTo>
                  <a:lnTo>
                    <a:pt x="20200" y="21600"/>
                  </a:lnTo>
                  <a:lnTo>
                    <a:pt x="7062" y="21600"/>
                  </a:lnTo>
                  <a:lnTo>
                    <a:pt x="7231" y="21101"/>
                  </a:lnTo>
                  <a:lnTo>
                    <a:pt x="7376" y="20612"/>
                  </a:lnTo>
                  <a:lnTo>
                    <a:pt x="7567" y="19939"/>
                  </a:lnTo>
                  <a:lnTo>
                    <a:pt x="7736" y="19614"/>
                  </a:lnTo>
                  <a:lnTo>
                    <a:pt x="7873" y="19277"/>
                  </a:lnTo>
                  <a:lnTo>
                    <a:pt x="19389" y="19277"/>
                  </a:lnTo>
                  <a:lnTo>
                    <a:pt x="19389" y="3604"/>
                  </a:lnTo>
                  <a:lnTo>
                    <a:pt x="2219" y="3604"/>
                  </a:lnTo>
                  <a:lnTo>
                    <a:pt x="2219" y="4906"/>
                  </a:lnTo>
                  <a:lnTo>
                    <a:pt x="865" y="4906"/>
                  </a:lnTo>
                  <a:lnTo>
                    <a:pt x="582" y="4917"/>
                  </a:lnTo>
                  <a:lnTo>
                    <a:pt x="582" y="3311"/>
                  </a:lnTo>
                  <a:lnTo>
                    <a:pt x="390" y="3083"/>
                  </a:lnTo>
                  <a:lnTo>
                    <a:pt x="230" y="2822"/>
                  </a:lnTo>
                  <a:lnTo>
                    <a:pt x="107" y="2507"/>
                  </a:lnTo>
                  <a:lnTo>
                    <a:pt x="31" y="2171"/>
                  </a:lnTo>
                  <a:lnTo>
                    <a:pt x="0" y="1802"/>
                  </a:lnTo>
                  <a:lnTo>
                    <a:pt x="31" y="1444"/>
                  </a:lnTo>
                  <a:lnTo>
                    <a:pt x="107" y="1107"/>
                  </a:lnTo>
                  <a:lnTo>
                    <a:pt x="222" y="792"/>
                  </a:lnTo>
                  <a:lnTo>
                    <a:pt x="375" y="532"/>
                  </a:lnTo>
                  <a:lnTo>
                    <a:pt x="566" y="315"/>
                  </a:lnTo>
                  <a:lnTo>
                    <a:pt x="780" y="141"/>
                  </a:lnTo>
                  <a:lnTo>
                    <a:pt x="1018" y="43"/>
                  </a:lnTo>
                  <a:lnTo>
                    <a:pt x="1270" y="0"/>
                  </a:lnTo>
                  <a:close/>
                </a:path>
              </a:pathLst>
            </a:custGeom>
            <a:grpFill/>
            <a:ln w="12700" cap="flat">
              <a:solidFill>
                <a:srgbClr val="0067AF"/>
              </a:solidFill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4" name="Freeform 417"/>
            <p:cNvSpPr/>
            <p:nvPr/>
          </p:nvSpPr>
          <p:spPr>
            <a:xfrm>
              <a:off x="179117" y="52904"/>
              <a:ext cx="107796" cy="72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20" y="0"/>
                  </a:moveTo>
                  <a:lnTo>
                    <a:pt x="19301" y="108"/>
                  </a:lnTo>
                  <a:lnTo>
                    <a:pt x="19663" y="325"/>
                  </a:lnTo>
                  <a:lnTo>
                    <a:pt x="19970" y="677"/>
                  </a:lnTo>
                  <a:lnTo>
                    <a:pt x="20224" y="1137"/>
                  </a:lnTo>
                  <a:lnTo>
                    <a:pt x="20405" y="1651"/>
                  </a:lnTo>
                  <a:lnTo>
                    <a:pt x="20514" y="2247"/>
                  </a:lnTo>
                  <a:lnTo>
                    <a:pt x="21600" y="13453"/>
                  </a:lnTo>
                  <a:lnTo>
                    <a:pt x="21600" y="14075"/>
                  </a:lnTo>
                  <a:lnTo>
                    <a:pt x="21528" y="14671"/>
                  </a:lnTo>
                  <a:lnTo>
                    <a:pt x="21365" y="15212"/>
                  </a:lnTo>
                  <a:lnTo>
                    <a:pt x="21147" y="15645"/>
                  </a:lnTo>
                  <a:lnTo>
                    <a:pt x="20840" y="16051"/>
                  </a:lnTo>
                  <a:lnTo>
                    <a:pt x="20496" y="16295"/>
                  </a:lnTo>
                  <a:lnTo>
                    <a:pt x="20097" y="16457"/>
                  </a:lnTo>
                  <a:lnTo>
                    <a:pt x="19970" y="16484"/>
                  </a:lnTo>
                  <a:lnTo>
                    <a:pt x="19844" y="16484"/>
                  </a:lnTo>
                  <a:lnTo>
                    <a:pt x="19427" y="16430"/>
                  </a:lnTo>
                  <a:lnTo>
                    <a:pt x="19029" y="16214"/>
                  </a:lnTo>
                  <a:lnTo>
                    <a:pt x="18703" y="15862"/>
                  </a:lnTo>
                  <a:lnTo>
                    <a:pt x="18395" y="15402"/>
                  </a:lnTo>
                  <a:lnTo>
                    <a:pt x="18196" y="14860"/>
                  </a:lnTo>
                  <a:lnTo>
                    <a:pt x="18088" y="14238"/>
                  </a:lnTo>
                  <a:lnTo>
                    <a:pt x="17635" y="9501"/>
                  </a:lnTo>
                  <a:lnTo>
                    <a:pt x="12221" y="20490"/>
                  </a:lnTo>
                  <a:lnTo>
                    <a:pt x="11950" y="20977"/>
                  </a:lnTo>
                  <a:lnTo>
                    <a:pt x="11606" y="21275"/>
                  </a:lnTo>
                  <a:lnTo>
                    <a:pt x="11244" y="21492"/>
                  </a:lnTo>
                  <a:lnTo>
                    <a:pt x="10863" y="21600"/>
                  </a:lnTo>
                  <a:lnTo>
                    <a:pt x="10465" y="21546"/>
                  </a:lnTo>
                  <a:lnTo>
                    <a:pt x="10067" y="21383"/>
                  </a:lnTo>
                  <a:lnTo>
                    <a:pt x="1249" y="15564"/>
                  </a:lnTo>
                  <a:lnTo>
                    <a:pt x="742" y="16376"/>
                  </a:lnTo>
                  <a:lnTo>
                    <a:pt x="688" y="14725"/>
                  </a:lnTo>
                  <a:lnTo>
                    <a:pt x="543" y="13074"/>
                  </a:lnTo>
                  <a:lnTo>
                    <a:pt x="308" y="11531"/>
                  </a:lnTo>
                  <a:lnTo>
                    <a:pt x="0" y="10015"/>
                  </a:lnTo>
                  <a:lnTo>
                    <a:pt x="344" y="9798"/>
                  </a:lnTo>
                  <a:lnTo>
                    <a:pt x="724" y="9717"/>
                  </a:lnTo>
                  <a:lnTo>
                    <a:pt x="1123" y="9771"/>
                  </a:lnTo>
                  <a:lnTo>
                    <a:pt x="1503" y="9934"/>
                  </a:lnTo>
                  <a:lnTo>
                    <a:pt x="10193" y="15645"/>
                  </a:lnTo>
                  <a:lnTo>
                    <a:pt x="14865" y="6144"/>
                  </a:lnTo>
                  <a:lnTo>
                    <a:pt x="11515" y="6875"/>
                  </a:lnTo>
                  <a:lnTo>
                    <a:pt x="11117" y="6875"/>
                  </a:lnTo>
                  <a:lnTo>
                    <a:pt x="10719" y="6767"/>
                  </a:lnTo>
                  <a:lnTo>
                    <a:pt x="10356" y="6523"/>
                  </a:lnTo>
                  <a:lnTo>
                    <a:pt x="10049" y="6171"/>
                  </a:lnTo>
                  <a:lnTo>
                    <a:pt x="9795" y="5738"/>
                  </a:lnTo>
                  <a:lnTo>
                    <a:pt x="9614" y="5197"/>
                  </a:lnTo>
                  <a:lnTo>
                    <a:pt x="9505" y="4629"/>
                  </a:lnTo>
                  <a:lnTo>
                    <a:pt x="9505" y="3979"/>
                  </a:lnTo>
                  <a:lnTo>
                    <a:pt x="9560" y="3438"/>
                  </a:lnTo>
                  <a:lnTo>
                    <a:pt x="9741" y="2896"/>
                  </a:lnTo>
                  <a:lnTo>
                    <a:pt x="9958" y="2436"/>
                  </a:lnTo>
                  <a:lnTo>
                    <a:pt x="10248" y="2057"/>
                  </a:lnTo>
                  <a:lnTo>
                    <a:pt x="10610" y="1759"/>
                  </a:lnTo>
                  <a:lnTo>
                    <a:pt x="11008" y="1624"/>
                  </a:lnTo>
                  <a:lnTo>
                    <a:pt x="18504" y="0"/>
                  </a:lnTo>
                  <a:lnTo>
                    <a:pt x="18920" y="0"/>
                  </a:lnTo>
                  <a:close/>
                </a:path>
              </a:pathLst>
            </a:custGeom>
            <a:grpFill/>
            <a:ln w="12700" cap="flat">
              <a:solidFill>
                <a:srgbClr val="0067AF"/>
              </a:solidFill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5" name="Freeform 418"/>
            <p:cNvSpPr/>
            <p:nvPr/>
          </p:nvSpPr>
          <p:spPr>
            <a:xfrm>
              <a:off x="0" y="57418"/>
              <a:ext cx="217397" cy="263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797" y="11314"/>
                  </a:moveTo>
                  <a:lnTo>
                    <a:pt x="12698" y="11344"/>
                  </a:lnTo>
                  <a:lnTo>
                    <a:pt x="12330" y="11477"/>
                  </a:lnTo>
                  <a:lnTo>
                    <a:pt x="11971" y="11558"/>
                  </a:lnTo>
                  <a:lnTo>
                    <a:pt x="11863" y="11588"/>
                  </a:lnTo>
                  <a:lnTo>
                    <a:pt x="11792" y="11640"/>
                  </a:lnTo>
                  <a:lnTo>
                    <a:pt x="11747" y="11721"/>
                  </a:lnTo>
                  <a:lnTo>
                    <a:pt x="11720" y="11803"/>
                  </a:lnTo>
                  <a:lnTo>
                    <a:pt x="11720" y="12417"/>
                  </a:lnTo>
                  <a:lnTo>
                    <a:pt x="11684" y="12439"/>
                  </a:lnTo>
                  <a:lnTo>
                    <a:pt x="11639" y="12461"/>
                  </a:lnTo>
                  <a:lnTo>
                    <a:pt x="11612" y="12491"/>
                  </a:lnTo>
                  <a:lnTo>
                    <a:pt x="11549" y="12572"/>
                  </a:lnTo>
                  <a:lnTo>
                    <a:pt x="11531" y="12676"/>
                  </a:lnTo>
                  <a:lnTo>
                    <a:pt x="11702" y="13993"/>
                  </a:lnTo>
                  <a:lnTo>
                    <a:pt x="11729" y="14082"/>
                  </a:lnTo>
                  <a:lnTo>
                    <a:pt x="11801" y="14156"/>
                  </a:lnTo>
                  <a:lnTo>
                    <a:pt x="11917" y="14208"/>
                  </a:lnTo>
                  <a:lnTo>
                    <a:pt x="11962" y="14208"/>
                  </a:lnTo>
                  <a:lnTo>
                    <a:pt x="11989" y="14215"/>
                  </a:lnTo>
                  <a:lnTo>
                    <a:pt x="12088" y="14193"/>
                  </a:lnTo>
                  <a:lnTo>
                    <a:pt x="12169" y="14163"/>
                  </a:lnTo>
                  <a:lnTo>
                    <a:pt x="12240" y="14111"/>
                  </a:lnTo>
                  <a:lnTo>
                    <a:pt x="13075" y="13186"/>
                  </a:lnTo>
                  <a:lnTo>
                    <a:pt x="13120" y="13120"/>
                  </a:lnTo>
                  <a:lnTo>
                    <a:pt x="13138" y="13046"/>
                  </a:lnTo>
                  <a:lnTo>
                    <a:pt x="13138" y="11566"/>
                  </a:lnTo>
                  <a:lnTo>
                    <a:pt x="13120" y="11477"/>
                  </a:lnTo>
                  <a:lnTo>
                    <a:pt x="13066" y="11410"/>
                  </a:lnTo>
                  <a:lnTo>
                    <a:pt x="12994" y="11351"/>
                  </a:lnTo>
                  <a:lnTo>
                    <a:pt x="12895" y="11322"/>
                  </a:lnTo>
                  <a:lnTo>
                    <a:pt x="12797" y="11314"/>
                  </a:lnTo>
                  <a:close/>
                  <a:moveTo>
                    <a:pt x="8812" y="11314"/>
                  </a:moveTo>
                  <a:lnTo>
                    <a:pt x="8705" y="11322"/>
                  </a:lnTo>
                  <a:lnTo>
                    <a:pt x="8606" y="11351"/>
                  </a:lnTo>
                  <a:lnTo>
                    <a:pt x="8534" y="11410"/>
                  </a:lnTo>
                  <a:lnTo>
                    <a:pt x="8480" y="11477"/>
                  </a:lnTo>
                  <a:lnTo>
                    <a:pt x="8462" y="11566"/>
                  </a:lnTo>
                  <a:lnTo>
                    <a:pt x="8462" y="13046"/>
                  </a:lnTo>
                  <a:lnTo>
                    <a:pt x="8480" y="13120"/>
                  </a:lnTo>
                  <a:lnTo>
                    <a:pt x="8525" y="13186"/>
                  </a:lnTo>
                  <a:lnTo>
                    <a:pt x="9369" y="14111"/>
                  </a:lnTo>
                  <a:lnTo>
                    <a:pt x="9431" y="14171"/>
                  </a:lnTo>
                  <a:lnTo>
                    <a:pt x="9512" y="14193"/>
                  </a:lnTo>
                  <a:lnTo>
                    <a:pt x="9611" y="14215"/>
                  </a:lnTo>
                  <a:lnTo>
                    <a:pt x="9638" y="14215"/>
                  </a:lnTo>
                  <a:lnTo>
                    <a:pt x="9683" y="14208"/>
                  </a:lnTo>
                  <a:lnTo>
                    <a:pt x="9799" y="14163"/>
                  </a:lnTo>
                  <a:lnTo>
                    <a:pt x="9871" y="14082"/>
                  </a:lnTo>
                  <a:lnTo>
                    <a:pt x="9898" y="13993"/>
                  </a:lnTo>
                  <a:lnTo>
                    <a:pt x="10069" y="12676"/>
                  </a:lnTo>
                  <a:lnTo>
                    <a:pt x="10051" y="12572"/>
                  </a:lnTo>
                  <a:lnTo>
                    <a:pt x="9997" y="12491"/>
                  </a:lnTo>
                  <a:lnTo>
                    <a:pt x="9961" y="12461"/>
                  </a:lnTo>
                  <a:lnTo>
                    <a:pt x="9916" y="12439"/>
                  </a:lnTo>
                  <a:lnTo>
                    <a:pt x="9880" y="12417"/>
                  </a:lnTo>
                  <a:lnTo>
                    <a:pt x="9880" y="11803"/>
                  </a:lnTo>
                  <a:lnTo>
                    <a:pt x="9862" y="11721"/>
                  </a:lnTo>
                  <a:lnTo>
                    <a:pt x="9808" y="11640"/>
                  </a:lnTo>
                  <a:lnTo>
                    <a:pt x="9737" y="11588"/>
                  </a:lnTo>
                  <a:lnTo>
                    <a:pt x="9629" y="11558"/>
                  </a:lnTo>
                  <a:lnTo>
                    <a:pt x="9270" y="11477"/>
                  </a:lnTo>
                  <a:lnTo>
                    <a:pt x="8902" y="11344"/>
                  </a:lnTo>
                  <a:lnTo>
                    <a:pt x="8812" y="11314"/>
                  </a:lnTo>
                  <a:close/>
                  <a:moveTo>
                    <a:pt x="9369" y="4691"/>
                  </a:moveTo>
                  <a:lnTo>
                    <a:pt x="9010" y="4714"/>
                  </a:lnTo>
                  <a:lnTo>
                    <a:pt x="8660" y="4751"/>
                  </a:lnTo>
                  <a:lnTo>
                    <a:pt x="8328" y="4825"/>
                  </a:lnTo>
                  <a:lnTo>
                    <a:pt x="8014" y="4899"/>
                  </a:lnTo>
                  <a:lnTo>
                    <a:pt x="7735" y="4987"/>
                  </a:lnTo>
                  <a:lnTo>
                    <a:pt x="7484" y="5069"/>
                  </a:lnTo>
                  <a:lnTo>
                    <a:pt x="7287" y="5143"/>
                  </a:lnTo>
                  <a:lnTo>
                    <a:pt x="7197" y="5209"/>
                  </a:lnTo>
                  <a:lnTo>
                    <a:pt x="7143" y="5283"/>
                  </a:lnTo>
                  <a:lnTo>
                    <a:pt x="7125" y="5372"/>
                  </a:lnTo>
                  <a:lnTo>
                    <a:pt x="7125" y="5816"/>
                  </a:lnTo>
                  <a:lnTo>
                    <a:pt x="7000" y="5816"/>
                  </a:lnTo>
                  <a:lnTo>
                    <a:pt x="6883" y="5831"/>
                  </a:lnTo>
                  <a:lnTo>
                    <a:pt x="6793" y="5883"/>
                  </a:lnTo>
                  <a:lnTo>
                    <a:pt x="6721" y="5957"/>
                  </a:lnTo>
                  <a:lnTo>
                    <a:pt x="6703" y="6060"/>
                  </a:lnTo>
                  <a:lnTo>
                    <a:pt x="6703" y="6460"/>
                  </a:lnTo>
                  <a:lnTo>
                    <a:pt x="6721" y="6549"/>
                  </a:lnTo>
                  <a:lnTo>
                    <a:pt x="6766" y="6615"/>
                  </a:lnTo>
                  <a:lnTo>
                    <a:pt x="6838" y="6675"/>
                  </a:lnTo>
                  <a:lnTo>
                    <a:pt x="7125" y="6830"/>
                  </a:lnTo>
                  <a:lnTo>
                    <a:pt x="7143" y="6934"/>
                  </a:lnTo>
                  <a:lnTo>
                    <a:pt x="7206" y="7200"/>
                  </a:lnTo>
                  <a:lnTo>
                    <a:pt x="7305" y="7481"/>
                  </a:lnTo>
                  <a:lnTo>
                    <a:pt x="7421" y="7770"/>
                  </a:lnTo>
                  <a:lnTo>
                    <a:pt x="7583" y="8066"/>
                  </a:lnTo>
                  <a:lnTo>
                    <a:pt x="7762" y="8377"/>
                  </a:lnTo>
                  <a:lnTo>
                    <a:pt x="7987" y="8687"/>
                  </a:lnTo>
                  <a:lnTo>
                    <a:pt x="8220" y="8983"/>
                  </a:lnTo>
                  <a:lnTo>
                    <a:pt x="8489" y="9294"/>
                  </a:lnTo>
                  <a:lnTo>
                    <a:pt x="8758" y="9546"/>
                  </a:lnTo>
                  <a:lnTo>
                    <a:pt x="9010" y="9768"/>
                  </a:lnTo>
                  <a:lnTo>
                    <a:pt x="9243" y="9953"/>
                  </a:lnTo>
                  <a:lnTo>
                    <a:pt x="9476" y="10079"/>
                  </a:lnTo>
                  <a:lnTo>
                    <a:pt x="9674" y="10182"/>
                  </a:lnTo>
                  <a:lnTo>
                    <a:pt x="9844" y="10234"/>
                  </a:lnTo>
                  <a:lnTo>
                    <a:pt x="9997" y="10249"/>
                  </a:lnTo>
                  <a:lnTo>
                    <a:pt x="11612" y="10249"/>
                  </a:lnTo>
                  <a:lnTo>
                    <a:pt x="11756" y="10234"/>
                  </a:lnTo>
                  <a:lnTo>
                    <a:pt x="11926" y="10182"/>
                  </a:lnTo>
                  <a:lnTo>
                    <a:pt x="12124" y="10079"/>
                  </a:lnTo>
                  <a:lnTo>
                    <a:pt x="12357" y="9953"/>
                  </a:lnTo>
                  <a:lnTo>
                    <a:pt x="12590" y="9768"/>
                  </a:lnTo>
                  <a:lnTo>
                    <a:pt x="12842" y="9546"/>
                  </a:lnTo>
                  <a:lnTo>
                    <a:pt x="13111" y="9294"/>
                  </a:lnTo>
                  <a:lnTo>
                    <a:pt x="13380" y="8983"/>
                  </a:lnTo>
                  <a:lnTo>
                    <a:pt x="13613" y="8687"/>
                  </a:lnTo>
                  <a:lnTo>
                    <a:pt x="13838" y="8377"/>
                  </a:lnTo>
                  <a:lnTo>
                    <a:pt x="14017" y="8066"/>
                  </a:lnTo>
                  <a:lnTo>
                    <a:pt x="14179" y="7770"/>
                  </a:lnTo>
                  <a:lnTo>
                    <a:pt x="14304" y="7474"/>
                  </a:lnTo>
                  <a:lnTo>
                    <a:pt x="14394" y="7200"/>
                  </a:lnTo>
                  <a:lnTo>
                    <a:pt x="14457" y="6934"/>
                  </a:lnTo>
                  <a:lnTo>
                    <a:pt x="14475" y="6830"/>
                  </a:lnTo>
                  <a:lnTo>
                    <a:pt x="14771" y="6675"/>
                  </a:lnTo>
                  <a:lnTo>
                    <a:pt x="14843" y="6615"/>
                  </a:lnTo>
                  <a:lnTo>
                    <a:pt x="14879" y="6549"/>
                  </a:lnTo>
                  <a:lnTo>
                    <a:pt x="14906" y="6460"/>
                  </a:lnTo>
                  <a:lnTo>
                    <a:pt x="14906" y="6060"/>
                  </a:lnTo>
                  <a:lnTo>
                    <a:pt x="14879" y="5957"/>
                  </a:lnTo>
                  <a:lnTo>
                    <a:pt x="14807" y="5883"/>
                  </a:lnTo>
                  <a:lnTo>
                    <a:pt x="14717" y="5831"/>
                  </a:lnTo>
                  <a:lnTo>
                    <a:pt x="14600" y="5816"/>
                  </a:lnTo>
                  <a:lnTo>
                    <a:pt x="14439" y="5816"/>
                  </a:lnTo>
                  <a:lnTo>
                    <a:pt x="14412" y="5779"/>
                  </a:lnTo>
                  <a:lnTo>
                    <a:pt x="14385" y="5750"/>
                  </a:lnTo>
                  <a:lnTo>
                    <a:pt x="14340" y="5727"/>
                  </a:lnTo>
                  <a:lnTo>
                    <a:pt x="14250" y="5690"/>
                  </a:lnTo>
                  <a:lnTo>
                    <a:pt x="14152" y="5690"/>
                  </a:lnTo>
                  <a:lnTo>
                    <a:pt x="14053" y="5713"/>
                  </a:lnTo>
                  <a:lnTo>
                    <a:pt x="13658" y="5838"/>
                  </a:lnTo>
                  <a:lnTo>
                    <a:pt x="13263" y="5905"/>
                  </a:lnTo>
                  <a:lnTo>
                    <a:pt x="12868" y="5935"/>
                  </a:lnTo>
                  <a:lnTo>
                    <a:pt x="12527" y="5912"/>
                  </a:lnTo>
                  <a:lnTo>
                    <a:pt x="12204" y="5853"/>
                  </a:lnTo>
                  <a:lnTo>
                    <a:pt x="11899" y="5764"/>
                  </a:lnTo>
                  <a:lnTo>
                    <a:pt x="11594" y="5624"/>
                  </a:lnTo>
                  <a:lnTo>
                    <a:pt x="11307" y="5454"/>
                  </a:lnTo>
                  <a:lnTo>
                    <a:pt x="11038" y="5246"/>
                  </a:lnTo>
                  <a:lnTo>
                    <a:pt x="10813" y="5076"/>
                  </a:lnTo>
                  <a:lnTo>
                    <a:pt x="10562" y="4943"/>
                  </a:lnTo>
                  <a:lnTo>
                    <a:pt x="10293" y="4832"/>
                  </a:lnTo>
                  <a:lnTo>
                    <a:pt x="10006" y="4751"/>
                  </a:lnTo>
                  <a:lnTo>
                    <a:pt x="9692" y="4714"/>
                  </a:lnTo>
                  <a:lnTo>
                    <a:pt x="9369" y="4691"/>
                  </a:lnTo>
                  <a:close/>
                  <a:moveTo>
                    <a:pt x="10042" y="0"/>
                  </a:moveTo>
                  <a:lnTo>
                    <a:pt x="11558" y="0"/>
                  </a:lnTo>
                  <a:lnTo>
                    <a:pt x="12106" y="30"/>
                  </a:lnTo>
                  <a:lnTo>
                    <a:pt x="12635" y="104"/>
                  </a:lnTo>
                  <a:lnTo>
                    <a:pt x="13129" y="222"/>
                  </a:lnTo>
                  <a:lnTo>
                    <a:pt x="13613" y="392"/>
                  </a:lnTo>
                  <a:lnTo>
                    <a:pt x="14062" y="599"/>
                  </a:lnTo>
                  <a:lnTo>
                    <a:pt x="14475" y="851"/>
                  </a:lnTo>
                  <a:lnTo>
                    <a:pt x="14861" y="1132"/>
                  </a:lnTo>
                  <a:lnTo>
                    <a:pt x="15202" y="1443"/>
                  </a:lnTo>
                  <a:lnTo>
                    <a:pt x="15498" y="1791"/>
                  </a:lnTo>
                  <a:lnTo>
                    <a:pt x="15758" y="2161"/>
                  </a:lnTo>
                  <a:lnTo>
                    <a:pt x="15955" y="2560"/>
                  </a:lnTo>
                  <a:lnTo>
                    <a:pt x="16117" y="2975"/>
                  </a:lnTo>
                  <a:lnTo>
                    <a:pt x="16207" y="3411"/>
                  </a:lnTo>
                  <a:lnTo>
                    <a:pt x="16234" y="3855"/>
                  </a:lnTo>
                  <a:lnTo>
                    <a:pt x="16234" y="5069"/>
                  </a:lnTo>
                  <a:lnTo>
                    <a:pt x="16350" y="5232"/>
                  </a:lnTo>
                  <a:lnTo>
                    <a:pt x="16431" y="5394"/>
                  </a:lnTo>
                  <a:lnTo>
                    <a:pt x="16485" y="5572"/>
                  </a:lnTo>
                  <a:lnTo>
                    <a:pt x="16503" y="5764"/>
                  </a:lnTo>
                  <a:lnTo>
                    <a:pt x="16503" y="6623"/>
                  </a:lnTo>
                  <a:lnTo>
                    <a:pt x="16476" y="6830"/>
                  </a:lnTo>
                  <a:lnTo>
                    <a:pt x="16413" y="7030"/>
                  </a:lnTo>
                  <a:lnTo>
                    <a:pt x="16305" y="7215"/>
                  </a:lnTo>
                  <a:lnTo>
                    <a:pt x="16162" y="7385"/>
                  </a:lnTo>
                  <a:lnTo>
                    <a:pt x="15991" y="7533"/>
                  </a:lnTo>
                  <a:lnTo>
                    <a:pt x="15857" y="7859"/>
                  </a:lnTo>
                  <a:lnTo>
                    <a:pt x="15686" y="8192"/>
                  </a:lnTo>
                  <a:lnTo>
                    <a:pt x="15480" y="8584"/>
                  </a:lnTo>
                  <a:lnTo>
                    <a:pt x="15247" y="8976"/>
                  </a:lnTo>
                  <a:lnTo>
                    <a:pt x="14977" y="9368"/>
                  </a:lnTo>
                  <a:lnTo>
                    <a:pt x="14672" y="9753"/>
                  </a:lnTo>
                  <a:lnTo>
                    <a:pt x="14484" y="9975"/>
                  </a:lnTo>
                  <a:lnTo>
                    <a:pt x="14259" y="10212"/>
                  </a:lnTo>
                  <a:lnTo>
                    <a:pt x="13990" y="10471"/>
                  </a:lnTo>
                  <a:lnTo>
                    <a:pt x="14170" y="10582"/>
                  </a:lnTo>
                  <a:lnTo>
                    <a:pt x="14313" y="10708"/>
                  </a:lnTo>
                  <a:lnTo>
                    <a:pt x="14421" y="10848"/>
                  </a:lnTo>
                  <a:lnTo>
                    <a:pt x="14511" y="10989"/>
                  </a:lnTo>
                  <a:lnTo>
                    <a:pt x="17831" y="11817"/>
                  </a:lnTo>
                  <a:lnTo>
                    <a:pt x="18082" y="11906"/>
                  </a:lnTo>
                  <a:lnTo>
                    <a:pt x="18307" y="12039"/>
                  </a:lnTo>
                  <a:lnTo>
                    <a:pt x="18540" y="12224"/>
                  </a:lnTo>
                  <a:lnTo>
                    <a:pt x="18755" y="12446"/>
                  </a:lnTo>
                  <a:lnTo>
                    <a:pt x="18962" y="12713"/>
                  </a:lnTo>
                  <a:lnTo>
                    <a:pt x="19168" y="13009"/>
                  </a:lnTo>
                  <a:lnTo>
                    <a:pt x="19366" y="13334"/>
                  </a:lnTo>
                  <a:lnTo>
                    <a:pt x="19563" y="13690"/>
                  </a:lnTo>
                  <a:lnTo>
                    <a:pt x="19733" y="14067"/>
                  </a:lnTo>
                  <a:lnTo>
                    <a:pt x="19913" y="14467"/>
                  </a:lnTo>
                  <a:lnTo>
                    <a:pt x="20074" y="14888"/>
                  </a:lnTo>
                  <a:lnTo>
                    <a:pt x="20236" y="15318"/>
                  </a:lnTo>
                  <a:lnTo>
                    <a:pt x="20389" y="15754"/>
                  </a:lnTo>
                  <a:lnTo>
                    <a:pt x="20532" y="16198"/>
                  </a:lnTo>
                  <a:lnTo>
                    <a:pt x="20667" y="16642"/>
                  </a:lnTo>
                  <a:lnTo>
                    <a:pt x="20792" y="17086"/>
                  </a:lnTo>
                  <a:lnTo>
                    <a:pt x="20909" y="17523"/>
                  </a:lnTo>
                  <a:lnTo>
                    <a:pt x="21017" y="17937"/>
                  </a:lnTo>
                  <a:lnTo>
                    <a:pt x="21115" y="18359"/>
                  </a:lnTo>
                  <a:lnTo>
                    <a:pt x="21205" y="18751"/>
                  </a:lnTo>
                  <a:lnTo>
                    <a:pt x="21286" y="19121"/>
                  </a:lnTo>
                  <a:lnTo>
                    <a:pt x="21367" y="19469"/>
                  </a:lnTo>
                  <a:lnTo>
                    <a:pt x="21429" y="19787"/>
                  </a:lnTo>
                  <a:lnTo>
                    <a:pt x="21474" y="20068"/>
                  </a:lnTo>
                  <a:lnTo>
                    <a:pt x="21519" y="20312"/>
                  </a:lnTo>
                  <a:lnTo>
                    <a:pt x="21564" y="20520"/>
                  </a:lnTo>
                  <a:lnTo>
                    <a:pt x="21582" y="20682"/>
                  </a:lnTo>
                  <a:lnTo>
                    <a:pt x="21600" y="20801"/>
                  </a:lnTo>
                  <a:lnTo>
                    <a:pt x="21600" y="20860"/>
                  </a:lnTo>
                  <a:lnTo>
                    <a:pt x="21573" y="21060"/>
                  </a:lnTo>
                  <a:lnTo>
                    <a:pt x="21474" y="21230"/>
                  </a:lnTo>
                  <a:lnTo>
                    <a:pt x="21340" y="21385"/>
                  </a:lnTo>
                  <a:lnTo>
                    <a:pt x="21169" y="21496"/>
                  </a:lnTo>
                  <a:lnTo>
                    <a:pt x="20945" y="21570"/>
                  </a:lnTo>
                  <a:lnTo>
                    <a:pt x="20721" y="21600"/>
                  </a:lnTo>
                  <a:lnTo>
                    <a:pt x="879" y="21600"/>
                  </a:lnTo>
                  <a:lnTo>
                    <a:pt x="655" y="21570"/>
                  </a:lnTo>
                  <a:lnTo>
                    <a:pt x="431" y="21496"/>
                  </a:lnTo>
                  <a:lnTo>
                    <a:pt x="260" y="21385"/>
                  </a:lnTo>
                  <a:lnTo>
                    <a:pt x="126" y="21230"/>
                  </a:lnTo>
                  <a:lnTo>
                    <a:pt x="27" y="21060"/>
                  </a:lnTo>
                  <a:lnTo>
                    <a:pt x="0" y="20860"/>
                  </a:lnTo>
                  <a:lnTo>
                    <a:pt x="0" y="20801"/>
                  </a:lnTo>
                  <a:lnTo>
                    <a:pt x="9" y="20749"/>
                  </a:lnTo>
                  <a:lnTo>
                    <a:pt x="18" y="20719"/>
                  </a:lnTo>
                  <a:lnTo>
                    <a:pt x="27" y="20631"/>
                  </a:lnTo>
                  <a:lnTo>
                    <a:pt x="54" y="20497"/>
                  </a:lnTo>
                  <a:lnTo>
                    <a:pt x="90" y="20312"/>
                  </a:lnTo>
                  <a:lnTo>
                    <a:pt x="135" y="20083"/>
                  </a:lnTo>
                  <a:lnTo>
                    <a:pt x="188" y="19817"/>
                  </a:lnTo>
                  <a:lnTo>
                    <a:pt x="251" y="19513"/>
                  </a:lnTo>
                  <a:lnTo>
                    <a:pt x="323" y="19180"/>
                  </a:lnTo>
                  <a:lnTo>
                    <a:pt x="404" y="18810"/>
                  </a:lnTo>
                  <a:lnTo>
                    <a:pt x="494" y="18425"/>
                  </a:lnTo>
                  <a:lnTo>
                    <a:pt x="592" y="18018"/>
                  </a:lnTo>
                  <a:lnTo>
                    <a:pt x="700" y="17597"/>
                  </a:lnTo>
                  <a:lnTo>
                    <a:pt x="817" y="17160"/>
                  </a:lnTo>
                  <a:lnTo>
                    <a:pt x="942" y="16716"/>
                  </a:lnTo>
                  <a:lnTo>
                    <a:pt x="1077" y="16272"/>
                  </a:lnTo>
                  <a:lnTo>
                    <a:pt x="1220" y="15821"/>
                  </a:lnTo>
                  <a:lnTo>
                    <a:pt x="1364" y="15384"/>
                  </a:lnTo>
                  <a:lnTo>
                    <a:pt x="1526" y="14948"/>
                  </a:lnTo>
                  <a:lnTo>
                    <a:pt x="1687" y="14518"/>
                  </a:lnTo>
                  <a:lnTo>
                    <a:pt x="1867" y="14119"/>
                  </a:lnTo>
                  <a:lnTo>
                    <a:pt x="2046" y="13727"/>
                  </a:lnTo>
                  <a:lnTo>
                    <a:pt x="2234" y="13364"/>
                  </a:lnTo>
                  <a:lnTo>
                    <a:pt x="2432" y="13024"/>
                  </a:lnTo>
                  <a:lnTo>
                    <a:pt x="2638" y="12728"/>
                  </a:lnTo>
                  <a:lnTo>
                    <a:pt x="2845" y="12454"/>
                  </a:lnTo>
                  <a:lnTo>
                    <a:pt x="3069" y="12232"/>
                  </a:lnTo>
                  <a:lnTo>
                    <a:pt x="3293" y="12039"/>
                  </a:lnTo>
                  <a:lnTo>
                    <a:pt x="3518" y="11906"/>
                  </a:lnTo>
                  <a:lnTo>
                    <a:pt x="3769" y="11817"/>
                  </a:lnTo>
                  <a:lnTo>
                    <a:pt x="7107" y="10989"/>
                  </a:lnTo>
                  <a:lnTo>
                    <a:pt x="7179" y="10848"/>
                  </a:lnTo>
                  <a:lnTo>
                    <a:pt x="7287" y="10708"/>
                  </a:lnTo>
                  <a:lnTo>
                    <a:pt x="7439" y="10582"/>
                  </a:lnTo>
                  <a:lnTo>
                    <a:pt x="7610" y="10471"/>
                  </a:lnTo>
                  <a:lnTo>
                    <a:pt x="7350" y="10212"/>
                  </a:lnTo>
                  <a:lnTo>
                    <a:pt x="7125" y="9975"/>
                  </a:lnTo>
                  <a:lnTo>
                    <a:pt x="6928" y="9753"/>
                  </a:lnTo>
                  <a:lnTo>
                    <a:pt x="6632" y="9368"/>
                  </a:lnTo>
                  <a:lnTo>
                    <a:pt x="6362" y="8976"/>
                  </a:lnTo>
                  <a:lnTo>
                    <a:pt x="6120" y="8584"/>
                  </a:lnTo>
                  <a:lnTo>
                    <a:pt x="5914" y="8192"/>
                  </a:lnTo>
                  <a:lnTo>
                    <a:pt x="5761" y="7859"/>
                  </a:lnTo>
                  <a:lnTo>
                    <a:pt x="5609" y="7533"/>
                  </a:lnTo>
                  <a:lnTo>
                    <a:pt x="5438" y="7385"/>
                  </a:lnTo>
                  <a:lnTo>
                    <a:pt x="5295" y="7215"/>
                  </a:lnTo>
                  <a:lnTo>
                    <a:pt x="5187" y="7030"/>
                  </a:lnTo>
                  <a:lnTo>
                    <a:pt x="5124" y="6830"/>
                  </a:lnTo>
                  <a:lnTo>
                    <a:pt x="5097" y="6623"/>
                  </a:lnTo>
                  <a:lnTo>
                    <a:pt x="5097" y="5764"/>
                  </a:lnTo>
                  <a:lnTo>
                    <a:pt x="5115" y="5572"/>
                  </a:lnTo>
                  <a:lnTo>
                    <a:pt x="5169" y="5394"/>
                  </a:lnTo>
                  <a:lnTo>
                    <a:pt x="5250" y="5232"/>
                  </a:lnTo>
                  <a:lnTo>
                    <a:pt x="5366" y="5069"/>
                  </a:lnTo>
                  <a:lnTo>
                    <a:pt x="5366" y="3855"/>
                  </a:lnTo>
                  <a:lnTo>
                    <a:pt x="5393" y="3411"/>
                  </a:lnTo>
                  <a:lnTo>
                    <a:pt x="5492" y="2975"/>
                  </a:lnTo>
                  <a:lnTo>
                    <a:pt x="5645" y="2560"/>
                  </a:lnTo>
                  <a:lnTo>
                    <a:pt x="5842" y="2161"/>
                  </a:lnTo>
                  <a:lnTo>
                    <a:pt x="6102" y="1791"/>
                  </a:lnTo>
                  <a:lnTo>
                    <a:pt x="6398" y="1443"/>
                  </a:lnTo>
                  <a:lnTo>
                    <a:pt x="6739" y="1132"/>
                  </a:lnTo>
                  <a:lnTo>
                    <a:pt x="7125" y="851"/>
                  </a:lnTo>
                  <a:lnTo>
                    <a:pt x="7538" y="599"/>
                  </a:lnTo>
                  <a:lnTo>
                    <a:pt x="7987" y="392"/>
                  </a:lnTo>
                  <a:lnTo>
                    <a:pt x="8471" y="222"/>
                  </a:lnTo>
                  <a:lnTo>
                    <a:pt x="8965" y="104"/>
                  </a:lnTo>
                  <a:lnTo>
                    <a:pt x="9494" y="30"/>
                  </a:lnTo>
                  <a:lnTo>
                    <a:pt x="10042" y="0"/>
                  </a:lnTo>
                  <a:close/>
                </a:path>
              </a:pathLst>
            </a:custGeom>
            <a:grpFill/>
            <a:ln w="12700" cap="flat">
              <a:solidFill>
                <a:srgbClr val="0067AF"/>
              </a:solidFill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4" cstate="print"/>
          <a:srcRect b="80573"/>
          <a:stretch/>
        </p:blipFill>
        <p:spPr>
          <a:xfrm>
            <a:off x="825336" y="5322879"/>
            <a:ext cx="676715" cy="82314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4469" y="995645"/>
            <a:ext cx="3156046" cy="210403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4469" y="4314825"/>
            <a:ext cx="3059469" cy="229516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1171103" y="1354909"/>
            <a:ext cx="6925461" cy="3453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algn="ctr">
              <a:spcBef>
                <a:spcPts val="133"/>
              </a:spcBef>
            </a:pPr>
            <a:r>
              <a:rPr lang="ru-RU" sz="2133" b="1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Индекс промышленного производства – 99,7 %</a:t>
            </a:r>
            <a:endParaRPr sz="2133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07156" y="5890608"/>
            <a:ext cx="5486400" cy="962656"/>
          </a:xfrm>
          <a:prstGeom prst="rect">
            <a:avLst/>
          </a:prstGeom>
        </p:spPr>
        <p:txBody>
          <a:bodyPr vert="horz" wrap="square" lIns="0" tIns="26246" rIns="0" bIns="0" rtlCol="0">
            <a:spAutoFit/>
          </a:bodyPr>
          <a:lstStyle/>
          <a:p>
            <a:r>
              <a:rPr lang="ru-RU" sz="1600" b="1" dirty="0">
                <a:latin typeface="Book Antiqua" panose="02040602050305030304" pitchFamily="18" charset="0"/>
              </a:rPr>
              <a:t>Объем отгруженной промышленной  продукции по полному кругу предприятий в динамике, (млн. руб.):</a:t>
            </a:r>
            <a:endParaRPr lang="ru-RU" sz="1600" dirty="0">
              <a:latin typeface="Book Antiqua" panose="02040602050305030304" pitchFamily="18" charset="0"/>
            </a:endParaRPr>
          </a:p>
          <a:p>
            <a:pPr marL="721342">
              <a:spcBef>
                <a:spcPts val="1273"/>
              </a:spcBef>
            </a:pPr>
            <a:endParaRPr sz="1600" dirty="0">
              <a:latin typeface="Book Antiqua" panose="02040602050305030304" pitchFamily="18" charset="0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214289" y="1546313"/>
            <a:ext cx="6603740" cy="685529"/>
          </a:xfrm>
          <a:prstGeom prst="rect">
            <a:avLst/>
          </a:prstGeom>
        </p:spPr>
        <p:txBody>
          <a:bodyPr vert="horz" wrap="square" lIns="0" tIns="16086" rIns="0" bIns="0" rtlCol="0">
            <a:spAutoFit/>
          </a:bodyPr>
          <a:lstStyle/>
          <a:p>
            <a:pPr marL="16933" algn="r">
              <a:spcBef>
                <a:spcPts val="127"/>
              </a:spcBef>
            </a:pPr>
            <a:endParaRPr lang="ru-RU" sz="2133" b="1" spc="-7" dirty="0">
              <a:latin typeface="Times New Roman"/>
              <a:cs typeface="Times New Roman"/>
            </a:endParaRPr>
          </a:p>
          <a:p>
            <a:pPr marL="16933" algn="r">
              <a:spcBef>
                <a:spcPts val="127"/>
              </a:spcBef>
            </a:pPr>
            <a:endParaRPr lang="ru-RU" sz="2133" b="1" spc="-7" dirty="0">
              <a:latin typeface="Times New Roman"/>
              <a:cs typeface="Times New Roman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434914" y="1867475"/>
            <a:ext cx="99172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1600" b="1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Наиболее</a:t>
            </a:r>
            <a:r>
              <a:rPr lang="ru-RU" sz="1600" b="1" spc="-47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 </a:t>
            </a:r>
            <a:r>
              <a:rPr lang="ru-RU" sz="1600" b="1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значимые</a:t>
            </a:r>
            <a:r>
              <a:rPr lang="ru-RU" sz="1600" b="1" spc="7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 </a:t>
            </a:r>
            <a:r>
              <a:rPr lang="ru-RU" sz="1600" b="1" spc="-1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предприятия</a:t>
            </a:r>
            <a:r>
              <a:rPr lang="ru-RU" sz="1600" b="1" spc="73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 </a:t>
            </a:r>
            <a:r>
              <a:rPr lang="ru-RU" sz="1600" b="1" spc="-7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района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  <a:cs typeface="Arial"/>
            </a:endParaRPr>
          </a:p>
        </p:txBody>
      </p:sp>
      <p:sp>
        <p:nvSpPr>
          <p:cNvPr id="13" name="object 2"/>
          <p:cNvSpPr txBox="1">
            <a:spLocks/>
          </p:cNvSpPr>
          <p:nvPr/>
        </p:nvSpPr>
        <p:spPr>
          <a:xfrm>
            <a:off x="1601332" y="295982"/>
            <a:ext cx="11843206" cy="645476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vert="horz" wrap="square" lIns="0" tIns="16933" rIns="0" bIns="0" rtlCol="0">
            <a:spAutoFit/>
          </a:bodyPr>
          <a:lstStyle>
            <a:lvl1pPr>
              <a:defRPr sz="5067" b="0" i="0">
                <a:solidFill>
                  <a:schemeClr val="bg1"/>
                </a:solidFill>
                <a:latin typeface="Microsoft Sans Serif"/>
                <a:ea typeface="+mj-ea"/>
                <a:cs typeface="Microsoft Sans Serif"/>
              </a:defRPr>
            </a:lvl1pPr>
          </a:lstStyle>
          <a:p>
            <a:pPr marL="16933">
              <a:spcBef>
                <a:spcPts val="133"/>
              </a:spcBef>
            </a:pPr>
            <a:r>
              <a:rPr lang="ru-RU" sz="2000" b="1" kern="0" dirty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ЭКОНОМИКА </a:t>
            </a:r>
            <a:r>
              <a:rPr lang="ru-RU" sz="2000" b="1" kern="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МАРКСОВСКОГО МУНИЦИПАЛЬНОГО РАЙОНА</a:t>
            </a:r>
          </a:p>
          <a:p>
            <a:pPr marL="16933">
              <a:spcBef>
                <a:spcPts val="133"/>
              </a:spcBef>
            </a:pPr>
            <a:r>
              <a:rPr lang="ru-RU" sz="2000" b="1" kern="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ПРОМЫШЛЕННОСТЬ</a:t>
            </a:r>
            <a:endParaRPr lang="ru-RU" sz="2000" b="1" kern="0" dirty="0">
              <a:solidFill>
                <a:schemeClr val="accent3">
                  <a:lumMod val="50000"/>
                </a:schemeClr>
              </a:solidFill>
              <a:latin typeface="Book Antiqua" panose="02040602050305030304" pitchFamily="18" charset="0"/>
              <a:ea typeface="PT Astra Serif" panose="020A0603040505020204" pitchFamily="18" charset="-52"/>
              <a:cs typeface="Times New Roman"/>
            </a:endParaRPr>
          </a:p>
        </p:txBody>
      </p:sp>
      <p:pic>
        <p:nvPicPr>
          <p:cNvPr id="15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34" y="294491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90079443"/>
              </p:ext>
            </p:extLst>
          </p:nvPr>
        </p:nvGraphicFramePr>
        <p:xfrm>
          <a:off x="931069" y="2491920"/>
          <a:ext cx="11506200" cy="2356305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249550"/>
                <a:gridCol w="5550652"/>
                <a:gridCol w="2705998"/>
              </a:tblGrid>
              <a:tr h="4047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Book Antiqua" panose="02040602050305030304" pitchFamily="18" charset="0"/>
                        </a:rPr>
                        <a:t>Наименование</a:t>
                      </a:r>
                      <a:endParaRPr sz="1400" dirty="0">
                        <a:latin typeface="Book Antiqua" panose="0204060205030503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marR="161925" algn="ctr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lang="ru-RU" sz="1400" dirty="0" smtClean="0">
                          <a:latin typeface="Book Antiqua" panose="02040602050305030304" pitchFamily="18" charset="0"/>
                        </a:rPr>
                        <a:t>Основной вид продукции</a:t>
                      </a:r>
                      <a:endParaRPr sz="1400" dirty="0">
                        <a:latin typeface="Book Antiqua" panose="0204060205030503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Book Antiqua" panose="02040602050305030304" pitchFamily="18" charset="0"/>
                        </a:rPr>
                        <a:t>Среднесписочная численность работающих</a:t>
                      </a:r>
                      <a:endParaRPr sz="1400" dirty="0">
                        <a:latin typeface="Book Antiqua" panose="0204060205030503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587621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spc="-5" dirty="0" smtClean="0">
                          <a:latin typeface="Book Antiqua" panose="02040602050305030304" pitchFamily="18" charset="0"/>
                        </a:rPr>
                        <a:t>ООО «НПФ</a:t>
                      </a:r>
                      <a:r>
                        <a:rPr lang="ru-RU" sz="1400" spc="-5" baseline="0" dirty="0" smtClean="0">
                          <a:latin typeface="Book Antiqua" panose="02040602050305030304" pitchFamily="18" charset="0"/>
                        </a:rPr>
                        <a:t> «</a:t>
                      </a:r>
                      <a:r>
                        <a:rPr lang="ru-RU" sz="1400" spc="-5" baseline="0" dirty="0" err="1" smtClean="0">
                          <a:latin typeface="Book Antiqua" panose="02040602050305030304" pitchFamily="18" charset="0"/>
                        </a:rPr>
                        <a:t>Моссар</a:t>
                      </a:r>
                      <a:r>
                        <a:rPr lang="ru-RU" sz="1400" spc="-5" baseline="0" dirty="0" smtClean="0">
                          <a:latin typeface="Book Antiqua" panose="02040602050305030304" pitchFamily="18" charset="0"/>
                        </a:rPr>
                        <a:t>» </a:t>
                      </a:r>
                      <a:endParaRPr lang="ru-RU" sz="1400" dirty="0" smtClean="0">
                        <a:latin typeface="Book Antiqua" panose="0204060205030503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Book Antiqua" panose="0204060205030503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Book Antiqua" panose="02040602050305030304" pitchFamily="18" charset="0"/>
                        </a:rPr>
                        <a:t>Производство прочих приборов, датчиков, аппаратуры </a:t>
                      </a:r>
                      <a:br>
                        <a:rPr lang="ru-RU" sz="1400" dirty="0" smtClean="0">
                          <a:latin typeface="Book Antiqua" panose="02040602050305030304" pitchFamily="18" charset="0"/>
                        </a:rPr>
                      </a:br>
                      <a:r>
                        <a:rPr lang="ru-RU" sz="1400" dirty="0" smtClean="0">
                          <a:latin typeface="Book Antiqua" panose="02040602050305030304" pitchFamily="18" charset="0"/>
                        </a:rPr>
                        <a:t>и инструментов для измерения, контроля и испытаний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Book Antiqua" panose="0204060205030503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Book Antiqua" panose="02040602050305030304" pitchFamily="18" charset="0"/>
                        </a:rPr>
                        <a:t>1 212</a:t>
                      </a:r>
                      <a:endParaRPr sz="1400" dirty="0">
                        <a:latin typeface="Book Antiqua" panose="0204060205030503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53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400" smtClean="0">
                          <a:latin typeface="Book Antiqua" panose="02040602050305030304" pitchFamily="18" charset="0"/>
                        </a:rPr>
                        <a:t>ООО</a:t>
                      </a:r>
                      <a:r>
                        <a:rPr lang="ru-RU" sz="1400" baseline="0" smtClean="0">
                          <a:latin typeface="Book Antiqua" panose="02040602050305030304" pitchFamily="18" charset="0"/>
                        </a:rPr>
                        <a:t> «Товарное хозяйство»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400" dirty="0">
                        <a:latin typeface="Book Antiqua" panose="0204060205030503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Book Antiqua" panose="02040602050305030304" pitchFamily="18" charset="0"/>
                        </a:rPr>
                        <a:t>Производство рафинированных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Book Antiqua" panose="02040602050305030304" pitchFamily="18" charset="0"/>
                        </a:rPr>
                        <a:t>растительных масел и их фракций</a:t>
                      </a:r>
                      <a:endParaRPr sz="1400" dirty="0">
                        <a:latin typeface="Book Antiqua" panose="0204060205030503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400" dirty="0">
                        <a:latin typeface="Book Antiqua" panose="0204060205030503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lang="ru-RU" sz="1400" dirty="0" smtClean="0">
                          <a:latin typeface="Book Antiqua" panose="02040602050305030304" pitchFamily="18" charset="0"/>
                        </a:rPr>
                        <a:t>381</a:t>
                      </a:r>
                      <a:endParaRPr sz="1400" dirty="0">
                        <a:latin typeface="Book Antiqua" panose="0204060205030503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smtClean="0">
                          <a:latin typeface="Book Antiqua" panose="02040602050305030304" pitchFamily="18" charset="0"/>
                        </a:rPr>
                        <a:t>ОАО</a:t>
                      </a:r>
                      <a:r>
                        <a:rPr lang="ru-RU" sz="1400" baseline="0" smtClean="0">
                          <a:latin typeface="Book Antiqua" panose="02040602050305030304" pitchFamily="18" charset="0"/>
                        </a:rPr>
                        <a:t> «Маслодел»</a:t>
                      </a:r>
                      <a:endParaRPr sz="1400" dirty="0">
                        <a:latin typeface="Book Antiqua" panose="0204060205030503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algn="ctr">
                        <a:lnSpc>
                          <a:spcPts val="1190"/>
                        </a:lnSpc>
                        <a:spcBef>
                          <a:spcPts val="175"/>
                        </a:spcBef>
                      </a:pPr>
                      <a:r>
                        <a:rPr lang="ru-RU" sz="1400" dirty="0" smtClean="0">
                          <a:latin typeface="Book Antiqua" panose="02040602050305030304" pitchFamily="18" charset="0"/>
                        </a:rPr>
                        <a:t>Производство молочной продукции</a:t>
                      </a:r>
                      <a:endParaRPr sz="1400" dirty="0">
                        <a:latin typeface="Book Antiqua" panose="02040602050305030304" pitchFamily="18" charset="0"/>
                        <a:cs typeface="Times New Roman" pitchFamily="18" charset="0"/>
                      </a:endParaRPr>
                    </a:p>
                  </a:txBody>
                  <a:tcPr marL="0" marR="0" marT="29632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Book Antiqua" panose="02040602050305030304" pitchFamily="18" charset="0"/>
                        </a:rPr>
                        <a:t>178</a:t>
                      </a:r>
                      <a:endParaRPr sz="1400" dirty="0">
                        <a:latin typeface="Book Antiqua" panose="0204060205030503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503764">
                <a:tc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545"/>
                        </a:spcBef>
                      </a:pPr>
                      <a:r>
                        <a:rPr lang="ru-RU" sz="1400" dirty="0" smtClean="0">
                          <a:latin typeface="Book Antiqua" panose="02040602050305030304" pitchFamily="18" charset="0"/>
                        </a:rPr>
                        <a:t>ООО «</a:t>
                      </a:r>
                      <a:r>
                        <a:rPr lang="ru-RU" sz="1400" dirty="0" err="1" smtClean="0">
                          <a:latin typeface="Book Antiqua" panose="02040602050305030304" pitchFamily="18" charset="0"/>
                        </a:rPr>
                        <a:t>Пивзавод-Марксовский</a:t>
                      </a:r>
                      <a:r>
                        <a:rPr lang="ru-RU" sz="1400" dirty="0" smtClean="0">
                          <a:latin typeface="Book Antiqua" panose="02040602050305030304" pitchFamily="18" charset="0"/>
                        </a:rPr>
                        <a:t>»</a:t>
                      </a:r>
                      <a:endParaRPr sz="1400" dirty="0">
                        <a:latin typeface="Book Antiqua" panose="0204060205030503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7465" algn="ctr">
                        <a:lnSpc>
                          <a:spcPts val="1190"/>
                        </a:lnSpc>
                        <a:spcBef>
                          <a:spcPts val="175"/>
                        </a:spcBef>
                      </a:pPr>
                      <a:r>
                        <a:rPr lang="ru-RU" sz="1400" dirty="0" smtClean="0">
                          <a:latin typeface="Book Antiqua" panose="02040602050305030304" pitchFamily="18" charset="0"/>
                        </a:rPr>
                        <a:t>Производство пищевых продуктов, пиво</a:t>
                      </a:r>
                      <a:endParaRPr sz="1400" dirty="0">
                        <a:latin typeface="Book Antiqua" panose="02040602050305030304" pitchFamily="18" charset="0"/>
                        <a:cs typeface="Times New Roman" pitchFamily="18" charset="0"/>
                      </a:endParaRPr>
                    </a:p>
                  </a:txBody>
                  <a:tcPr marL="0" marR="0" marT="29632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latin typeface="Book Antiqua" panose="02040602050305030304" pitchFamily="18" charset="0"/>
                        </a:rPr>
                        <a:t>90</a:t>
                      </a:r>
                      <a:endParaRPr sz="1400" dirty="0">
                        <a:latin typeface="Book Antiqua" panose="02040602050305030304" pitchFamily="18" charset="0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10" name="Объект 3"/>
          <p:cNvGraphicFramePr/>
          <p:nvPr>
            <p:extLst>
              <p:ext uri="{D42A27DB-BD31-4B8C-83A1-F6EECF244321}">
                <p14:modId xmlns="" xmlns:p14="http://schemas.microsoft.com/office/powerpoint/2010/main" val="382529185"/>
              </p:ext>
            </p:extLst>
          </p:nvPr>
        </p:nvGraphicFramePr>
        <p:xfrm>
          <a:off x="6247416" y="4642051"/>
          <a:ext cx="6108803" cy="2920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89792" y="1615282"/>
            <a:ext cx="12231478" cy="1428595"/>
          </a:xfrm>
          <a:prstGeom prst="rect">
            <a:avLst/>
          </a:prstGeom>
        </p:spPr>
        <p:txBody>
          <a:bodyPr vert="horz" wrap="square" lIns="0" tIns="17779" rIns="0" bIns="0" rtlCol="0">
            <a:spAutoFit/>
          </a:bodyPr>
          <a:lstStyle/>
          <a:p>
            <a:pPr marL="16933" algn="just">
              <a:lnSpc>
                <a:spcPts val="2247"/>
              </a:lnSpc>
            </a:pPr>
            <a:r>
              <a:rPr lang="ru-RU" dirty="0" smtClean="0">
                <a:latin typeface="Book Antiqua" panose="02040602050305030304" pitchFamily="18" charset="0"/>
              </a:rPr>
              <a:t>Общая </a:t>
            </a:r>
            <a:r>
              <a:rPr lang="ru-RU" dirty="0">
                <a:latin typeface="Book Antiqua" panose="02040602050305030304" pitchFamily="18" charset="0"/>
              </a:rPr>
              <a:t>численность </a:t>
            </a:r>
            <a:r>
              <a:rPr lang="ru-RU" dirty="0" smtClean="0">
                <a:latin typeface="Book Antiqua" panose="02040602050305030304" pitchFamily="18" charset="0"/>
              </a:rPr>
              <a:t>занятых </a:t>
            </a:r>
            <a:r>
              <a:rPr lang="ru-RU" dirty="0">
                <a:latin typeface="Book Antiqua" panose="02040602050305030304" pitchFamily="18" charset="0"/>
              </a:rPr>
              <a:t>в агропромышленном комплексе района составляет </a:t>
            </a:r>
            <a:r>
              <a:rPr lang="ru-RU" dirty="0" smtClean="0">
                <a:latin typeface="Book Antiqua" panose="02040602050305030304" pitchFamily="18" charset="0"/>
              </a:rPr>
              <a:t>2 </a:t>
            </a:r>
            <a:r>
              <a:rPr lang="ru-RU" dirty="0">
                <a:latin typeface="Book Antiqua" panose="02040602050305030304" pitchFamily="18" charset="0"/>
              </a:rPr>
              <a:t>566 </a:t>
            </a:r>
            <a:r>
              <a:rPr lang="ru-RU" dirty="0" smtClean="0">
                <a:latin typeface="Book Antiqua" panose="02040602050305030304" pitchFamily="18" charset="0"/>
              </a:rPr>
              <a:t>чел.</a:t>
            </a:r>
            <a:endParaRPr lang="ru-RU" dirty="0">
              <a:latin typeface="Book Antiqua" panose="02040602050305030304" pitchFamily="18" charset="0"/>
            </a:endParaRPr>
          </a:p>
          <a:p>
            <a:pPr marL="16933" algn="just">
              <a:lnSpc>
                <a:spcPts val="2247"/>
              </a:lnSpc>
            </a:pPr>
            <a:r>
              <a:rPr lang="ru-RU" dirty="0">
                <a:latin typeface="Book Antiqua" panose="02040602050305030304" pitchFamily="18" charset="0"/>
              </a:rPr>
              <a:t>Размер среднемесячной заработной платы по крупным и средним сельхозпредприятием  составляет 42 580 </a:t>
            </a:r>
            <a:r>
              <a:rPr lang="ru-RU" dirty="0" smtClean="0">
                <a:latin typeface="Book Antiqua" panose="02040602050305030304" pitchFamily="18" charset="0"/>
              </a:rPr>
              <a:t>руб.</a:t>
            </a:r>
            <a:endParaRPr lang="ru-RU" dirty="0">
              <a:latin typeface="Book Antiqua" panose="02040602050305030304" pitchFamily="18" charset="0"/>
            </a:endParaRPr>
          </a:p>
          <a:p>
            <a:pPr marL="16933" algn="just">
              <a:lnSpc>
                <a:spcPts val="2247"/>
              </a:lnSpc>
            </a:pPr>
            <a:r>
              <a:rPr lang="ru-RU" spc="-20" dirty="0">
                <a:latin typeface="Book Antiqua" panose="02040602050305030304" pitchFamily="18" charset="0"/>
                <a:cs typeface="Times New Roman"/>
              </a:rPr>
              <a:t>Произведено  продукции сельского хозяйства на сумму 8 273 млн</a:t>
            </a:r>
            <a:r>
              <a:rPr lang="ru-RU" spc="-20" dirty="0" smtClean="0">
                <a:latin typeface="Book Antiqua" panose="02040602050305030304" pitchFamily="18" charset="0"/>
                <a:cs typeface="Times New Roman"/>
              </a:rPr>
              <a:t>. руб</a:t>
            </a:r>
            <a:r>
              <a:rPr lang="ru-RU" spc="-20" dirty="0">
                <a:latin typeface="Book Antiqua" panose="02040602050305030304" pitchFamily="18" charset="0"/>
                <a:cs typeface="Times New Roman"/>
              </a:rPr>
              <a:t>. </a:t>
            </a:r>
          </a:p>
          <a:p>
            <a:pPr marL="16933" algn="just">
              <a:lnSpc>
                <a:spcPts val="2247"/>
              </a:lnSpc>
            </a:pPr>
            <a:r>
              <a:rPr lang="ru-RU" dirty="0">
                <a:latin typeface="Book Antiqua" panose="02040602050305030304" pitchFamily="18" charset="0"/>
              </a:rPr>
              <a:t>Общая площадь земель сельскохозяйственного назначения составляет 251,3 тыс. га, </a:t>
            </a:r>
            <a:r>
              <a:rPr lang="ru-RU" dirty="0" smtClean="0">
                <a:latin typeface="Book Antiqua" panose="02040602050305030304" pitchFamily="18" charset="0"/>
              </a:rPr>
              <a:t>в </a:t>
            </a:r>
            <a:r>
              <a:rPr lang="ru-RU" dirty="0">
                <a:latin typeface="Book Antiqua" panose="02040602050305030304" pitchFamily="18" charset="0"/>
              </a:rPr>
              <a:t>том </a:t>
            </a:r>
            <a:r>
              <a:rPr lang="ru-RU" dirty="0" smtClean="0">
                <a:latin typeface="Book Antiqua" panose="02040602050305030304" pitchFamily="18" charset="0"/>
              </a:rPr>
              <a:t>пашни– </a:t>
            </a:r>
            <a:r>
              <a:rPr lang="ru-RU" dirty="0">
                <a:latin typeface="Book Antiqua" panose="02040602050305030304" pitchFamily="18" charset="0"/>
              </a:rPr>
              <a:t>191,1 тыс. га, многолетние насаждения – 143,3 </a:t>
            </a:r>
            <a:r>
              <a:rPr lang="ru-RU" dirty="0" smtClean="0">
                <a:latin typeface="Book Antiqua" panose="02040602050305030304" pitchFamily="18" charset="0"/>
              </a:rPr>
              <a:t>тыс. га</a:t>
            </a:r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482264" y="4133678"/>
            <a:ext cx="632971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 smtClean="0">
                <a:latin typeface="Book Antiqua" panose="02040602050305030304" pitchFamily="18" charset="0"/>
              </a:rPr>
              <a:t>Марксовский</a:t>
            </a:r>
            <a:r>
              <a:rPr lang="ru-RU" sz="2000" dirty="0" smtClean="0">
                <a:latin typeface="Book Antiqua" panose="02040602050305030304" pitchFamily="18" charset="0"/>
              </a:rPr>
              <a:t> </a:t>
            </a:r>
            <a:r>
              <a:rPr lang="ru-RU" sz="2000" dirty="0">
                <a:latin typeface="Book Antiqua" panose="02040602050305030304" pitchFamily="18" charset="0"/>
              </a:rPr>
              <a:t>район </a:t>
            </a:r>
            <a:r>
              <a:rPr lang="ru-RU" sz="2000" dirty="0" smtClean="0">
                <a:latin typeface="Book Antiqua" panose="02040602050305030304" pitchFamily="18" charset="0"/>
              </a:rPr>
              <a:t>является </a:t>
            </a:r>
            <a:r>
              <a:rPr lang="ru-RU" sz="2000" dirty="0">
                <a:latin typeface="Book Antiqua" panose="02040602050305030304" pitchFamily="18" charset="0"/>
              </a:rPr>
              <a:t>лидером </a:t>
            </a:r>
            <a:r>
              <a:rPr lang="ru-RU" sz="2000" dirty="0" smtClean="0">
                <a:latin typeface="Book Antiqua" panose="02040602050305030304" pitchFamily="18" charset="0"/>
              </a:rPr>
              <a:t/>
            </a:r>
            <a:br>
              <a:rPr lang="ru-RU" sz="2000" dirty="0" smtClean="0">
                <a:latin typeface="Book Antiqua" panose="02040602050305030304" pitchFamily="18" charset="0"/>
              </a:rPr>
            </a:br>
            <a:r>
              <a:rPr lang="ru-RU" sz="2000" dirty="0" smtClean="0">
                <a:latin typeface="Book Antiqua" panose="02040602050305030304" pitchFamily="18" charset="0"/>
              </a:rPr>
              <a:t>по </a:t>
            </a:r>
            <a:r>
              <a:rPr lang="ru-RU" sz="2000" dirty="0">
                <a:latin typeface="Book Antiqua" panose="02040602050305030304" pitchFamily="18" charset="0"/>
              </a:rPr>
              <a:t>производству молока в Саратовской </a:t>
            </a:r>
            <a:r>
              <a:rPr lang="ru-RU" sz="2000" dirty="0" smtClean="0">
                <a:latin typeface="Book Antiqua" panose="02040602050305030304" pitchFamily="18" charset="0"/>
              </a:rPr>
              <a:t>области</a:t>
            </a:r>
            <a:endParaRPr lang="ru-RU" sz="2000" dirty="0">
              <a:latin typeface="Book Antiqua" panose="02040602050305030304" pitchFamily="18" charset="0"/>
            </a:endParaRPr>
          </a:p>
          <a:p>
            <a:r>
              <a:rPr lang="ru-RU" sz="2000" dirty="0">
                <a:latin typeface="Book Antiqua" panose="02040602050305030304" pitchFamily="18" charset="0"/>
              </a:rPr>
              <a:t>Развитие животноводства можно считать одной </a:t>
            </a:r>
            <a:r>
              <a:rPr lang="ru-RU" sz="2000" dirty="0" smtClean="0">
                <a:latin typeface="Book Antiqua" panose="02040602050305030304" pitchFamily="18" charset="0"/>
              </a:rPr>
              <a:t/>
            </a:r>
            <a:br>
              <a:rPr lang="ru-RU" sz="2000" dirty="0" smtClean="0">
                <a:latin typeface="Book Antiqua" panose="02040602050305030304" pitchFamily="18" charset="0"/>
              </a:rPr>
            </a:br>
            <a:r>
              <a:rPr lang="ru-RU" sz="2000" dirty="0" smtClean="0">
                <a:latin typeface="Book Antiqua" panose="02040602050305030304" pitchFamily="18" charset="0"/>
              </a:rPr>
              <a:t>из главных</a:t>
            </a:r>
            <a:r>
              <a:rPr lang="ru-RU" sz="2000" dirty="0">
                <a:latin typeface="Book Antiqua" panose="02040602050305030304" pitchFamily="18" charset="0"/>
              </a:rPr>
              <a:t>, приоритетных отраслей, способных сохранить и увеличить рабочие места, улучшить благосостояние села и населения.</a:t>
            </a:r>
          </a:p>
          <a:p>
            <a:endParaRPr lang="ru-RU" sz="2000" dirty="0">
              <a:latin typeface="Book Antiqua" panose="02040602050305030304" pitchFamily="18" charset="0"/>
            </a:endParaRPr>
          </a:p>
        </p:txBody>
      </p:sp>
      <p:sp>
        <p:nvSpPr>
          <p:cNvPr id="11" name="object 2"/>
          <p:cNvSpPr txBox="1">
            <a:spLocks/>
          </p:cNvSpPr>
          <p:nvPr/>
        </p:nvSpPr>
        <p:spPr>
          <a:xfrm>
            <a:off x="1464469" y="337749"/>
            <a:ext cx="11843206" cy="645476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vert="horz" wrap="square" lIns="0" tIns="16933" rIns="0" bIns="0" rtlCol="0">
            <a:spAutoFit/>
          </a:bodyPr>
          <a:lstStyle>
            <a:lvl1pPr>
              <a:defRPr sz="5067" b="0" i="0">
                <a:solidFill>
                  <a:schemeClr val="bg1"/>
                </a:solidFill>
                <a:latin typeface="Microsoft Sans Serif"/>
                <a:ea typeface="+mj-ea"/>
                <a:cs typeface="Microsoft Sans Serif"/>
              </a:defRPr>
            </a:lvl1pPr>
          </a:lstStyle>
          <a:p>
            <a:pPr marL="16933">
              <a:spcBef>
                <a:spcPts val="133"/>
              </a:spcBef>
            </a:pPr>
            <a:r>
              <a:rPr lang="ru-RU" sz="2000" b="1" kern="0" dirty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ЭКОНОМИКА </a:t>
            </a:r>
            <a:r>
              <a:rPr lang="ru-RU" sz="2000" b="1" kern="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МАРКСОВСКОГО МУНИЦИПАЛЬНОГО РАЙОНА</a:t>
            </a:r>
          </a:p>
          <a:p>
            <a:pPr marL="16933">
              <a:spcBef>
                <a:spcPts val="133"/>
              </a:spcBef>
            </a:pPr>
            <a:r>
              <a:rPr lang="ru-RU" sz="2000" b="1" kern="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СЕЛЬСКОЕ ХОЗЯЙСТВО</a:t>
            </a:r>
            <a:endParaRPr lang="ru-RU" sz="2000" b="1" kern="0" dirty="0">
              <a:solidFill>
                <a:schemeClr val="accent3">
                  <a:lumMod val="50000"/>
                </a:schemeClr>
              </a:solidFill>
              <a:latin typeface="Book Antiqua" panose="02040602050305030304" pitchFamily="18" charset="0"/>
              <a:ea typeface="PT Astra Serif" panose="020A0603040505020204" pitchFamily="18" charset="-52"/>
              <a:cs typeface="Times New Roman"/>
            </a:endParaRPr>
          </a:p>
        </p:txBody>
      </p:sp>
      <p:pic>
        <p:nvPicPr>
          <p:cNvPr id="12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34" y="294491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92" y="3552825"/>
            <a:ext cx="5183483" cy="317117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 txBox="1"/>
          <p:nvPr/>
        </p:nvSpPr>
        <p:spPr>
          <a:xfrm>
            <a:off x="1465096" y="1265582"/>
            <a:ext cx="11369215" cy="57109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r>
              <a:rPr lang="ru-RU" dirty="0">
                <a:latin typeface="Book Antiqua" panose="02040602050305030304" pitchFamily="18" charset="0"/>
              </a:rPr>
              <a:t>Численность индивидуальных предпринимателей на 01.01.2023 г. составила – 1204 чел. </a:t>
            </a:r>
            <a:endParaRPr lang="ru-RU" dirty="0" smtClean="0">
              <a:latin typeface="Book Antiqua" panose="02040602050305030304" pitchFamily="18" charset="0"/>
            </a:endParaRPr>
          </a:p>
          <a:p>
            <a:r>
              <a:rPr lang="ru-RU" dirty="0" smtClean="0">
                <a:latin typeface="Book Antiqua" panose="02040602050305030304" pitchFamily="18" charset="0"/>
              </a:rPr>
              <a:t>Число </a:t>
            </a:r>
            <a:r>
              <a:rPr lang="ru-RU" dirty="0">
                <a:latin typeface="Book Antiqua" panose="02040602050305030304" pitchFamily="18" charset="0"/>
              </a:rPr>
              <a:t>малых предприятий – 170 единиц,  число </a:t>
            </a:r>
            <a:r>
              <a:rPr lang="ru-RU" dirty="0" err="1">
                <a:latin typeface="Book Antiqua" panose="02040602050305030304" pitchFamily="18" charset="0"/>
              </a:rPr>
              <a:t>самозанятых</a:t>
            </a:r>
            <a:r>
              <a:rPr lang="ru-RU" dirty="0">
                <a:latin typeface="Book Antiqua" panose="02040602050305030304" pitchFamily="18" charset="0"/>
              </a:rPr>
              <a:t> – 1606 ед.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3951672" y="2333625"/>
            <a:ext cx="52619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/>
            <a:r>
              <a:rPr lang="ru-RU" sz="1400" dirty="0">
                <a:latin typeface="Book Antiqua" panose="02040602050305030304" pitchFamily="18" charset="0"/>
              </a:rPr>
              <a:t>Сумма уплаченных налогов в местный бюджет предприятиями  малого бизнеса, млн.руб.</a:t>
            </a:r>
          </a:p>
          <a:p>
            <a:r>
              <a:rPr lang="ru-RU" sz="1400" dirty="0">
                <a:latin typeface="Book Antiqua" panose="02040602050305030304" pitchFamily="18" charset="0"/>
              </a:rPr>
              <a:t> </a:t>
            </a:r>
          </a:p>
        </p:txBody>
      </p:sp>
      <p:graphicFrame>
        <p:nvGraphicFramePr>
          <p:cNvPr id="33" name="Диаграмма 32"/>
          <p:cNvGraphicFramePr/>
          <p:nvPr>
            <p:extLst>
              <p:ext uri="{D42A27DB-BD31-4B8C-83A1-F6EECF244321}">
                <p14:modId xmlns="" xmlns:p14="http://schemas.microsoft.com/office/powerpoint/2010/main" val="1142137890"/>
              </p:ext>
            </p:extLst>
          </p:nvPr>
        </p:nvGraphicFramePr>
        <p:xfrm>
          <a:off x="1769269" y="2391028"/>
          <a:ext cx="8940448" cy="2641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712930" y="5402258"/>
            <a:ext cx="127316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Book Antiqua" panose="02040602050305030304" pitchFamily="18" charset="0"/>
              </a:rPr>
              <a:t>На сегодняшний день потребительский рынок муниципального района представлен – 617 объектами, в том числе</a:t>
            </a:r>
            <a:r>
              <a:rPr lang="ru-RU" dirty="0" smtClean="0">
                <a:latin typeface="Book Antiqua" panose="02040602050305030304" pitchFamily="18" charset="0"/>
              </a:rPr>
              <a:t>:</a:t>
            </a:r>
          </a:p>
          <a:p>
            <a:pPr algn="just"/>
            <a:endParaRPr lang="ru-RU" sz="1400" dirty="0">
              <a:latin typeface="Book Antiqua" panose="02040602050305030304" pitchFamily="18" charset="0"/>
            </a:endParaRPr>
          </a:p>
          <a:p>
            <a:pPr algn="just"/>
            <a:r>
              <a:rPr lang="ru-RU" dirty="0">
                <a:latin typeface="Book Antiqua" panose="02040602050305030304" pitchFamily="18" charset="0"/>
              </a:rPr>
              <a:t>- 453 объекта </a:t>
            </a:r>
            <a:r>
              <a:rPr lang="ru-RU" dirty="0" smtClean="0">
                <a:latin typeface="Book Antiqua" panose="02040602050305030304" pitchFamily="18" charset="0"/>
              </a:rPr>
              <a:t>торговли</a:t>
            </a:r>
            <a:endParaRPr lang="ru-RU" dirty="0">
              <a:latin typeface="Book Antiqua" panose="02040602050305030304" pitchFamily="18" charset="0"/>
            </a:endParaRPr>
          </a:p>
          <a:p>
            <a:pPr algn="just"/>
            <a:r>
              <a:rPr lang="ru-RU" dirty="0">
                <a:latin typeface="Book Antiqua" panose="02040602050305030304" pitchFamily="18" charset="0"/>
              </a:rPr>
              <a:t>- 66 объектов общественного питания </a:t>
            </a:r>
          </a:p>
          <a:p>
            <a:pPr algn="just"/>
            <a:r>
              <a:rPr lang="ru-RU" dirty="0">
                <a:latin typeface="Book Antiqua" panose="02040602050305030304" pitchFamily="18" charset="0"/>
              </a:rPr>
              <a:t>- 93 объекта бытового обслуживания </a:t>
            </a:r>
          </a:p>
          <a:p>
            <a:pPr algn="just"/>
            <a:r>
              <a:rPr lang="ru-RU" dirty="0">
                <a:latin typeface="Book Antiqua" panose="02040602050305030304" pitchFamily="18" charset="0"/>
              </a:rPr>
              <a:t>- 1 </a:t>
            </a:r>
            <a:r>
              <a:rPr lang="ru-RU" dirty="0" smtClean="0">
                <a:latin typeface="Book Antiqua" panose="02040602050305030304" pitchFamily="18" charset="0"/>
              </a:rPr>
              <a:t>рынок</a:t>
            </a:r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10" name="object 2"/>
          <p:cNvSpPr txBox="1">
            <a:spLocks/>
          </p:cNvSpPr>
          <p:nvPr/>
        </p:nvSpPr>
        <p:spPr>
          <a:xfrm>
            <a:off x="1464469" y="337749"/>
            <a:ext cx="11843206" cy="645476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vert="horz" wrap="square" lIns="0" tIns="16933" rIns="0" bIns="0" rtlCol="0">
            <a:spAutoFit/>
          </a:bodyPr>
          <a:lstStyle>
            <a:lvl1pPr>
              <a:defRPr sz="5067" b="0" i="0">
                <a:solidFill>
                  <a:schemeClr val="bg1"/>
                </a:solidFill>
                <a:latin typeface="Microsoft Sans Serif"/>
                <a:ea typeface="+mj-ea"/>
                <a:cs typeface="Microsoft Sans Serif"/>
              </a:defRPr>
            </a:lvl1pPr>
          </a:lstStyle>
          <a:p>
            <a:pPr marL="16933">
              <a:spcBef>
                <a:spcPts val="133"/>
              </a:spcBef>
            </a:pPr>
            <a:r>
              <a:rPr lang="ru-RU" sz="2000" b="1" kern="0" dirty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ЭКОНОМИКА </a:t>
            </a:r>
            <a:r>
              <a:rPr lang="ru-RU" sz="2000" b="1" kern="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МАРКСОВСКОГО МУНИЦИПАЛЬНОГО РАЙОНА</a:t>
            </a:r>
          </a:p>
          <a:p>
            <a:pPr marL="16933">
              <a:spcBef>
                <a:spcPts val="133"/>
              </a:spcBef>
            </a:pPr>
            <a:r>
              <a:rPr lang="ru-RU" sz="2000" b="1" kern="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Малый и средний бизнес</a:t>
            </a:r>
            <a:endParaRPr lang="ru-RU" sz="2000" b="1" kern="0" dirty="0">
              <a:solidFill>
                <a:schemeClr val="accent3">
                  <a:lumMod val="50000"/>
                </a:schemeClr>
              </a:solidFill>
              <a:latin typeface="Book Antiqua" panose="02040602050305030304" pitchFamily="18" charset="0"/>
              <a:ea typeface="PT Astra Serif" panose="020A0603040505020204" pitchFamily="18" charset="-52"/>
              <a:cs typeface="Times New Roman"/>
            </a:endParaRPr>
          </a:p>
        </p:txBody>
      </p:sp>
      <p:pic>
        <p:nvPicPr>
          <p:cNvPr id="11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34" y="294491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90119" y="1408773"/>
            <a:ext cx="7907555" cy="754907"/>
          </a:xfrm>
          <a:prstGeom prst="rect">
            <a:avLst/>
          </a:prstGeom>
        </p:spPr>
        <p:txBody>
          <a:bodyPr vert="horz" wrap="square" lIns="0" tIns="16086" rIns="0" bIns="0" rtlCol="0">
            <a:spAutoFit/>
          </a:bodyPr>
          <a:lstStyle/>
          <a:p>
            <a:pPr marL="16933">
              <a:spcBef>
                <a:spcPts val="127"/>
              </a:spcBef>
            </a:pPr>
            <a:r>
              <a:rPr sz="2400" spc="-47" dirty="0">
                <a:latin typeface="Book Antiqua" panose="02040602050305030304" pitchFamily="18" charset="0"/>
                <a:cs typeface="Times New Roman" pitchFamily="18" charset="0"/>
              </a:rPr>
              <a:t>Крупные</a:t>
            </a:r>
            <a:r>
              <a:rPr sz="2400" spc="13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sz="2400" spc="-13" dirty="0">
                <a:latin typeface="Book Antiqua" panose="02040602050305030304" pitchFamily="18" charset="0"/>
                <a:cs typeface="Times New Roman" pitchFamily="18" charset="0"/>
              </a:rPr>
              <a:t>строительные</a:t>
            </a:r>
            <a:r>
              <a:rPr sz="2400" spc="67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sz="2400" spc="-33" dirty="0">
                <a:latin typeface="Book Antiqua" panose="02040602050305030304" pitchFamily="18" charset="0"/>
                <a:cs typeface="Times New Roman" pitchFamily="18" charset="0"/>
              </a:rPr>
              <a:t>компании:</a:t>
            </a:r>
            <a:endParaRPr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16933"/>
            <a:r>
              <a:rPr sz="2400" spc="-7" dirty="0">
                <a:latin typeface="Book Antiqua" panose="02040602050305030304" pitchFamily="18" charset="0"/>
                <a:cs typeface="Times New Roman" pitchFamily="18" charset="0"/>
              </a:rPr>
              <a:t>ООО</a:t>
            </a:r>
            <a:r>
              <a:rPr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sz="2400" spc="-20" dirty="0">
                <a:latin typeface="Book Antiqua" panose="02040602050305030304" pitchFamily="18" charset="0"/>
                <a:cs typeface="Times New Roman" pitchFamily="18" charset="0"/>
              </a:rPr>
              <a:t>«</a:t>
            </a:r>
            <a:r>
              <a:rPr lang="ru-RU" sz="2400" spc="-20" dirty="0" err="1">
                <a:latin typeface="Book Antiqua" panose="02040602050305030304" pitchFamily="18" charset="0"/>
                <a:cs typeface="Times New Roman" pitchFamily="18" charset="0"/>
              </a:rPr>
              <a:t>Марксстрой-С</a:t>
            </a:r>
            <a:r>
              <a:rPr lang="ru-RU" sz="2400" spc="-20" dirty="0">
                <a:latin typeface="Book Antiqua" panose="02040602050305030304" pitchFamily="18" charset="0"/>
                <a:cs typeface="Times New Roman" pitchFamily="18" charset="0"/>
              </a:rPr>
              <a:t>», ИП Ключников А.А.</a:t>
            </a:r>
            <a:endParaRPr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73013" y="5039666"/>
            <a:ext cx="888110" cy="3864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2400" dirty="0">
                <a:latin typeface="Book Antiqua" panose="02040602050305030304" pitchFamily="18" charset="0"/>
                <a:cs typeface="Times New Roman"/>
              </a:rPr>
              <a:t>25,6</a:t>
            </a:r>
            <a:endParaRPr sz="2400" dirty="0">
              <a:latin typeface="Book Antiqua" panose="02040602050305030304" pitchFamily="18" charset="0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6269" y="2790825"/>
            <a:ext cx="6934200" cy="436014"/>
          </a:xfrm>
          <a:prstGeom prst="rect">
            <a:avLst/>
          </a:prstGeom>
        </p:spPr>
        <p:txBody>
          <a:bodyPr vert="horz" wrap="square" lIns="0" tIns="66037" rIns="0" bIns="0" rtlCol="0">
            <a:spAutoFit/>
          </a:bodyPr>
          <a:lstStyle/>
          <a:p>
            <a:pPr marL="1111646" algn="ctr">
              <a:spcBef>
                <a:spcPts val="520"/>
              </a:spcBef>
            </a:pPr>
            <a:r>
              <a:rPr sz="2400" b="1" spc="-20" dirty="0">
                <a:latin typeface="Book Antiqua" panose="02040602050305030304" pitchFamily="18" charset="0"/>
                <a:cs typeface="Calibri"/>
              </a:rPr>
              <a:t>Введено</a:t>
            </a:r>
            <a:r>
              <a:rPr sz="2400" b="1" spc="7" dirty="0">
                <a:latin typeface="Book Antiqua" panose="02040602050305030304" pitchFamily="18" charset="0"/>
                <a:cs typeface="Calibri"/>
              </a:rPr>
              <a:t> </a:t>
            </a:r>
            <a:r>
              <a:rPr sz="2400" b="1" spc="-7" dirty="0">
                <a:latin typeface="Book Antiqua" panose="02040602050305030304" pitchFamily="18" charset="0"/>
                <a:cs typeface="Calibri"/>
              </a:rPr>
              <a:t>в</a:t>
            </a:r>
            <a:r>
              <a:rPr sz="2400" b="1" spc="-27" dirty="0">
                <a:latin typeface="Book Antiqua" panose="02040602050305030304" pitchFamily="18" charset="0"/>
                <a:cs typeface="Calibri"/>
              </a:rPr>
              <a:t> </a:t>
            </a:r>
            <a:r>
              <a:rPr sz="2400" b="1" spc="-13" dirty="0">
                <a:latin typeface="Book Antiqua" panose="02040602050305030304" pitchFamily="18" charset="0"/>
                <a:cs typeface="Calibri"/>
              </a:rPr>
              <a:t>действие</a:t>
            </a:r>
            <a:r>
              <a:rPr sz="2400" b="1" spc="-20" dirty="0">
                <a:latin typeface="Book Antiqua" panose="02040602050305030304" pitchFamily="18" charset="0"/>
                <a:cs typeface="Calibri"/>
              </a:rPr>
              <a:t> </a:t>
            </a:r>
            <a:r>
              <a:rPr sz="2400" b="1" spc="-13" dirty="0">
                <a:latin typeface="Book Antiqua" panose="02040602050305030304" pitchFamily="18" charset="0"/>
                <a:cs typeface="Calibri"/>
              </a:rPr>
              <a:t>жилья,</a:t>
            </a:r>
            <a:r>
              <a:rPr sz="2400" b="1" spc="-27" dirty="0">
                <a:latin typeface="Book Antiqua" panose="02040602050305030304" pitchFamily="18" charset="0"/>
                <a:cs typeface="Calibri"/>
              </a:rPr>
              <a:t> </a:t>
            </a:r>
            <a:r>
              <a:rPr sz="2400" b="1" spc="-13" dirty="0" err="1">
                <a:latin typeface="Book Antiqua" panose="02040602050305030304" pitchFamily="18" charset="0"/>
                <a:cs typeface="Calibri"/>
              </a:rPr>
              <a:t>тыс</a:t>
            </a:r>
            <a:r>
              <a:rPr sz="2400" b="1" spc="-13" dirty="0" smtClean="0">
                <a:latin typeface="Book Antiqua" panose="02040602050305030304" pitchFamily="18" charset="0"/>
                <a:cs typeface="Calibri"/>
              </a:rPr>
              <a:t>.</a:t>
            </a:r>
            <a:r>
              <a:rPr lang="ru-RU" sz="2400" b="1" spc="-13" dirty="0" smtClean="0">
                <a:latin typeface="Book Antiqua" panose="02040602050305030304" pitchFamily="18" charset="0"/>
                <a:cs typeface="Calibri"/>
              </a:rPr>
              <a:t> </a:t>
            </a:r>
            <a:r>
              <a:rPr sz="2400" b="1" spc="-13" dirty="0" err="1" smtClean="0">
                <a:latin typeface="Book Antiqua" panose="02040602050305030304" pitchFamily="18" charset="0"/>
                <a:cs typeface="Calibri"/>
              </a:rPr>
              <a:t>кв</a:t>
            </a:r>
            <a:r>
              <a:rPr sz="2400" b="1" spc="-13" dirty="0" smtClean="0">
                <a:latin typeface="Book Antiqua" panose="02040602050305030304" pitchFamily="18" charset="0"/>
                <a:cs typeface="Calibri"/>
              </a:rPr>
              <a:t>.</a:t>
            </a:r>
            <a:r>
              <a:rPr lang="ru-RU" sz="2400" b="1" spc="-13" dirty="0" smtClean="0">
                <a:latin typeface="Book Antiqua" panose="02040602050305030304" pitchFamily="18" charset="0"/>
                <a:cs typeface="Calibri"/>
              </a:rPr>
              <a:t> </a:t>
            </a:r>
            <a:r>
              <a:rPr sz="2400" b="1" spc="-13" dirty="0" smtClean="0">
                <a:latin typeface="Book Antiqua" panose="02040602050305030304" pitchFamily="18" charset="0"/>
                <a:cs typeface="Calibri"/>
              </a:rPr>
              <a:t>м</a:t>
            </a:r>
            <a:endParaRPr sz="2400" dirty="0">
              <a:latin typeface="Book Antiqua" panose="02040602050305030304" pitchFamily="18" charset="0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00236" y="6655366"/>
            <a:ext cx="947240" cy="3453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600" dirty="0">
                <a:latin typeface="Book Antiqua" panose="02040602050305030304" pitchFamily="18" charset="0"/>
                <a:cs typeface="Calibri"/>
              </a:rPr>
              <a:t>2</a:t>
            </a:r>
            <a:r>
              <a:rPr sz="1600" spc="-13" dirty="0">
                <a:latin typeface="Book Antiqua" panose="02040602050305030304" pitchFamily="18" charset="0"/>
                <a:cs typeface="Calibri"/>
              </a:rPr>
              <a:t>0</a:t>
            </a:r>
            <a:r>
              <a:rPr lang="ru-RU" sz="2133" dirty="0">
                <a:latin typeface="Book Antiqua" panose="02040602050305030304" pitchFamily="18" charset="0"/>
                <a:cs typeface="Calibri"/>
              </a:rPr>
              <a:t>21</a:t>
            </a:r>
            <a:endParaRPr sz="2133" dirty="0">
              <a:latin typeface="Book Antiqua" panose="02040602050305030304" pitchFamily="18" charset="0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12469" y="6655366"/>
            <a:ext cx="838200" cy="34533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600" dirty="0">
                <a:latin typeface="Book Antiqua" panose="02040602050305030304" pitchFamily="18" charset="0"/>
                <a:cs typeface="Calibri"/>
              </a:rPr>
              <a:t>2</a:t>
            </a:r>
            <a:r>
              <a:rPr sz="1600" spc="-13" dirty="0">
                <a:latin typeface="Book Antiqua" panose="02040602050305030304" pitchFamily="18" charset="0"/>
                <a:cs typeface="Calibri"/>
              </a:rPr>
              <a:t>0</a:t>
            </a:r>
            <a:r>
              <a:rPr lang="ru-RU" sz="2133" dirty="0">
                <a:latin typeface="Book Antiqua" panose="02040602050305030304" pitchFamily="18" charset="0"/>
                <a:cs typeface="Calibri"/>
              </a:rPr>
              <a:t>22</a:t>
            </a:r>
            <a:endParaRPr sz="2133" dirty="0">
              <a:latin typeface="Book Antiqua" panose="02040602050305030304" pitchFamily="18" charset="0"/>
              <a:cs typeface="Calibri"/>
            </a:endParaRPr>
          </a:p>
        </p:txBody>
      </p:sp>
      <p:pic>
        <p:nvPicPr>
          <p:cNvPr id="19" name="Picture 2" descr="https://marksadm.ru/uploads/posts/2023-04/1681284012_stroitelstvo-doma-v-markse-dsc_55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94138" y="1408773"/>
            <a:ext cx="4524131" cy="2773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 descr="http://www.novosel.ru/i/2049835.jpg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8246449" y="4393934"/>
            <a:ext cx="4571820" cy="28319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object 2"/>
          <p:cNvSpPr txBox="1">
            <a:spLocks/>
          </p:cNvSpPr>
          <p:nvPr/>
        </p:nvSpPr>
        <p:spPr>
          <a:xfrm>
            <a:off x="1464469" y="337749"/>
            <a:ext cx="11843206" cy="645476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vert="horz" wrap="square" lIns="0" tIns="16933" rIns="0" bIns="0" rtlCol="0">
            <a:spAutoFit/>
          </a:bodyPr>
          <a:lstStyle>
            <a:lvl1pPr>
              <a:defRPr sz="5067" b="0" i="0">
                <a:solidFill>
                  <a:schemeClr val="bg1"/>
                </a:solidFill>
                <a:latin typeface="Microsoft Sans Serif"/>
                <a:ea typeface="+mj-ea"/>
                <a:cs typeface="Microsoft Sans Serif"/>
              </a:defRPr>
            </a:lvl1pPr>
          </a:lstStyle>
          <a:p>
            <a:pPr marL="16933">
              <a:spcBef>
                <a:spcPts val="133"/>
              </a:spcBef>
            </a:pPr>
            <a:r>
              <a:rPr lang="ru-RU" sz="2000" b="1" kern="0" dirty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ЭКОНОМИКА </a:t>
            </a:r>
            <a:r>
              <a:rPr lang="ru-RU" sz="2000" b="1" kern="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МАРКСОВСКОГО МУНИЦИПАЛЬНОГО РАЙОНА</a:t>
            </a:r>
          </a:p>
          <a:p>
            <a:pPr marL="16933">
              <a:spcBef>
                <a:spcPts val="133"/>
              </a:spcBef>
            </a:pPr>
            <a:r>
              <a:rPr lang="ru-RU" sz="2000" b="1" kern="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Строительство</a:t>
            </a:r>
            <a:endParaRPr lang="ru-RU" sz="2000" b="1" kern="0" dirty="0">
              <a:solidFill>
                <a:schemeClr val="accent3">
                  <a:lumMod val="50000"/>
                </a:schemeClr>
              </a:solidFill>
              <a:latin typeface="Book Antiqua" panose="02040602050305030304" pitchFamily="18" charset="0"/>
              <a:ea typeface="PT Astra Serif" panose="020A0603040505020204" pitchFamily="18" charset="-52"/>
              <a:cs typeface="Times New Roman"/>
            </a:endParaRPr>
          </a:p>
        </p:txBody>
      </p:sp>
      <p:pic>
        <p:nvPicPr>
          <p:cNvPr id="21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34" y="294491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8" name="Диаграмма 17"/>
          <p:cNvGraphicFramePr/>
          <p:nvPr/>
        </p:nvGraphicFramePr>
        <p:xfrm>
          <a:off x="550069" y="3324225"/>
          <a:ext cx="6322172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 txBox="1">
            <a:spLocks/>
          </p:cNvSpPr>
          <p:nvPr/>
        </p:nvSpPr>
        <p:spPr>
          <a:xfrm>
            <a:off x="1464469" y="337749"/>
            <a:ext cx="11843206" cy="324875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vert="horz" wrap="square" lIns="0" tIns="16933" rIns="0" bIns="0" rtlCol="0">
            <a:spAutoFit/>
          </a:bodyPr>
          <a:lstStyle>
            <a:lvl1pPr>
              <a:defRPr sz="5067" b="0" i="0">
                <a:solidFill>
                  <a:schemeClr val="bg1"/>
                </a:solidFill>
                <a:latin typeface="Microsoft Sans Serif"/>
                <a:ea typeface="+mj-ea"/>
                <a:cs typeface="Microsoft Sans Serif"/>
              </a:defRPr>
            </a:lvl1pPr>
          </a:lstStyle>
          <a:p>
            <a:pPr marL="16933">
              <a:spcBef>
                <a:spcPts val="133"/>
              </a:spcBef>
            </a:pPr>
            <a:r>
              <a:rPr lang="ru-RU" sz="2000" b="1" kern="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ДЕМОГРАФИЯ МАРКСОВСКОГО МУНИЦИПАЛЬНОГО РАЙОНА</a:t>
            </a:r>
          </a:p>
        </p:txBody>
      </p:sp>
      <p:pic>
        <p:nvPicPr>
          <p:cNvPr id="15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34" y="294491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217068" y="714356"/>
            <a:ext cx="6477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</a:rPr>
              <a:t>Динамика численности населения, тыс.чел.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Book Antiqua" pitchFamily="18" charset="0"/>
            </a:endParaRPr>
          </a:p>
        </p:txBody>
      </p:sp>
      <p:graphicFrame>
        <p:nvGraphicFramePr>
          <p:cNvPr id="16" name="Диаграмма 15"/>
          <p:cNvGraphicFramePr/>
          <p:nvPr/>
        </p:nvGraphicFramePr>
        <p:xfrm>
          <a:off x="1540669" y="1196752"/>
          <a:ext cx="10210800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Box 23"/>
          <p:cNvSpPr txBox="1"/>
          <p:nvPr/>
        </p:nvSpPr>
        <p:spPr>
          <a:xfrm>
            <a:off x="2531269" y="3532946"/>
            <a:ext cx="7391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16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/>
            <a:r>
              <a:rPr lang="ru-RU" b="1" spc="-15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cs typeface="Arial"/>
              </a:rPr>
              <a:t>Динамика рождаемости и смертности</a:t>
            </a:r>
            <a:endParaRPr lang="en-US" b="1" spc="-15" dirty="0">
              <a:solidFill>
                <a:schemeClr val="tx2">
                  <a:lumMod val="50000"/>
                </a:schemeClr>
              </a:solidFill>
              <a:latin typeface="Book Antiqua" pitchFamily="18" charset="0"/>
              <a:cs typeface="Arial"/>
            </a:endParaRPr>
          </a:p>
        </p:txBody>
      </p:sp>
      <p:graphicFrame>
        <p:nvGraphicFramePr>
          <p:cNvPr id="18" name="Диаграмма 17"/>
          <p:cNvGraphicFramePr/>
          <p:nvPr/>
        </p:nvGraphicFramePr>
        <p:xfrm>
          <a:off x="1007269" y="3933055"/>
          <a:ext cx="10210800" cy="3277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 txBox="1">
            <a:spLocks/>
          </p:cNvSpPr>
          <p:nvPr/>
        </p:nvSpPr>
        <p:spPr>
          <a:xfrm>
            <a:off x="1464469" y="337749"/>
            <a:ext cx="11843206" cy="324875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vert="horz" wrap="square" lIns="0" tIns="16933" rIns="0" bIns="0" rtlCol="0">
            <a:spAutoFit/>
          </a:bodyPr>
          <a:lstStyle>
            <a:lvl1pPr>
              <a:defRPr sz="5067" b="0" i="0">
                <a:solidFill>
                  <a:schemeClr val="bg1"/>
                </a:solidFill>
                <a:latin typeface="Microsoft Sans Serif"/>
                <a:ea typeface="+mj-ea"/>
                <a:cs typeface="Microsoft Sans Serif"/>
              </a:defRPr>
            </a:lvl1pPr>
          </a:lstStyle>
          <a:p>
            <a:pPr marL="16933">
              <a:spcBef>
                <a:spcPts val="133"/>
              </a:spcBef>
            </a:pPr>
            <a:r>
              <a:rPr lang="ru-RU" sz="2000" b="1" kern="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ЭКОНОМИКА МАРКСОВСКОГО МУНИЦИПАЛЬНОГО РАЙОНА</a:t>
            </a:r>
          </a:p>
        </p:txBody>
      </p:sp>
      <p:pic>
        <p:nvPicPr>
          <p:cNvPr id="15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34" y="294491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Диаграмма 7"/>
          <p:cNvGraphicFramePr/>
          <p:nvPr/>
        </p:nvGraphicFramePr>
        <p:xfrm>
          <a:off x="1159669" y="1266825"/>
          <a:ext cx="10439400" cy="49468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="" xmlns:p14="http://schemas.microsoft.com/office/powerpoint/2010/main" val="1683093592"/>
              </p:ext>
            </p:extLst>
          </p:nvPr>
        </p:nvGraphicFramePr>
        <p:xfrm>
          <a:off x="843586" y="1519138"/>
          <a:ext cx="11232806" cy="2186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4244978" y="1135428"/>
            <a:ext cx="49545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933" algn="ctr">
              <a:spcBef>
                <a:spcPts val="133"/>
              </a:spcBef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  <a:cs typeface="Arial" pitchFamily="34" charset="0"/>
              </a:rPr>
              <a:t>Доходная часть бюджета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Book Antiqua" panose="02040602050305030304" pitchFamily="18" charset="0"/>
                <a:cs typeface="Arial" pitchFamily="34" charset="0"/>
              </a:rPr>
              <a:t>, </a:t>
            </a:r>
            <a:r>
              <a:rPr lang="ru-RU" sz="2000" b="1" dirty="0" err="1">
                <a:solidFill>
                  <a:schemeClr val="tx2">
                    <a:lumMod val="50000"/>
                  </a:schemeClr>
                </a:solidFill>
                <a:latin typeface="Book Antiqua" panose="02040602050305030304" pitchFamily="18" charset="0"/>
                <a:cs typeface="Arial" pitchFamily="34" charset="0"/>
              </a:rPr>
              <a:t>млн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Book Antiqua" panose="02040602050305030304" pitchFamily="18" charset="0"/>
                <a:cs typeface="Arial" pitchFamily="34" charset="0"/>
              </a:rPr>
              <a:t> руб.</a:t>
            </a:r>
            <a:endParaRPr lang="ru-RU" sz="2000" b="1" u="sng" dirty="0">
              <a:solidFill>
                <a:schemeClr val="tx2">
                  <a:lumMod val="50000"/>
                </a:schemeClr>
              </a:solidFill>
              <a:latin typeface="Book Antiqua" panose="02040602050305030304" pitchFamily="18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314442" y="3350019"/>
            <a:ext cx="6722269" cy="7207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16933" algn="ctr">
              <a:spcBef>
                <a:spcPts val="127"/>
              </a:spcBef>
            </a:pPr>
            <a:r>
              <a:rPr lang="ru-RU" sz="2000" b="1" spc="-13" dirty="0">
                <a:solidFill>
                  <a:schemeClr val="tx2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Доходы и расходы</a:t>
            </a:r>
          </a:p>
          <a:p>
            <a:pPr marL="16933" algn="ctr">
              <a:spcBef>
                <a:spcPts val="127"/>
              </a:spcBef>
            </a:pPr>
            <a:r>
              <a:rPr lang="ru-RU" sz="2000" b="1" spc="-13" dirty="0">
                <a:solidFill>
                  <a:schemeClr val="tx2">
                    <a:lumMod val="50000"/>
                  </a:schemeClr>
                </a:solidFill>
                <a:latin typeface="Book Antiqua" panose="02040602050305030304" pitchFamily="18" charset="0"/>
                <a:cs typeface="Arial"/>
              </a:rPr>
              <a:t> консолидированного бюджета, млн.руб.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Book Antiqua" panose="02040602050305030304" pitchFamily="18" charset="0"/>
              <a:cs typeface="Arial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="" xmlns:p14="http://schemas.microsoft.com/office/powerpoint/2010/main" val="239521291"/>
              </p:ext>
            </p:extLst>
          </p:nvPr>
        </p:nvGraphicFramePr>
        <p:xfrm>
          <a:off x="321470" y="4137184"/>
          <a:ext cx="10239264" cy="4063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10056137" y="5254741"/>
            <a:ext cx="507980" cy="304788"/>
          </a:xfrm>
          <a:prstGeom prst="roundRect">
            <a:avLst/>
          </a:prstGeom>
          <a:solidFill>
            <a:srgbClr val="B1C5EA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 flipH="1">
            <a:off x="10056137" y="5864317"/>
            <a:ext cx="507980" cy="304788"/>
          </a:xfrm>
          <a:prstGeom prst="roundRect">
            <a:avLst/>
          </a:prstGeom>
          <a:solidFill>
            <a:srgbClr val="FFC9C8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24" name="Прямоугольник 23"/>
          <p:cNvSpPr/>
          <p:nvPr/>
        </p:nvSpPr>
        <p:spPr>
          <a:xfrm>
            <a:off x="10665713" y="5153146"/>
            <a:ext cx="15239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1F497D">
                    <a:lumMod val="50000"/>
                  </a:srgbClr>
                </a:solidFill>
              </a:rPr>
              <a:t>Доходы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0665713" y="5762722"/>
            <a:ext cx="15239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1F497D">
                    <a:lumMod val="50000"/>
                  </a:srgbClr>
                </a:solidFill>
              </a:rPr>
              <a:t>Расходы</a:t>
            </a:r>
            <a:endParaRPr lang="ru-RU" sz="2400" dirty="0">
              <a:solidFill>
                <a:prstClr val="black"/>
              </a:solidFill>
            </a:endParaRPr>
          </a:p>
        </p:txBody>
      </p:sp>
      <p:sp>
        <p:nvSpPr>
          <p:cNvPr id="14" name="object 2"/>
          <p:cNvSpPr txBox="1">
            <a:spLocks/>
          </p:cNvSpPr>
          <p:nvPr/>
        </p:nvSpPr>
        <p:spPr>
          <a:xfrm>
            <a:off x="1312069" y="352425"/>
            <a:ext cx="11843206" cy="324875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vert="horz" wrap="square" lIns="0" tIns="16933" rIns="0" bIns="0" rtlCol="0">
            <a:spAutoFit/>
          </a:bodyPr>
          <a:lstStyle>
            <a:lvl1pPr>
              <a:defRPr sz="5067" b="0" i="0">
                <a:solidFill>
                  <a:schemeClr val="bg1"/>
                </a:solidFill>
                <a:latin typeface="Microsoft Sans Serif"/>
                <a:ea typeface="+mj-ea"/>
                <a:cs typeface="Microsoft Sans Serif"/>
              </a:defRPr>
            </a:lvl1pPr>
          </a:lstStyle>
          <a:p>
            <a:pPr marL="16933">
              <a:spcBef>
                <a:spcPts val="133"/>
              </a:spcBef>
            </a:pPr>
            <a:r>
              <a:rPr lang="ru-RU" sz="2000" b="1" kern="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БЮДЖЕТ МАРКСОВСКОГО МУНИЦИПАЛЬНОГО РАЙОНА</a:t>
            </a:r>
          </a:p>
        </p:txBody>
      </p:sp>
      <p:pic>
        <p:nvPicPr>
          <p:cNvPr id="15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34" y="294491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bject 25"/>
          <p:cNvSpPr txBox="1"/>
          <p:nvPr/>
        </p:nvSpPr>
        <p:spPr>
          <a:xfrm>
            <a:off x="11172042" y="2047671"/>
            <a:ext cx="850344" cy="326630"/>
          </a:xfrm>
          <a:prstGeom prst="rect">
            <a:avLst/>
          </a:prstGeom>
        </p:spPr>
        <p:txBody>
          <a:bodyPr vert="horz" wrap="square" lIns="0" tIns="18671" rIns="0" bIns="0" rtlCol="0">
            <a:spAutoFit/>
          </a:bodyPr>
          <a:lstStyle/>
          <a:p>
            <a:pPr marL="18672" algn="ctr">
              <a:spcBef>
                <a:spcPts val="147"/>
              </a:spcBef>
            </a:pPr>
            <a:r>
              <a:rPr lang="ru-RU" sz="2000" b="1" dirty="0">
                <a:solidFill>
                  <a:schemeClr val="bg1"/>
                </a:solidFill>
                <a:latin typeface="Arial"/>
                <a:cs typeface="Arial"/>
              </a:rPr>
              <a:t>23,7 %</a:t>
            </a:r>
            <a:endParaRPr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aphicFrame>
        <p:nvGraphicFramePr>
          <p:cNvPr id="12" name="Диаграмма 11" descr="тют"/>
          <p:cNvGraphicFramePr/>
          <p:nvPr>
            <p:extLst>
              <p:ext uri="{D42A27DB-BD31-4B8C-83A1-F6EECF244321}">
                <p14:modId xmlns="" xmlns:p14="http://schemas.microsoft.com/office/powerpoint/2010/main" val="269111162"/>
              </p:ext>
            </p:extLst>
          </p:nvPr>
        </p:nvGraphicFramePr>
        <p:xfrm>
          <a:off x="306060" y="1785780"/>
          <a:ext cx="5663525" cy="54751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="" xmlns:p14="http://schemas.microsoft.com/office/powerpoint/2010/main" val="1245862722"/>
              </p:ext>
            </p:extLst>
          </p:nvPr>
        </p:nvGraphicFramePr>
        <p:xfrm>
          <a:off x="3025134" y="1777938"/>
          <a:ext cx="10026745" cy="5478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6127590" y="993912"/>
            <a:ext cx="6987701" cy="874411"/>
          </a:xfrm>
          <a:prstGeom prst="rect">
            <a:avLst/>
          </a:prstGeom>
        </p:spPr>
        <p:txBody>
          <a:bodyPr wrap="square" lIns="134436" tIns="67217" rIns="134436" bIns="67217">
            <a:spAutoFit/>
          </a:bodyPr>
          <a:lstStyle/>
          <a:p>
            <a:pPr algn="ctr"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endParaRPr lang="ru-RU" sz="16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algn="ctr"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Источники инвестиций</a:t>
            </a:r>
          </a:p>
          <a:p>
            <a:pPr algn="ctr"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в основной капитал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79469" y="3070254"/>
            <a:ext cx="3429000" cy="587089"/>
          </a:xfrm>
          <a:prstGeom prst="rect">
            <a:avLst/>
          </a:prstGeom>
          <a:noFill/>
        </p:spPr>
        <p:txBody>
          <a:bodyPr wrap="square" lIns="134436" tIns="67217" rIns="134436" bIns="67217" rtlCol="0">
            <a:spAutoFit/>
          </a:bodyPr>
          <a:lstStyle/>
          <a:p>
            <a:r>
              <a:rPr lang="ru-RU" sz="2933" b="1" dirty="0"/>
              <a:t> </a:t>
            </a:r>
            <a:r>
              <a:rPr lang="ru-RU" sz="2933" b="1" dirty="0" smtClean="0">
                <a:solidFill>
                  <a:schemeClr val="bg1"/>
                </a:solidFill>
              </a:rPr>
              <a:t>46,6</a:t>
            </a:r>
            <a:r>
              <a:rPr lang="ru-RU" sz="2933" b="1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6" y="4332104"/>
            <a:ext cx="1693988" cy="587089"/>
          </a:xfrm>
          <a:prstGeom prst="rect">
            <a:avLst/>
          </a:prstGeom>
          <a:noFill/>
        </p:spPr>
        <p:txBody>
          <a:bodyPr wrap="square" lIns="134436" tIns="67217" rIns="134436" bIns="67217" rtlCol="0">
            <a:spAutoFit/>
          </a:bodyPr>
          <a:lstStyle/>
          <a:p>
            <a:r>
              <a:rPr lang="ru-RU" sz="2933" b="1" dirty="0">
                <a:solidFill>
                  <a:schemeClr val="bg1"/>
                </a:solidFill>
              </a:rPr>
              <a:t>53,4%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2544" y="910916"/>
            <a:ext cx="3460233" cy="874411"/>
          </a:xfrm>
          <a:prstGeom prst="rect">
            <a:avLst/>
          </a:prstGeom>
          <a:noFill/>
        </p:spPr>
        <p:txBody>
          <a:bodyPr wrap="square" lIns="134436" tIns="67217" rIns="134436" bIns="67217" rtlCol="0">
            <a:spAutoFit/>
          </a:bodyPr>
          <a:lstStyle/>
          <a:p>
            <a:pPr algn="ctr"/>
            <a:endParaRPr lang="ru-RU" sz="1600" b="1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Объем инвестиций в основной капитал, млн.руб.</a:t>
            </a:r>
          </a:p>
        </p:txBody>
      </p:sp>
      <p:sp>
        <p:nvSpPr>
          <p:cNvPr id="15" name="object 2"/>
          <p:cNvSpPr txBox="1">
            <a:spLocks/>
          </p:cNvSpPr>
          <p:nvPr/>
        </p:nvSpPr>
        <p:spPr>
          <a:xfrm>
            <a:off x="1464469" y="337749"/>
            <a:ext cx="11843206" cy="324875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vert="horz" wrap="square" lIns="0" tIns="16933" rIns="0" bIns="0" rtlCol="0">
            <a:spAutoFit/>
          </a:bodyPr>
          <a:lstStyle>
            <a:lvl1pPr>
              <a:defRPr sz="5067" b="0" i="0">
                <a:solidFill>
                  <a:schemeClr val="bg1"/>
                </a:solidFill>
                <a:latin typeface="Microsoft Sans Serif"/>
                <a:ea typeface="+mj-ea"/>
                <a:cs typeface="Microsoft Sans Serif"/>
              </a:defRPr>
            </a:lvl1pPr>
          </a:lstStyle>
          <a:p>
            <a:pPr marL="16933">
              <a:spcBef>
                <a:spcPts val="133"/>
              </a:spcBef>
            </a:pPr>
            <a:r>
              <a:rPr lang="ru-RU" sz="2000" b="1" kern="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БЮДЖЕТ МАРКСОВСКОГО МУНИЦИПАЛЬНОГО РАЙОНА</a:t>
            </a:r>
          </a:p>
        </p:txBody>
      </p:sp>
      <p:pic>
        <p:nvPicPr>
          <p:cNvPr id="16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34" y="294491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01952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bject 25"/>
          <p:cNvSpPr txBox="1"/>
          <p:nvPr/>
        </p:nvSpPr>
        <p:spPr>
          <a:xfrm>
            <a:off x="11172042" y="2047671"/>
            <a:ext cx="850344" cy="326630"/>
          </a:xfrm>
          <a:prstGeom prst="rect">
            <a:avLst/>
          </a:prstGeom>
        </p:spPr>
        <p:txBody>
          <a:bodyPr vert="horz" wrap="square" lIns="0" tIns="18671" rIns="0" bIns="0" rtlCol="0">
            <a:spAutoFit/>
          </a:bodyPr>
          <a:lstStyle/>
          <a:p>
            <a:pPr marL="18672" algn="ctr">
              <a:spcBef>
                <a:spcPts val="147"/>
              </a:spcBef>
            </a:pPr>
            <a:r>
              <a:rPr lang="ru-RU" sz="2000" b="1" dirty="0">
                <a:solidFill>
                  <a:schemeClr val="bg1"/>
                </a:solidFill>
                <a:latin typeface="Arial"/>
                <a:cs typeface="Arial"/>
              </a:rPr>
              <a:t>23,7 %</a:t>
            </a:r>
            <a:endParaRPr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79469" y="3070254"/>
            <a:ext cx="3429000" cy="587089"/>
          </a:xfrm>
          <a:prstGeom prst="rect">
            <a:avLst/>
          </a:prstGeom>
          <a:noFill/>
        </p:spPr>
        <p:txBody>
          <a:bodyPr wrap="square" lIns="134436" tIns="67217" rIns="134436" bIns="67217" rtlCol="0">
            <a:spAutoFit/>
          </a:bodyPr>
          <a:lstStyle/>
          <a:p>
            <a:r>
              <a:rPr lang="ru-RU" sz="2933" b="1" dirty="0"/>
              <a:t> </a:t>
            </a:r>
            <a:r>
              <a:rPr lang="ru-RU" sz="2933" b="1" dirty="0" smtClean="0">
                <a:solidFill>
                  <a:schemeClr val="bg1"/>
                </a:solidFill>
              </a:rPr>
              <a:t>46,6</a:t>
            </a:r>
            <a:r>
              <a:rPr lang="ru-RU" sz="2933" b="1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6" y="4332104"/>
            <a:ext cx="1693988" cy="587089"/>
          </a:xfrm>
          <a:prstGeom prst="rect">
            <a:avLst/>
          </a:prstGeom>
          <a:noFill/>
        </p:spPr>
        <p:txBody>
          <a:bodyPr wrap="square" lIns="134436" tIns="67217" rIns="134436" bIns="67217" rtlCol="0">
            <a:spAutoFit/>
          </a:bodyPr>
          <a:lstStyle/>
          <a:p>
            <a:r>
              <a:rPr lang="ru-RU" sz="2933" b="1" dirty="0">
                <a:solidFill>
                  <a:schemeClr val="bg1"/>
                </a:solidFill>
              </a:rPr>
              <a:t>53,4%</a:t>
            </a:r>
          </a:p>
        </p:txBody>
      </p:sp>
      <p:sp>
        <p:nvSpPr>
          <p:cNvPr id="15" name="object 2"/>
          <p:cNvSpPr txBox="1">
            <a:spLocks/>
          </p:cNvSpPr>
          <p:nvPr/>
        </p:nvSpPr>
        <p:spPr>
          <a:xfrm>
            <a:off x="1464469" y="337749"/>
            <a:ext cx="11843206" cy="324875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vert="horz" wrap="square" lIns="0" tIns="16933" rIns="0" bIns="0" rtlCol="0">
            <a:spAutoFit/>
          </a:bodyPr>
          <a:lstStyle>
            <a:lvl1pPr>
              <a:defRPr sz="5067" b="0" i="0">
                <a:solidFill>
                  <a:schemeClr val="bg1"/>
                </a:solidFill>
                <a:latin typeface="Microsoft Sans Serif"/>
                <a:ea typeface="+mj-ea"/>
                <a:cs typeface="Microsoft Sans Serif"/>
              </a:defRPr>
            </a:lvl1pPr>
          </a:lstStyle>
          <a:p>
            <a:pPr marL="16933">
              <a:spcBef>
                <a:spcPts val="133"/>
              </a:spcBef>
            </a:pPr>
            <a:r>
              <a:rPr lang="ru-RU" sz="2000" b="1" kern="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РЕАЛИЗОВАННЫЕ ИНВЕСТПРОЕКТЫ</a:t>
            </a:r>
          </a:p>
        </p:txBody>
      </p:sp>
      <p:pic>
        <p:nvPicPr>
          <p:cNvPr id="16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34" y="294491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/>
        </p:nvGrpSpPr>
        <p:grpSpPr>
          <a:xfrm>
            <a:off x="4097590" y="3095625"/>
            <a:ext cx="3158079" cy="1905000"/>
            <a:chOff x="2120522" y="451892"/>
            <a:chExt cx="2711801" cy="2136364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2217382" y="451892"/>
              <a:ext cx="2614941" cy="213636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sp>
        <p:sp>
          <p:nvSpPr>
            <p:cNvPr id="18" name="Скругленный прямоугольник 4"/>
            <p:cNvSpPr/>
            <p:nvPr/>
          </p:nvSpPr>
          <p:spPr>
            <a:xfrm>
              <a:off x="2120522" y="556181"/>
              <a:ext cx="2406363" cy="192778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0" kern="1200" dirty="0" smtClean="0">
                  <a:solidFill>
                    <a:schemeClr val="tx2">
                      <a:lumMod val="50000"/>
                    </a:schemeClr>
                  </a:solidFill>
                  <a:latin typeface="+mj-lt"/>
                  <a:ea typeface="+mn-ea"/>
                  <a:cs typeface="Arial" pitchFamily="34" charset="0"/>
                </a:rPr>
                <a:t>О</a:t>
              </a:r>
              <a:r>
                <a:rPr lang="en-US" sz="2000" dirty="0" smtClean="0">
                  <a:solidFill>
                    <a:schemeClr val="tx2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OO </a:t>
              </a:r>
              <a:r>
                <a:rPr lang="ru-RU" sz="2000" dirty="0" smtClean="0">
                  <a:solidFill>
                    <a:schemeClr val="tx2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«</a:t>
              </a:r>
              <a:r>
                <a:rPr lang="ru-RU" sz="2000" dirty="0" err="1" smtClean="0">
                  <a:solidFill>
                    <a:schemeClr val="tx2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Эсплар</a:t>
              </a:r>
              <a:r>
                <a:rPr lang="ru-RU" sz="2000" dirty="0" smtClean="0">
                  <a:solidFill>
                    <a:schemeClr val="tx2">
                      <a:lumMod val="50000"/>
                    </a:schemeClr>
                  </a:solidFill>
                  <a:latin typeface="+mj-lt"/>
                  <a:cs typeface="Arial" pitchFamily="34" charset="0"/>
                </a:rPr>
                <a:t>»</a:t>
              </a: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0" kern="1200" dirty="0" smtClean="0">
                  <a:solidFill>
                    <a:schemeClr val="tx2">
                      <a:lumMod val="50000"/>
                    </a:schemeClr>
                  </a:solidFill>
                  <a:latin typeface="+mj-lt"/>
                  <a:ea typeface="+mn-ea"/>
                  <a:cs typeface="Arial" pitchFamily="34" charset="0"/>
                </a:rPr>
                <a:t>строительство  многоквартирного жилого дома</a:t>
              </a: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solidFill>
                    <a:srgbClr val="C00000"/>
                  </a:solidFill>
                  <a:latin typeface="+mj-lt"/>
                  <a:ea typeface="+mn-ea"/>
                  <a:cs typeface="Arial" pitchFamily="34" charset="0"/>
                </a:rPr>
                <a:t>70,0 млн. руб</a:t>
              </a:r>
              <a:r>
                <a:rPr lang="ru-RU" sz="2000" b="1" kern="1200" dirty="0" smtClean="0">
                  <a:solidFill>
                    <a:srgbClr val="C00000"/>
                  </a:solidFill>
                  <a:latin typeface="Arial" pitchFamily="34" charset="0"/>
                  <a:ea typeface="+mn-ea"/>
                  <a:cs typeface="Arial" pitchFamily="34" charset="0"/>
                </a:rPr>
                <a:t>.</a:t>
              </a: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4207670" y="1114425"/>
            <a:ext cx="3047999" cy="1905000"/>
            <a:chOff x="2016233" y="451892"/>
            <a:chExt cx="2681991" cy="2136364"/>
          </a:xfrm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2016233" y="451892"/>
              <a:ext cx="2614941" cy="2136364"/>
            </a:xfrm>
            <a:prstGeom prst="round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2120522" y="556181"/>
              <a:ext cx="2577702" cy="192778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0" kern="1200" dirty="0" smtClean="0">
                  <a:solidFill>
                    <a:schemeClr val="tx2">
                      <a:lumMod val="50000"/>
                    </a:schemeClr>
                  </a:solidFill>
                  <a:latin typeface="+mj-lt"/>
                  <a:ea typeface="+mn-ea"/>
                  <a:cs typeface="Arial" pitchFamily="34" charset="0"/>
                </a:rPr>
                <a:t>ИП Ключников А.А.: строительство многоквартирного дома  на сумму </a:t>
              </a:r>
            </a:p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solidFill>
                    <a:srgbClr val="C00000"/>
                  </a:solidFill>
                  <a:latin typeface="+mj-lt"/>
                  <a:ea typeface="+mn-ea"/>
                  <a:cs typeface="Arial" pitchFamily="34" charset="0"/>
                </a:rPr>
                <a:t>100,0 млн. руб</a:t>
              </a:r>
              <a:r>
                <a:rPr lang="ru-RU" sz="2000" b="1" kern="1200" dirty="0" smtClean="0">
                  <a:solidFill>
                    <a:srgbClr val="C00000"/>
                  </a:solidFill>
                  <a:latin typeface="Arial" pitchFamily="34" charset="0"/>
                  <a:ea typeface="+mn-ea"/>
                  <a:cs typeface="Arial" pitchFamily="34" charset="0"/>
                </a:rPr>
                <a:t>.</a:t>
              </a:r>
            </a:p>
          </p:txBody>
        </p:sp>
      </p:grpSp>
      <p:sp>
        <p:nvSpPr>
          <p:cNvPr id="28" name="Скругленный прямоугольник 27"/>
          <p:cNvSpPr/>
          <p:nvPr/>
        </p:nvSpPr>
        <p:spPr>
          <a:xfrm>
            <a:off x="4283870" y="5076825"/>
            <a:ext cx="3048000" cy="19812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ООО «ПСК «</a:t>
            </a:r>
            <a:r>
              <a:rPr lang="ru-RU" dirty="0" err="1" smtClean="0"/>
              <a:t>Геодор</a:t>
            </a:r>
            <a:r>
              <a:rPr lang="ru-RU" dirty="0" smtClean="0"/>
              <a:t>»</a:t>
            </a:r>
          </a:p>
          <a:p>
            <a:pPr algn="ctr"/>
            <a:r>
              <a:rPr lang="ru-RU" dirty="0" smtClean="0"/>
              <a:t>модернизация оборудования с целью повышения производительности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18,0</a:t>
            </a:r>
          </a:p>
          <a:p>
            <a:pPr algn="ctr"/>
            <a:endParaRPr lang="ru-RU" dirty="0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8093869" y="1114425"/>
            <a:ext cx="3048000" cy="19050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АО ПЗ «Трудовой»</a:t>
            </a:r>
          </a:p>
          <a:p>
            <a:pPr algn="ctr"/>
            <a:r>
              <a:rPr lang="ru-RU" dirty="0" smtClean="0"/>
              <a:t>Строительство 2-х коровников на 1300 голов</a:t>
            </a:r>
          </a:p>
          <a:p>
            <a:pPr algn="ctr"/>
            <a:r>
              <a:rPr lang="ru-RU" dirty="0" smtClean="0"/>
              <a:t>с доильным залом</a:t>
            </a:r>
          </a:p>
          <a:p>
            <a:pPr algn="ctr"/>
            <a:endParaRPr lang="ru-RU" dirty="0" smtClean="0"/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286,4 млн.руб.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170069" y="3095625"/>
            <a:ext cx="3048000" cy="1828800"/>
          </a:xfrm>
          <a:prstGeom prst="roundRect">
            <a:avLst>
              <a:gd name="adj" fmla="val 20965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АО ПЗ «Трудовой»</a:t>
            </a:r>
          </a:p>
          <a:p>
            <a:pPr algn="ctr"/>
            <a:r>
              <a:rPr lang="ru-RU" dirty="0" smtClean="0"/>
              <a:t>участок по строительству оросительных систем </a:t>
            </a:r>
          </a:p>
          <a:p>
            <a:pPr algn="ctr"/>
            <a:endParaRPr lang="ru-RU" sz="2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389,0 млн.руб.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8246269" y="5000625"/>
            <a:ext cx="2971800" cy="2057400"/>
          </a:xfrm>
          <a:prstGeom prst="roundRect">
            <a:avLst>
              <a:gd name="adj" fmla="val 20965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АО ПЗ «Трудовой»</a:t>
            </a:r>
          </a:p>
          <a:p>
            <a:pPr algn="ctr"/>
            <a:r>
              <a:rPr lang="ru-RU" dirty="0" smtClean="0"/>
              <a:t>строительство комплекса по выращиванию молодняка</a:t>
            </a:r>
          </a:p>
          <a:p>
            <a:pPr algn="ctr"/>
            <a:endParaRPr lang="ru-RU" dirty="0" smtClean="0"/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191,7 млн.руб.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35" name="Рисунок 34" descr="http://www.novosel.ru/i/2049835.jpg"/>
          <p:cNvPicPr/>
          <p:nvPr/>
        </p:nvPicPr>
        <p:blipFill>
          <a:blip r:embed="rId3" cstate="print">
            <a:lum bright="10000" contrast="23000"/>
          </a:blip>
          <a:srcRect b="11538"/>
          <a:stretch>
            <a:fillRect/>
          </a:stretch>
        </p:blipFill>
        <p:spPr bwMode="auto">
          <a:xfrm>
            <a:off x="626269" y="1266825"/>
            <a:ext cx="31242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Рисунок 35" descr="http://meliorator64.ru/wp-content/uploads/2018/11/WhatsApp-Image-2018-11-22-at-12.06.43.jpeg"/>
          <p:cNvPicPr/>
          <p:nvPr/>
        </p:nvPicPr>
        <p:blipFill>
          <a:blip r:embed="rId4" cstate="print">
            <a:lum contrast="19000"/>
          </a:blip>
          <a:srcRect r="8428"/>
          <a:stretch>
            <a:fillRect/>
          </a:stretch>
        </p:blipFill>
        <p:spPr bwMode="auto">
          <a:xfrm>
            <a:off x="626269" y="3933825"/>
            <a:ext cx="3200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01952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3922" y="-2355557"/>
            <a:ext cx="812768" cy="806842"/>
          </a:xfrm>
        </p:spPr>
        <p:txBody>
          <a:bodyPr/>
          <a:lstStyle/>
          <a:p>
            <a:r>
              <a:rPr lang="ru-RU" dirty="0" smtClean="0"/>
              <a:t>11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91016059"/>
              </p:ext>
            </p:extLst>
          </p:nvPr>
        </p:nvGraphicFramePr>
        <p:xfrm>
          <a:off x="457166" y="1495425"/>
          <a:ext cx="12801098" cy="5287924"/>
        </p:xfrm>
        <a:graphic>
          <a:graphicData uri="http://schemas.openxmlformats.org/drawingml/2006/table">
            <a:tbl>
              <a:tblPr/>
              <a:tblGrid>
                <a:gridCol w="411304"/>
                <a:gridCol w="2738174"/>
                <a:gridCol w="7852892"/>
                <a:gridCol w="1798728"/>
              </a:tblGrid>
              <a:tr h="579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1</a:t>
                      </a: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+mn-ea"/>
                          <a:cs typeface="Arial" pitchFamily="34" charset="0"/>
                        </a:rPr>
                        <a:t>Министерство сельского хозяйства </a:t>
                      </a:r>
                      <a:endParaRPr lang="ru-RU" sz="1800" b="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Arial" pitchFamily="34" charset="0"/>
                      </a:endParaRP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+mn-ea"/>
                          <a:cs typeface="Arial" pitchFamily="34" charset="0"/>
                        </a:rPr>
                        <a:t> реконструкция Комсомольской оросительной системы</a:t>
                      </a: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Arial" pitchFamily="34" charset="0"/>
                        </a:rPr>
                        <a:t>1200,0</a:t>
                      </a: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7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2</a:t>
                      </a: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+mn-ea"/>
                          <a:cs typeface="Arial" pitchFamily="34" charset="0"/>
                        </a:rPr>
                        <a:t>ООО «Яблоневый сад»</a:t>
                      </a:r>
                      <a:endParaRPr lang="ru-RU" sz="1800" b="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Arial" pitchFamily="34" charset="0"/>
                      </a:endParaRP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+mn-ea"/>
                          <a:cs typeface="Arial" pitchFamily="34" charset="0"/>
                        </a:rPr>
                        <a:t> закладка яблоневого сада</a:t>
                      </a:r>
                      <a:endParaRPr lang="ru-RU" sz="1800" b="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Arial" pitchFamily="34" charset="0"/>
                      </a:endParaRP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Arial" pitchFamily="34" charset="0"/>
                        </a:rPr>
                        <a:t>25,0</a:t>
                      </a:r>
                      <a:endParaRPr lang="ru-RU" sz="1800" b="1" i="0" dirty="0">
                        <a:latin typeface="Book Antiqua" panose="02040602050305030304" pitchFamily="18" charset="0"/>
                        <a:ea typeface="Calibri"/>
                        <a:cs typeface="Arial" pitchFamily="34" charset="0"/>
                      </a:endParaRP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59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3</a:t>
                      </a: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+mn-ea"/>
                          <a:cs typeface="Arial" pitchFamily="34" charset="0"/>
                        </a:rPr>
                        <a:t>ООО «НПФ «</a:t>
                      </a:r>
                      <a:r>
                        <a:rPr lang="ru-RU" sz="1800" b="0" i="0" kern="120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+mn-ea"/>
                          <a:cs typeface="Arial" pitchFamily="34" charset="0"/>
                        </a:rPr>
                        <a:t>Моссар</a:t>
                      </a:r>
                      <a:r>
                        <a:rPr lang="ru-RU" sz="18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+mn-ea"/>
                          <a:cs typeface="Arial" pitchFamily="34" charset="0"/>
                        </a:rPr>
                        <a:t>» </a:t>
                      </a:r>
                      <a:endParaRPr lang="ru-RU" sz="1800" b="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Arial" pitchFamily="34" charset="0"/>
                      </a:endParaRP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+mn-ea"/>
                          <a:cs typeface="Arial" pitchFamily="34" charset="0"/>
                        </a:rPr>
                        <a:t>реконструкция  производственного цеха №1</a:t>
                      </a:r>
                      <a:endParaRPr lang="ru-RU" sz="1800" b="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Arial" pitchFamily="34" charset="0"/>
                      </a:endParaRP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Arial" pitchFamily="34" charset="0"/>
                        </a:rPr>
                        <a:t>30,0</a:t>
                      </a:r>
                      <a:endParaRPr lang="ru-RU" sz="1800" b="1" i="0" dirty="0">
                        <a:latin typeface="Book Antiqua" panose="02040602050305030304" pitchFamily="18" charset="0"/>
                        <a:ea typeface="Calibri"/>
                        <a:cs typeface="Arial" pitchFamily="34" charset="0"/>
                      </a:endParaRP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4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4</a:t>
                      </a: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ООО «</a:t>
                      </a:r>
                      <a:r>
                        <a:rPr lang="ru-RU" sz="1800" b="0" i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Салмон</a:t>
                      </a:r>
                      <a:r>
                        <a:rPr lang="ru-RU" sz="18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»</a:t>
                      </a:r>
                      <a:endParaRPr lang="ru-RU" sz="1800" b="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Arial" pitchFamily="34" charset="0"/>
                      </a:endParaRP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 организация рыбоводного хозяйства</a:t>
                      </a:r>
                      <a:r>
                        <a:rPr lang="ru-RU" sz="1800" b="0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 замкнутого цикла</a:t>
                      </a:r>
                      <a:endParaRPr lang="ru-RU" sz="1800" b="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Arial" pitchFamily="34" charset="0"/>
                      </a:endParaRP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 smtClean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100,0</a:t>
                      </a:r>
                      <a:endParaRPr lang="ru-RU" sz="1800" b="1" i="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Calibri"/>
                        <a:cs typeface="Arial" pitchFamily="34" charset="0"/>
                      </a:endParaRP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79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5</a:t>
                      </a:r>
                      <a:endParaRPr lang="ru-RU" sz="18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Arial" pitchFamily="34" charset="0"/>
                      </a:endParaRP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+mn-ea"/>
                          <a:cs typeface="Arial" pitchFamily="34" charset="0"/>
                        </a:rPr>
                        <a:t>АО  ПЗ «Мелиоратор» </a:t>
                      </a:r>
                      <a:endParaRPr lang="ru-RU" sz="1800" b="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Arial" pitchFamily="34" charset="0"/>
                      </a:endParaRP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8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+mn-ea"/>
                          <a:cs typeface="Arial" pitchFamily="34" charset="0"/>
                        </a:rPr>
                        <a:t> строительство доильно-молочного блока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8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+mn-ea"/>
                          <a:cs typeface="Arial" pitchFamily="34" charset="0"/>
                        </a:rPr>
                        <a:t>  участок</a:t>
                      </a:r>
                      <a:r>
                        <a:rPr lang="ru-RU" sz="1800" b="0" i="0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+mn-ea"/>
                          <a:cs typeface="Arial" pitchFamily="34" charset="0"/>
                        </a:rPr>
                        <a:t> по строительству оросительных систем</a:t>
                      </a:r>
                      <a:endParaRPr lang="ru-RU" sz="1800" b="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Arial" pitchFamily="34" charset="0"/>
                      </a:endParaRP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Arial" pitchFamily="34" charset="0"/>
                        </a:rPr>
                        <a:t>210,0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Arial" pitchFamily="34" charset="0"/>
                        </a:rPr>
                        <a:t> 60,0</a:t>
                      </a:r>
                      <a:endParaRPr lang="ru-RU" sz="1800" b="1" i="0" dirty="0">
                        <a:latin typeface="Book Antiqua" panose="02040602050305030304" pitchFamily="18" charset="0"/>
                        <a:ea typeface="Calibri"/>
                        <a:cs typeface="Arial" pitchFamily="34" charset="0"/>
                      </a:endParaRP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48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6</a:t>
                      </a: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+mn-ea"/>
                          <a:cs typeface="Arial" pitchFamily="34" charset="0"/>
                        </a:rPr>
                        <a:t>АО ПЗ «Трудовой» </a:t>
                      </a:r>
                      <a:endParaRPr lang="ru-RU" sz="1800" b="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Arial" pitchFamily="34" charset="0"/>
                      </a:endParaRP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+mn-ea"/>
                          <a:cs typeface="Arial" pitchFamily="34" charset="0"/>
                        </a:rPr>
                        <a:t> строительство многоквартирного жилого дома</a:t>
                      </a:r>
                      <a:endParaRPr lang="ru-RU" sz="1800" b="0" i="0" kern="12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Arial" pitchFamily="34" charset="0"/>
                      </a:endParaRP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+mn-ea"/>
                          <a:cs typeface="Arial" pitchFamily="34" charset="0"/>
                        </a:rPr>
                        <a:t>57,0</a:t>
                      </a: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794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7</a:t>
                      </a: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ООО «Товарное хозяйство»</a:t>
                      </a:r>
                      <a:endParaRPr lang="ru-RU" sz="1800" b="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Arial" pitchFamily="34" charset="0"/>
                      </a:endParaRP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 модернизация мощностей по приемке</a:t>
                      </a:r>
                      <a:r>
                        <a:rPr lang="ru-RU" sz="1800" b="0" i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 и сушке масличных культур</a:t>
                      </a:r>
                      <a:endParaRPr lang="ru-RU" sz="1800" b="0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Arial" pitchFamily="34" charset="0"/>
                      </a:endParaRP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 smtClean="0"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20,0</a:t>
                      </a:r>
                      <a:endParaRPr lang="ru-RU" sz="1800" b="1" i="0" dirty="0">
                        <a:latin typeface="Book Antiqua" panose="02040602050305030304" pitchFamily="18" charset="0"/>
                        <a:ea typeface="Calibri"/>
                        <a:cs typeface="Arial" pitchFamily="34" charset="0"/>
                      </a:endParaRP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417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8</a:t>
                      </a: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Физ. лицо</a:t>
                      </a:r>
                      <a:r>
                        <a:rPr lang="ru-RU" sz="1800" b="0" i="0" kern="1200" baseline="0" dirty="0" smtClean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 Кузнецов А.Ю.</a:t>
                      </a:r>
                      <a:endParaRPr lang="ru-RU" sz="1800" b="0" i="0" kern="120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Calibri"/>
                        <a:cs typeface="Arial" pitchFamily="34" charset="0"/>
                      </a:endParaRP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реконструкция здания бывшей женской гимназии под бутик-отель</a:t>
                      </a:r>
                      <a:r>
                        <a:rPr lang="ru-RU" sz="1800" b="0" i="0" kern="1200" baseline="0" dirty="0" smtClean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 «</a:t>
                      </a:r>
                      <a:r>
                        <a:rPr lang="ru-RU" sz="1800" b="0" i="0" kern="1200" baseline="0" dirty="0" err="1" smtClean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Марксштад</a:t>
                      </a:r>
                      <a:r>
                        <a:rPr lang="ru-RU" sz="1800" b="0" i="0" kern="1200" baseline="0" dirty="0" smtClean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»</a:t>
                      </a:r>
                      <a:endParaRPr lang="ru-RU" sz="1800" b="0" i="0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Arial" pitchFamily="34" charset="0"/>
                      </a:endParaRP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уточняется</a:t>
                      </a: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3120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9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Calibri"/>
                        <a:cs typeface="Arial" pitchFamily="34" charset="0"/>
                      </a:endParaRP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ИП Ключников</a:t>
                      </a:r>
                      <a:r>
                        <a:rPr lang="ru-RU" sz="1800" b="0" i="0" kern="1200" baseline="0" dirty="0" smtClean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 А.А.</a:t>
                      </a:r>
                      <a:endParaRPr lang="ru-RU" sz="1800" b="0" i="0" kern="120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Calibri"/>
                        <a:cs typeface="Arial" pitchFamily="34" charset="0"/>
                      </a:endParaRP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строительство многоквартирного жилого комплекса </a:t>
                      </a:r>
                      <a:endParaRPr lang="ru-RU" sz="1800" b="0" i="0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Arial" pitchFamily="34" charset="0"/>
                      </a:endParaRP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уточняется</a:t>
                      </a: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9338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10</a:t>
                      </a:r>
                      <a:endParaRPr lang="ru-RU" sz="1800" b="1" i="0" kern="120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Calibri"/>
                        <a:cs typeface="Arial" pitchFamily="34" charset="0"/>
                      </a:endParaRP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ООО </a:t>
                      </a:r>
                      <a:r>
                        <a:rPr lang="ru-RU" sz="1800" b="0" i="0" kern="1200" dirty="0" err="1" smtClean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Агро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 «Л.Т.Д.»</a:t>
                      </a:r>
                      <a:endParaRPr lang="ru-RU" sz="1800" b="0" i="0" kern="1200" dirty="0">
                        <a:solidFill>
                          <a:schemeClr val="tx1"/>
                        </a:solidFill>
                        <a:latin typeface="Book Antiqua" panose="02040602050305030304" pitchFamily="18" charset="0"/>
                        <a:ea typeface="Calibri"/>
                        <a:cs typeface="Arial" pitchFamily="34" charset="0"/>
                      </a:endParaRP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Возведение комплекса</a:t>
                      </a:r>
                      <a:r>
                        <a:rPr lang="ru-RU" sz="1800" b="0" i="0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 зданий и сооружений  для хранения </a:t>
                      </a:r>
                      <a:r>
                        <a:rPr lang="ru-RU" sz="1800" b="0" i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зерна</a:t>
                      </a:r>
                      <a:endParaRPr lang="ru-RU" sz="1800" b="0" i="0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Arial" pitchFamily="34" charset="0"/>
                      </a:endParaRP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kern="1200" dirty="0" smtClean="0">
                          <a:solidFill>
                            <a:schemeClr val="tx1"/>
                          </a:solidFill>
                          <a:latin typeface="Book Antiqua" panose="02040602050305030304" pitchFamily="18" charset="0"/>
                          <a:ea typeface="Calibri"/>
                          <a:cs typeface="Arial" pitchFamily="34" charset="0"/>
                        </a:rPr>
                        <a:t>150,0</a:t>
                      </a:r>
                    </a:p>
                  </a:txBody>
                  <a:tcPr marL="44172" marR="441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object 2"/>
          <p:cNvSpPr txBox="1">
            <a:spLocks/>
          </p:cNvSpPr>
          <p:nvPr/>
        </p:nvSpPr>
        <p:spPr>
          <a:xfrm>
            <a:off x="1486690" y="552367"/>
            <a:ext cx="11843206" cy="324875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vert="horz" wrap="square" lIns="0" tIns="16933" rIns="0" bIns="0" rtlCol="0">
            <a:spAutoFit/>
          </a:bodyPr>
          <a:lstStyle>
            <a:lvl1pPr>
              <a:defRPr sz="5067" b="0" i="0">
                <a:solidFill>
                  <a:schemeClr val="bg1"/>
                </a:solidFill>
                <a:latin typeface="Microsoft Sans Serif"/>
                <a:ea typeface="+mj-ea"/>
                <a:cs typeface="Microsoft Sans Serif"/>
              </a:defRPr>
            </a:lvl1pPr>
          </a:lstStyle>
          <a:p>
            <a:pPr marL="16933">
              <a:spcBef>
                <a:spcPts val="133"/>
              </a:spcBef>
            </a:pPr>
            <a:r>
              <a:rPr lang="ru-RU" sz="2000" b="1" kern="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РЕАЛИЗУЕМЫЕ ПРОЕКТЫ МАРКСОВСКОГО РАЙОНА</a:t>
            </a:r>
          </a:p>
        </p:txBody>
      </p:sp>
      <p:pic>
        <p:nvPicPr>
          <p:cNvPr id="11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34" y="294491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bject 25"/>
          <p:cNvSpPr txBox="1"/>
          <p:nvPr/>
        </p:nvSpPr>
        <p:spPr>
          <a:xfrm>
            <a:off x="11172042" y="2481058"/>
            <a:ext cx="850344" cy="293833"/>
          </a:xfrm>
          <a:prstGeom prst="rect">
            <a:avLst/>
          </a:prstGeom>
        </p:spPr>
        <p:txBody>
          <a:bodyPr vert="horz" wrap="square" lIns="0" tIns="16671" rIns="0" bIns="0" rtlCol="0">
            <a:spAutoFit/>
          </a:bodyPr>
          <a:lstStyle/>
          <a:p>
            <a:pPr marL="16671" algn="ctr">
              <a:spcBef>
                <a:spcPts val="131"/>
              </a:spcBef>
            </a:pPr>
            <a:r>
              <a:rPr lang="ru-RU" b="1" dirty="0" smtClean="0">
                <a:solidFill>
                  <a:schemeClr val="bg1"/>
                </a:solidFill>
                <a:latin typeface="Arial"/>
                <a:cs typeface="Arial"/>
              </a:rPr>
              <a:t>23,7 %</a:t>
            </a:r>
            <a:endParaRPr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3316" name="AutoShape 4" descr="https://visti.ks.ua/uploads/posts/2012-10/1349112901_fregat.jpeg"/>
          <p:cNvSpPr>
            <a:spLocks noChangeAspect="1" noChangeArrowheads="1"/>
          </p:cNvSpPr>
          <p:nvPr/>
        </p:nvSpPr>
        <p:spPr bwMode="auto">
          <a:xfrm>
            <a:off x="93365" y="-150557"/>
            <a:ext cx="448151" cy="336127"/>
          </a:xfrm>
          <a:prstGeom prst="rect">
            <a:avLst/>
          </a:prstGeom>
          <a:noFill/>
        </p:spPr>
        <p:txBody>
          <a:bodyPr vert="horz" wrap="square" lIns="120033" tIns="60017" rIns="120033" bIns="6001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3820099" y="974470"/>
            <a:ext cx="9138503" cy="936416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0014" tIns="33343" rIns="50014" bIns="33343" numCol="1" spcCol="1667" anchor="ctr" anchorCtr="0">
            <a:noAutofit/>
          </a:bodyPr>
          <a:lstStyle/>
          <a:p>
            <a:pPr algn="ctr" defTabSz="116699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Планируемые проекты на.</a:t>
            </a:r>
            <a:endParaRPr lang="ru-RU" sz="2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1" name="Схема 30"/>
          <p:cNvGraphicFramePr/>
          <p:nvPr>
            <p:extLst>
              <p:ext uri="{D42A27DB-BD31-4B8C-83A1-F6EECF244321}">
                <p14:modId xmlns:p14="http://schemas.microsoft.com/office/powerpoint/2010/main" xmlns="" val="1258946950"/>
              </p:ext>
            </p:extLst>
          </p:nvPr>
        </p:nvGraphicFramePr>
        <p:xfrm>
          <a:off x="5579270" y="504826"/>
          <a:ext cx="7655242" cy="7058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7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3869" y="200025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8" cstate="print"/>
          <a:srcRect r="9564"/>
          <a:stretch>
            <a:fillRect/>
          </a:stretch>
        </p:blipFill>
        <p:spPr bwMode="auto">
          <a:xfrm>
            <a:off x="473869" y="4349750"/>
            <a:ext cx="4038600" cy="286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5" descr="http://www.volgodizelapparat.ru/images/gallery/1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3869" y="1419224"/>
            <a:ext cx="4038600" cy="2860675"/>
          </a:xfrm>
          <a:prstGeom prst="rect">
            <a:avLst/>
          </a:prstGeom>
          <a:noFill/>
        </p:spPr>
      </p:pic>
      <p:sp>
        <p:nvSpPr>
          <p:cNvPr id="21" name="Прямоугольник 20"/>
          <p:cNvSpPr/>
          <p:nvPr/>
        </p:nvSpPr>
        <p:spPr>
          <a:xfrm>
            <a:off x="1312070" y="504825"/>
            <a:ext cx="84422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933">
              <a:spcBef>
                <a:spcPts val="133"/>
              </a:spcBef>
            </a:pPr>
            <a:r>
              <a:rPr lang="ru-RU" sz="2000" b="1" kern="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ПЛАНИРУЕМЫЕ ИНВЕСТИЦИОННЫЕ ПРОЕКТЫ </a:t>
            </a:r>
            <a:endParaRPr lang="ru-RU" sz="2000" b="1" kern="0" dirty="0">
              <a:solidFill>
                <a:schemeClr val="accent3">
                  <a:lumMod val="50000"/>
                </a:schemeClr>
              </a:solidFill>
              <a:latin typeface="Book Antiqua" panose="02040602050305030304" pitchFamily="18" charset="0"/>
              <a:ea typeface="PT Astra Serif" panose="020A0603040505020204" pitchFamily="18" charset="-52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108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02469" y="1136339"/>
            <a:ext cx="9310457" cy="2110833"/>
          </a:xfrm>
          <a:prstGeom prst="rect">
            <a:avLst/>
          </a:prstGeom>
        </p:spPr>
        <p:txBody>
          <a:bodyPr vert="horz" wrap="square" lIns="0" tIns="17779" rIns="0" bIns="0" rtlCol="0">
            <a:spAutoFit/>
          </a:bodyPr>
          <a:lstStyle/>
          <a:p>
            <a:endParaRPr lang="ru-RU" sz="16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Book Antiqua" panose="02040602050305030304" pitchFamily="18" charset="0"/>
                <a:cs typeface="Times New Roman" pitchFamily="18" charset="0"/>
              </a:rPr>
              <a:t>На территории района находятся более 20 объектов туристической направленности, которые включают в себя гостиницы, базы отдыха и оздоровительные учреждения; 41 объект питания;  краеведческий музей.</a:t>
            </a:r>
          </a:p>
          <a:p>
            <a:pPr algn="just"/>
            <a:r>
              <a:rPr lang="ru-RU" sz="2000" dirty="0" smtClean="0">
                <a:latin typeface="Book Antiqua" panose="02040602050305030304" pitchFamily="18" charset="0"/>
                <a:cs typeface="Times New Roman" pitchFamily="18" charset="0"/>
              </a:rPr>
              <a:t>Приоритетные направления: событийный туризм, историко-культурный туризм, религиозный туризм, активный туризм, деловой туризм</a:t>
            </a:r>
          </a:p>
          <a:p>
            <a:endParaRPr lang="ru-RU" sz="20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479520" y="3247172"/>
            <a:ext cx="59287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cs typeface="Arial" pitchFamily="34" charset="0"/>
              </a:rPr>
              <a:t>ПЛАНЫ ПО РАЗВИТИЮ ТУРИЗМА: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Book Antiqua" panose="02040602050305030304" pitchFamily="18" charset="0"/>
              <a:cs typeface="Arial" pitchFamily="34" charset="0"/>
            </a:endParaRPr>
          </a:p>
        </p:txBody>
      </p:sp>
      <p:graphicFrame>
        <p:nvGraphicFramePr>
          <p:cNvPr id="40" name="Схема 39"/>
          <p:cNvGraphicFramePr/>
          <p:nvPr>
            <p:extLst>
              <p:ext uri="{D42A27DB-BD31-4B8C-83A1-F6EECF244321}">
                <p14:modId xmlns="" xmlns:p14="http://schemas.microsoft.com/office/powerpoint/2010/main" val="581497987"/>
              </p:ext>
            </p:extLst>
          </p:nvPr>
        </p:nvGraphicFramePr>
        <p:xfrm>
          <a:off x="529356" y="3655434"/>
          <a:ext cx="8026736" cy="3577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7" cstate="print"/>
          <a:srcRect l="3787" t="10714" r="9116" b="10715"/>
          <a:stretch>
            <a:fillRect/>
          </a:stretch>
        </p:blipFill>
        <p:spPr bwMode="auto">
          <a:xfrm>
            <a:off x="8654997" y="3237797"/>
            <a:ext cx="4528282" cy="2438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8" name="Стрелка вниз 4"/>
          <p:cNvSpPr/>
          <p:nvPr/>
        </p:nvSpPr>
        <p:spPr>
          <a:xfrm rot="16200000">
            <a:off x="3957079" y="6752345"/>
            <a:ext cx="502901" cy="45870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0958" tIns="60958" rIns="60958" bIns="60958" numCol="1" spcCol="1270" anchor="ctr" anchorCtr="0">
            <a:noAutofit/>
          </a:bodyPr>
          <a:lstStyle/>
          <a:p>
            <a:pPr algn="ctr" defTabSz="213354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4800"/>
          </a:p>
        </p:txBody>
      </p:sp>
      <p:sp>
        <p:nvSpPr>
          <p:cNvPr id="28" name="object 2"/>
          <p:cNvSpPr txBox="1">
            <a:spLocks/>
          </p:cNvSpPr>
          <p:nvPr/>
        </p:nvSpPr>
        <p:spPr>
          <a:xfrm>
            <a:off x="1486690" y="552367"/>
            <a:ext cx="11843206" cy="324875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vert="horz" wrap="square" lIns="0" tIns="16933" rIns="0" bIns="0" rtlCol="0">
            <a:spAutoFit/>
          </a:bodyPr>
          <a:lstStyle>
            <a:lvl1pPr>
              <a:defRPr sz="5067" b="0" i="0">
                <a:solidFill>
                  <a:schemeClr val="bg1"/>
                </a:solidFill>
                <a:latin typeface="Microsoft Sans Serif"/>
                <a:ea typeface="+mj-ea"/>
                <a:cs typeface="Microsoft Sans Serif"/>
              </a:defRPr>
            </a:lvl1pPr>
          </a:lstStyle>
          <a:p>
            <a:pPr marL="16933">
              <a:spcBef>
                <a:spcPts val="133"/>
              </a:spcBef>
            </a:pPr>
            <a:r>
              <a:rPr lang="ru-RU" sz="2000" b="1" kern="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ИНВЕСТИЦИОННЫЕ НИШИ ТУРИСТИЧЕСКАЯ ДЕЯТЕЛЬНОСТЬ</a:t>
            </a:r>
          </a:p>
        </p:txBody>
      </p:sp>
      <p:pic>
        <p:nvPicPr>
          <p:cNvPr id="29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34" y="294491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3066036" y="7981399"/>
            <a:ext cx="193266" cy="410905"/>
          </a:xfrm>
          <a:prstGeom prst="rect">
            <a:avLst/>
          </a:prstGeom>
        </p:spPr>
        <p:txBody>
          <a:bodyPr vert="horz" wrap="square" lIns="0" tIns="20914" rIns="0" bIns="0" rtlCol="0">
            <a:spAutoFit/>
          </a:bodyPr>
          <a:lstStyle/>
          <a:p>
            <a:pPr marL="20914">
              <a:spcBef>
                <a:spcPts val="165"/>
              </a:spcBef>
            </a:pPr>
            <a:r>
              <a:rPr sz="2533" b="1" spc="-8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2533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0665" y="4164114"/>
            <a:ext cx="5963624" cy="3251715"/>
          </a:xfrm>
          <a:prstGeom prst="rect">
            <a:avLst/>
          </a:prstGeom>
        </p:spPr>
        <p:txBody>
          <a:bodyPr vert="horz" wrap="square" lIns="0" tIns="19867" rIns="0" bIns="0" rtlCol="0">
            <a:spAutoFit/>
          </a:bodyPr>
          <a:lstStyle/>
          <a:p>
            <a:pPr marL="19869">
              <a:tabLst>
                <a:tab pos="305342" algn="l"/>
              </a:tabLst>
            </a:pPr>
            <a:endParaRPr lang="ru-RU" sz="1400" spc="-16" dirty="0">
              <a:solidFill>
                <a:schemeClr val="accent1">
                  <a:lumMod val="75000"/>
                </a:schemeClr>
              </a:solidFill>
              <a:latin typeface="Book Antiqua" panose="02040602050305030304" pitchFamily="18" charset="0"/>
              <a:cs typeface="Microsoft Sans Serif"/>
            </a:endParaRPr>
          </a:p>
          <a:p>
            <a:pPr marL="324661" indent="-304792">
              <a:buAutoNum type="arabicPeriod"/>
              <a:tabLst>
                <a:tab pos="305342" algn="l"/>
              </a:tabLst>
            </a:pPr>
            <a:r>
              <a:rPr lang="ru-RU" sz="14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Ухудшение внешнеэкономической конъюнктуры</a:t>
            </a:r>
          </a:p>
          <a:p>
            <a:pPr marL="324661" indent="-304792">
              <a:buAutoNum type="arabicPeriod"/>
              <a:tabLst>
                <a:tab pos="305342" algn="l"/>
              </a:tabLst>
            </a:pPr>
            <a:r>
              <a:rPr lang="ru-RU" sz="14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Усиление международной конкуренции за инвесторов</a:t>
            </a:r>
          </a:p>
          <a:p>
            <a:pPr marL="324661" indent="-304792">
              <a:buAutoNum type="arabicPeriod"/>
              <a:tabLst>
                <a:tab pos="305342" algn="l"/>
              </a:tabLst>
            </a:pPr>
            <a:r>
              <a:rPr lang="ru-RU" sz="14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Сдержанные темпы экономического роста России  в целом</a:t>
            </a:r>
          </a:p>
          <a:p>
            <a:pPr marL="324661" indent="-304792">
              <a:buAutoNum type="arabicPeriod" startAt="4"/>
              <a:tabLst>
                <a:tab pos="305342" algn="l"/>
              </a:tabLst>
            </a:pPr>
            <a:r>
              <a:rPr lang="ru-RU" sz="14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Негативные демографические тренды</a:t>
            </a:r>
          </a:p>
          <a:p>
            <a:pPr marL="324661" indent="-304792">
              <a:buAutoNum type="arabicPeriod" startAt="4"/>
              <a:tabLst>
                <a:tab pos="305342" algn="l"/>
              </a:tabLst>
            </a:pPr>
            <a:r>
              <a:rPr lang="ru-RU" sz="14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Опережающее развитие соседних </a:t>
            </a:r>
            <a:r>
              <a:rPr lang="ru-RU" sz="1400" spc="-16" dirty="0" smtClean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районов</a:t>
            </a:r>
            <a:endParaRPr lang="ru-RU" sz="1400" spc="-16" dirty="0">
              <a:solidFill>
                <a:schemeClr val="accent1">
                  <a:lumMod val="75000"/>
                </a:schemeClr>
              </a:solidFill>
              <a:latin typeface="Book Antiqua" panose="02040602050305030304" pitchFamily="18" charset="0"/>
              <a:cs typeface="Microsoft Sans Serif"/>
            </a:endParaRPr>
          </a:p>
          <a:p>
            <a:pPr marL="324661" indent="-304792">
              <a:buAutoNum type="arabicPeriod" startAt="4"/>
              <a:tabLst>
                <a:tab pos="305342" algn="l"/>
              </a:tabLst>
            </a:pPr>
            <a:r>
              <a:rPr lang="ru-RU" sz="14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Рост затрат на закупку и обслуживание импортной техники  </a:t>
            </a:r>
          </a:p>
          <a:p>
            <a:pPr marL="324661" indent="-304792">
              <a:buAutoNum type="arabicPeriod" startAt="7"/>
              <a:tabLst>
                <a:tab pos="305342" algn="l"/>
              </a:tabLst>
            </a:pPr>
            <a:r>
              <a:rPr lang="ru-RU" sz="14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Общие российские проблемы, связанные  с низким уровнем защиты прав собственности, распространенностью неэкономических методов конкуренции</a:t>
            </a:r>
          </a:p>
          <a:p>
            <a:pPr marL="324661" indent="-304792">
              <a:buAutoNum type="arabicPeriod" startAt="7"/>
              <a:tabLst>
                <a:tab pos="305342" algn="l"/>
              </a:tabLst>
            </a:pPr>
            <a:r>
              <a:rPr lang="ru-RU" sz="14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Недостаточный приток капитала на территорию района</a:t>
            </a:r>
          </a:p>
          <a:p>
            <a:pPr marL="324661" indent="-304792">
              <a:tabLst>
                <a:tab pos="305342" algn="l"/>
              </a:tabLst>
            </a:pPr>
            <a:r>
              <a:rPr lang="ru-RU" sz="14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9.    </a:t>
            </a:r>
            <a:r>
              <a:rPr lang="ru-RU" sz="1400" spc="-16" dirty="0" smtClean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Снижение </a:t>
            </a:r>
            <a:r>
              <a:rPr lang="ru-RU" sz="14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ценовой конкурентоспособности  российской экономики. Место для жизни</a:t>
            </a:r>
          </a:p>
          <a:p>
            <a:pPr marL="324661" indent="-304792">
              <a:tabLst>
                <a:tab pos="305342" algn="l"/>
              </a:tabLst>
            </a:pPr>
            <a:r>
              <a:rPr lang="ru-RU" sz="14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10.  </a:t>
            </a:r>
            <a:r>
              <a:rPr lang="ru-RU" sz="1400" spc="-16" dirty="0" smtClean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Рост </a:t>
            </a:r>
            <a:r>
              <a:rPr lang="ru-RU" sz="14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качества жизни в крупных городах – конкурентах, усиление </a:t>
            </a:r>
            <a:r>
              <a:rPr lang="ru-RU" sz="1400" spc="-16" dirty="0" smtClean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отставания от  </a:t>
            </a:r>
            <a:r>
              <a:rPr lang="ru-RU" sz="14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Москвы</a:t>
            </a:r>
            <a:endParaRPr sz="1400" dirty="0">
              <a:solidFill>
                <a:schemeClr val="accent1">
                  <a:lumMod val="75000"/>
                </a:schemeClr>
              </a:solidFill>
              <a:latin typeface="Book Antiqua" panose="02040602050305030304" pitchFamily="18" charset="0"/>
              <a:cs typeface="Microsoft Sans Serif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1241526"/>
            <a:ext cx="13444538" cy="6197356"/>
          </a:xfrm>
          <a:custGeom>
            <a:avLst/>
            <a:gdLst/>
            <a:ahLst/>
            <a:cxnLst/>
            <a:rect l="l" t="t" r="r" b="b"/>
            <a:pathLst>
              <a:path w="8807450" h="3989704">
                <a:moveTo>
                  <a:pt x="4402201" y="0"/>
                </a:moveTo>
                <a:lnTo>
                  <a:pt x="4402201" y="3989324"/>
                </a:lnTo>
              </a:path>
              <a:path w="8807450" h="3989704">
                <a:moveTo>
                  <a:pt x="0" y="1955800"/>
                </a:moveTo>
                <a:lnTo>
                  <a:pt x="8807450" y="1955800"/>
                </a:lnTo>
              </a:path>
            </a:pathLst>
          </a:custGeom>
          <a:ln w="38100">
            <a:solidFill>
              <a:srgbClr val="44536A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0" name="object 10"/>
          <p:cNvSpPr txBox="1"/>
          <p:nvPr/>
        </p:nvSpPr>
        <p:spPr>
          <a:xfrm>
            <a:off x="6112694" y="3860550"/>
            <a:ext cx="1422344" cy="1703758"/>
          </a:xfrm>
          <a:prstGeom prst="rect">
            <a:avLst/>
          </a:prstGeom>
        </p:spPr>
        <p:txBody>
          <a:bodyPr vert="horz" wrap="square" lIns="0" tIns="20914" rIns="0" bIns="0" rtlCol="0">
            <a:spAutoFit/>
          </a:bodyPr>
          <a:lstStyle/>
          <a:p>
            <a:pPr marL="20914">
              <a:spcBef>
                <a:spcPts val="165"/>
              </a:spcBef>
              <a:tabLst>
                <a:tab pos="874198" algn="l"/>
              </a:tabLst>
            </a:pPr>
            <a:r>
              <a:rPr sz="5467" b="1" dirty="0">
                <a:solidFill>
                  <a:srgbClr val="4471C4"/>
                </a:solidFill>
                <a:latin typeface="Arial"/>
                <a:cs typeface="Arial"/>
              </a:rPr>
              <a:t>S</a:t>
            </a:r>
            <a:r>
              <a:rPr lang="en-US" sz="5467" b="1" dirty="0">
                <a:solidFill>
                  <a:srgbClr val="4471C4"/>
                </a:solidFill>
                <a:latin typeface="Arial"/>
                <a:cs typeface="Arial"/>
              </a:rPr>
              <a:t> </a:t>
            </a:r>
            <a:r>
              <a:rPr lang="en-US" sz="5467" b="1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W</a:t>
            </a:r>
            <a:r>
              <a:rPr lang="en-US" sz="5467" b="1" dirty="0">
                <a:solidFill>
                  <a:srgbClr val="4471C4"/>
                </a:solidFill>
                <a:latin typeface="Arial"/>
                <a:cs typeface="Arial"/>
              </a:rPr>
              <a:t> </a:t>
            </a:r>
            <a:r>
              <a:rPr lang="ru-RU" sz="5467" b="1" dirty="0">
                <a:solidFill>
                  <a:srgbClr val="44536A"/>
                </a:solidFill>
                <a:latin typeface="Arial"/>
                <a:cs typeface="Arial"/>
              </a:rPr>
              <a:t>	</a:t>
            </a:r>
            <a:r>
              <a:rPr sz="5467" b="1" dirty="0">
                <a:solidFill>
                  <a:srgbClr val="4471C4"/>
                </a:solidFill>
                <a:latin typeface="Arial"/>
                <a:cs typeface="Arial"/>
              </a:rPr>
              <a:t>	</a:t>
            </a:r>
            <a:endParaRPr sz="5467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066036" y="8464925"/>
            <a:ext cx="193266" cy="371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914">
              <a:lnSpc>
                <a:spcPts val="2899"/>
              </a:lnSpc>
            </a:pPr>
            <a:r>
              <a:rPr sz="2533" b="1" spc="-8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2533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62378" y="4627463"/>
            <a:ext cx="1625536" cy="862439"/>
          </a:xfrm>
          <a:prstGeom prst="rect">
            <a:avLst/>
          </a:prstGeom>
        </p:spPr>
        <p:txBody>
          <a:bodyPr vert="horz" wrap="square" lIns="0" tIns="20914" rIns="0" bIns="0" rtlCol="0">
            <a:spAutoFit/>
          </a:bodyPr>
          <a:lstStyle/>
          <a:p>
            <a:pPr marL="20914" algn="just">
              <a:spcBef>
                <a:spcPts val="165"/>
              </a:spcBef>
              <a:tabLst>
                <a:tab pos="857468" algn="l"/>
              </a:tabLst>
            </a:pPr>
            <a:r>
              <a:rPr sz="5467" b="1" dirty="0">
                <a:solidFill>
                  <a:schemeClr val="tx2">
                    <a:lumMod val="40000"/>
                    <a:lumOff val="60000"/>
                  </a:schemeClr>
                </a:solidFill>
                <a:latin typeface="Arial"/>
                <a:cs typeface="Arial"/>
              </a:rPr>
              <a:t>T</a:t>
            </a:r>
            <a:r>
              <a:rPr lang="en-US" sz="5467" b="1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lang="ru-RU" sz="5467" b="1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О</a:t>
            </a:r>
            <a:r>
              <a:rPr lang="en-US" sz="5467" b="1" dirty="0">
                <a:solidFill>
                  <a:srgbClr val="4471C4"/>
                </a:solidFill>
                <a:latin typeface="Arial"/>
                <a:cs typeface="Arial"/>
              </a:rPr>
              <a:t> </a:t>
            </a:r>
            <a:endParaRPr sz="5467" b="1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34201" y="1094074"/>
            <a:ext cx="6178880" cy="2656680"/>
          </a:xfrm>
          <a:prstGeom prst="rect">
            <a:avLst/>
          </a:prstGeom>
        </p:spPr>
        <p:txBody>
          <a:bodyPr vert="horz" wrap="square" lIns="0" tIns="19867" rIns="0" bIns="0" rtlCol="0">
            <a:spAutoFit/>
          </a:bodyPr>
          <a:lstStyle/>
          <a:p>
            <a:pPr marL="397363" indent="-376449">
              <a:spcBef>
                <a:spcPts val="156"/>
              </a:spcBef>
              <a:buAutoNum type="arabicPeriod"/>
              <a:tabLst>
                <a:tab pos="396317" algn="l"/>
                <a:tab pos="397363" algn="l"/>
              </a:tabLst>
            </a:pPr>
            <a:endParaRPr lang="ru-RU" sz="1400" spc="-16" dirty="0">
              <a:solidFill>
                <a:schemeClr val="accent1">
                  <a:lumMod val="75000"/>
                </a:schemeClr>
              </a:solidFill>
              <a:latin typeface="Book Antiqua" panose="02040602050305030304" pitchFamily="18" charset="0"/>
              <a:cs typeface="Microsoft Sans Serif"/>
            </a:endParaRPr>
          </a:p>
          <a:p>
            <a:pPr marL="397363" indent="-376449">
              <a:spcBef>
                <a:spcPts val="156"/>
              </a:spcBef>
              <a:buAutoNum type="arabicPeriod"/>
              <a:tabLst>
                <a:tab pos="396317" algn="l"/>
                <a:tab pos="397363" algn="l"/>
              </a:tabLst>
            </a:pPr>
            <a:endParaRPr lang="ru-RU" sz="1400" spc="-16" dirty="0">
              <a:solidFill>
                <a:schemeClr val="accent1">
                  <a:lumMod val="75000"/>
                </a:schemeClr>
              </a:solidFill>
              <a:latin typeface="Book Antiqua" panose="02040602050305030304" pitchFamily="18" charset="0"/>
              <a:cs typeface="Microsoft Sans Serif"/>
            </a:endParaRPr>
          </a:p>
          <a:p>
            <a:pPr marL="397363" indent="-376449">
              <a:spcBef>
                <a:spcPts val="156"/>
              </a:spcBef>
              <a:buAutoNum type="arabicPeriod"/>
              <a:tabLst>
                <a:tab pos="396317" algn="l"/>
                <a:tab pos="397363" algn="l"/>
              </a:tabLst>
            </a:pPr>
            <a:r>
              <a:rPr lang="ru-RU" sz="14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Зависимость бюджета от областных субсидий</a:t>
            </a:r>
            <a:endParaRPr sz="1400" dirty="0">
              <a:solidFill>
                <a:schemeClr val="accent1">
                  <a:lumMod val="75000"/>
                </a:schemeClr>
              </a:solidFill>
              <a:latin typeface="Book Antiqua" panose="02040602050305030304" pitchFamily="18" charset="0"/>
              <a:cs typeface="Microsoft Sans Serif"/>
            </a:endParaRPr>
          </a:p>
          <a:p>
            <a:pPr marL="397363" indent="-376449">
              <a:buAutoNum type="arabicPeriod"/>
              <a:tabLst>
                <a:tab pos="396317" algn="l"/>
                <a:tab pos="397363" algn="l"/>
              </a:tabLst>
            </a:pPr>
            <a:r>
              <a:rPr lang="ru-RU" sz="14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Низкий уровень диверсификации экономики</a:t>
            </a:r>
            <a:endParaRPr sz="1400" dirty="0">
              <a:solidFill>
                <a:schemeClr val="accent1">
                  <a:lumMod val="75000"/>
                </a:schemeClr>
              </a:solidFill>
              <a:latin typeface="Book Antiqua" panose="02040602050305030304" pitchFamily="18" charset="0"/>
              <a:cs typeface="Microsoft Sans Serif"/>
            </a:endParaRPr>
          </a:p>
          <a:p>
            <a:pPr marL="397363" indent="-376449">
              <a:buAutoNum type="arabicPeriod"/>
              <a:tabLst>
                <a:tab pos="396317" algn="l"/>
                <a:tab pos="397363" algn="l"/>
              </a:tabLst>
            </a:pPr>
            <a:r>
              <a:rPr lang="ru-RU" sz="14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Недостаточный  уровень инновационного развития</a:t>
            </a:r>
          </a:p>
          <a:p>
            <a:pPr marL="397363" indent="-376449">
              <a:buAutoNum type="arabicPeriod"/>
              <a:tabLst>
                <a:tab pos="396317" algn="l"/>
                <a:tab pos="397363" algn="l"/>
              </a:tabLst>
            </a:pPr>
            <a:r>
              <a:rPr lang="ru-RU" sz="14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Высокая стоимость ведения бизнеса (в том числе рабочей силы) </a:t>
            </a:r>
            <a:r>
              <a:rPr lang="ru-RU" sz="1400" spc="-16" dirty="0" smtClean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/>
            </a:r>
            <a:br>
              <a:rPr lang="ru-RU" sz="1400" spc="-16" dirty="0" smtClean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</a:br>
            <a:r>
              <a:rPr lang="ru-RU" sz="1400" spc="-16" dirty="0" smtClean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по </a:t>
            </a:r>
            <a:r>
              <a:rPr lang="ru-RU" sz="14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сравнению с городами-конкурентами</a:t>
            </a:r>
          </a:p>
          <a:p>
            <a:pPr marL="397363" indent="-376449">
              <a:buAutoNum type="arabicPeriod"/>
              <a:tabLst>
                <a:tab pos="396317" algn="l"/>
                <a:tab pos="397363" algn="l"/>
              </a:tabLst>
            </a:pPr>
            <a:r>
              <a:rPr lang="ru-RU" sz="14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Низкий уровень знания иностранных языков и бизнес-образования (по сравнению с крупными городами-конкурентами</a:t>
            </a:r>
          </a:p>
          <a:p>
            <a:pPr marL="397363" indent="-376449">
              <a:buAutoNum type="arabicPeriod"/>
              <a:tabLst>
                <a:tab pos="396317" algn="l"/>
                <a:tab pos="397363" algn="l"/>
              </a:tabLst>
            </a:pPr>
            <a:r>
              <a:rPr lang="ru-RU" sz="14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Высокий уровень износа коммунальной инфраструктуры</a:t>
            </a:r>
          </a:p>
          <a:p>
            <a:pPr marL="397363" indent="-376449">
              <a:buAutoNum type="arabicPeriod"/>
              <a:tabLst>
                <a:tab pos="396317" algn="l"/>
                <a:tab pos="397363" algn="l"/>
              </a:tabLst>
            </a:pPr>
            <a:r>
              <a:rPr lang="ru-RU" sz="14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Отсутствие железной дороги</a:t>
            </a:r>
          </a:p>
          <a:p>
            <a:pPr marL="397363" indent="-376449">
              <a:buAutoNum type="arabicPeriod"/>
              <a:tabLst>
                <a:tab pos="396317" algn="l"/>
                <a:tab pos="397363" algn="l"/>
              </a:tabLst>
            </a:pPr>
            <a:r>
              <a:rPr lang="ru-RU" sz="14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Отсутствие водного пути сообщения с крупными городами</a:t>
            </a:r>
            <a:endParaRPr sz="1400" dirty="0">
              <a:solidFill>
                <a:schemeClr val="accent1">
                  <a:lumMod val="75000"/>
                </a:schemeClr>
              </a:solidFill>
              <a:latin typeface="Book Antiqua" panose="02040602050305030304" pitchFamily="18" charset="0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22270" y="1038333"/>
            <a:ext cx="307777" cy="2844688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20914"/>
            <a:r>
              <a:rPr sz="2000" b="1" spc="16" dirty="0">
                <a:solidFill>
                  <a:srgbClr val="767070"/>
                </a:solidFill>
                <a:latin typeface="Arial"/>
                <a:cs typeface="Arial"/>
              </a:rPr>
              <a:t>Слабые</a:t>
            </a:r>
            <a:r>
              <a:rPr sz="2000" b="1" spc="-49" dirty="0">
                <a:solidFill>
                  <a:srgbClr val="767070"/>
                </a:solidFill>
                <a:latin typeface="Arial"/>
                <a:cs typeface="Arial"/>
              </a:rPr>
              <a:t> </a:t>
            </a:r>
            <a:r>
              <a:rPr sz="2000" b="1" spc="8" dirty="0">
                <a:solidFill>
                  <a:srgbClr val="767070"/>
                </a:solidFill>
                <a:latin typeface="Arial"/>
                <a:cs typeface="Arial"/>
              </a:rPr>
              <a:t>стороны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35038" y="4683671"/>
            <a:ext cx="5730733" cy="2302737"/>
          </a:xfrm>
          <a:prstGeom prst="rect">
            <a:avLst/>
          </a:prstGeom>
        </p:spPr>
        <p:txBody>
          <a:bodyPr vert="horz" wrap="square" lIns="0" tIns="19867" rIns="0" bIns="0" rtlCol="0">
            <a:spAutoFit/>
          </a:bodyPr>
          <a:lstStyle/>
          <a:p>
            <a:pPr marL="397363" indent="-376449">
              <a:spcBef>
                <a:spcPts val="156"/>
              </a:spcBef>
              <a:buAutoNum type="arabicPeriod"/>
              <a:tabLst>
                <a:tab pos="396317" algn="l"/>
                <a:tab pos="397363" algn="l"/>
              </a:tabLst>
            </a:pPr>
            <a:r>
              <a:rPr lang="ru-RU" sz="1400" spc="-16" dirty="0" smtClean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Востребованность </a:t>
            </a:r>
            <a:r>
              <a:rPr lang="ru-RU" sz="14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сельскохозяйственной продукции</a:t>
            </a:r>
          </a:p>
          <a:p>
            <a:pPr marL="397363" indent="-376449">
              <a:spcBef>
                <a:spcPts val="156"/>
              </a:spcBef>
              <a:buAutoNum type="arabicPeriod"/>
              <a:tabLst>
                <a:tab pos="396317" algn="l"/>
                <a:tab pos="397363" algn="l"/>
              </a:tabLst>
            </a:pPr>
            <a:r>
              <a:rPr lang="ru-RU" sz="14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Реализация программ комплексного развития сельскохозяйственных территорий и программа развития сельского предпринимательства</a:t>
            </a:r>
          </a:p>
          <a:p>
            <a:pPr marL="397363" indent="-376449">
              <a:spcBef>
                <a:spcPts val="156"/>
              </a:spcBef>
              <a:buAutoNum type="arabicPeriod"/>
              <a:tabLst>
                <a:tab pos="396317" algn="l"/>
                <a:tab pos="397363" algn="l"/>
              </a:tabLst>
            </a:pPr>
            <a:r>
              <a:rPr lang="ru-RU" sz="14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 Развитость сектора ЛПХ</a:t>
            </a:r>
          </a:p>
          <a:p>
            <a:pPr marL="397363" indent="-376449">
              <a:spcBef>
                <a:spcPts val="156"/>
              </a:spcBef>
              <a:buAutoNum type="arabicPeriod"/>
              <a:tabLst>
                <a:tab pos="396317" algn="l"/>
                <a:tab pos="397363" algn="l"/>
              </a:tabLst>
            </a:pPr>
            <a:r>
              <a:rPr lang="ru-RU" sz="14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Востребованность продукции переработки (масло подсолнечное, молочная продукция, пиво)</a:t>
            </a:r>
          </a:p>
          <a:p>
            <a:pPr marL="397363" indent="-376449">
              <a:spcBef>
                <a:spcPts val="156"/>
              </a:spcBef>
              <a:buAutoNum type="arabicPeriod"/>
              <a:tabLst>
                <a:tab pos="396317" algn="l"/>
                <a:tab pos="397363" algn="l"/>
              </a:tabLst>
            </a:pPr>
            <a:r>
              <a:rPr lang="ru-RU" sz="14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Рост спроса на услуги рекреационных комплексов, в том числе на </a:t>
            </a:r>
            <a:r>
              <a:rPr lang="ru-RU" sz="1400" spc="-16" dirty="0" smtClean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Глэмпинг</a:t>
            </a:r>
            <a:endParaRPr lang="ru-RU" sz="1400" spc="-16" dirty="0">
              <a:solidFill>
                <a:schemeClr val="accent1">
                  <a:lumMod val="75000"/>
                </a:schemeClr>
              </a:solidFill>
              <a:latin typeface="Book Antiqua" panose="02040602050305030304" pitchFamily="18" charset="0"/>
              <a:cs typeface="Microsoft Sans Serif"/>
            </a:endParaRPr>
          </a:p>
          <a:p>
            <a:pPr marL="397363" indent="-376449">
              <a:spcBef>
                <a:spcPts val="156"/>
              </a:spcBef>
              <a:buAutoNum type="arabicPeriod"/>
              <a:tabLst>
                <a:tab pos="396317" algn="l"/>
                <a:tab pos="397363" algn="l"/>
              </a:tabLst>
            </a:pPr>
            <a:r>
              <a:rPr lang="ru-RU" sz="14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Развитие транспортной инфраструктуры</a:t>
            </a:r>
            <a:endParaRPr sz="1400" dirty="0">
              <a:solidFill>
                <a:schemeClr val="accent1">
                  <a:lumMod val="75000"/>
                </a:schemeClr>
              </a:solidFill>
              <a:latin typeface="Book Antiqua" panose="02040602050305030304" pitchFamily="18" charset="0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99901" y="4627463"/>
            <a:ext cx="307777" cy="2641496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20914"/>
            <a:r>
              <a:rPr sz="2000" b="1" dirty="0">
                <a:solidFill>
                  <a:srgbClr val="538235"/>
                </a:solidFill>
                <a:latin typeface="Arial"/>
                <a:cs typeface="Arial"/>
              </a:rPr>
              <a:t>Возможности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2635" y="1309800"/>
            <a:ext cx="6298952" cy="3223050"/>
          </a:xfrm>
          <a:prstGeom prst="rect">
            <a:avLst/>
          </a:prstGeom>
        </p:spPr>
        <p:txBody>
          <a:bodyPr vert="horz" wrap="square" lIns="0" tIns="21959" rIns="0" bIns="0" rtlCol="0">
            <a:spAutoFit/>
          </a:bodyPr>
          <a:lstStyle/>
          <a:p>
            <a:pPr marL="339850" algn="ctr">
              <a:spcBef>
                <a:spcPts val="173"/>
              </a:spcBef>
            </a:pPr>
            <a:endParaRPr lang="ru-RU" sz="1300" b="1" spc="-25" dirty="0">
              <a:solidFill>
                <a:srgbClr val="00B050"/>
              </a:solidFill>
              <a:latin typeface="Book Antiqua" panose="02040602050305030304" pitchFamily="18" charset="0"/>
              <a:cs typeface="Arial"/>
            </a:endParaRPr>
          </a:p>
          <a:p>
            <a:pPr marL="304296" indent="-284428">
              <a:buAutoNum type="arabicPeriod"/>
              <a:tabLst>
                <a:tab pos="305342" algn="l"/>
              </a:tabLst>
            </a:pPr>
            <a:r>
              <a:rPr lang="ru-RU" sz="1300" spc="-25" dirty="0" smtClean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Экономический</a:t>
            </a:r>
            <a:r>
              <a:rPr lang="ru-RU" sz="1300" spc="-25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, туристический и деловой центр </a:t>
            </a:r>
            <a:r>
              <a:rPr lang="ru-RU" sz="1300" spc="-25" dirty="0" smtClean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ПФО</a:t>
            </a:r>
            <a:endParaRPr sz="1300" dirty="0">
              <a:solidFill>
                <a:schemeClr val="accent1">
                  <a:lumMod val="75000"/>
                </a:schemeClr>
              </a:solidFill>
              <a:latin typeface="Book Antiqua" panose="02040602050305030304" pitchFamily="18" charset="0"/>
              <a:cs typeface="Microsoft Sans Serif"/>
            </a:endParaRPr>
          </a:p>
          <a:p>
            <a:pPr marL="304296" indent="-284428">
              <a:buAutoNum type="arabicPeriod"/>
              <a:tabLst>
                <a:tab pos="305342" algn="l"/>
              </a:tabLst>
            </a:pPr>
            <a:r>
              <a:rPr lang="ru-RU" sz="13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Выгодное географическое положение, региональный транспортный центр</a:t>
            </a:r>
          </a:p>
          <a:p>
            <a:pPr marL="304296" indent="-284428">
              <a:buAutoNum type="arabicPeriod"/>
              <a:tabLst>
                <a:tab pos="305342" algn="l"/>
              </a:tabLst>
            </a:pPr>
            <a:r>
              <a:rPr lang="ru-RU" sz="13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Значительный и сбалансированный бюджет района</a:t>
            </a:r>
          </a:p>
          <a:p>
            <a:pPr marL="304296" indent="-284428">
              <a:buAutoNum type="arabicPeriod"/>
              <a:tabLst>
                <a:tab pos="305342" algn="l"/>
              </a:tabLst>
            </a:pPr>
            <a:r>
              <a:rPr lang="ru-RU" sz="13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Потенциал новых территорий, наличие свободных площадей (земли) </a:t>
            </a:r>
          </a:p>
          <a:p>
            <a:pPr marL="304296" indent="-284428">
              <a:buAutoNum type="arabicPeriod"/>
              <a:tabLst>
                <a:tab pos="305342" algn="l"/>
              </a:tabLst>
            </a:pPr>
            <a:r>
              <a:rPr lang="ru-RU" sz="1300" spc="-16" dirty="0" smtClean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Наличие </a:t>
            </a:r>
            <a:r>
              <a:rPr lang="ru-RU" sz="13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свободных инвестиционных площадок для развития туризма </a:t>
            </a:r>
          </a:p>
          <a:p>
            <a:pPr marL="324661" indent="-304792">
              <a:buAutoNum type="arabicPeriod"/>
              <a:tabLst>
                <a:tab pos="305342" algn="l"/>
              </a:tabLst>
            </a:pPr>
            <a:r>
              <a:rPr lang="ru-RU" sz="13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Наличие квалифицированной рабочей </a:t>
            </a:r>
            <a:r>
              <a:rPr lang="ru-RU" sz="1300" spc="-16" dirty="0" smtClean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силы</a:t>
            </a:r>
          </a:p>
          <a:p>
            <a:pPr marL="324661" indent="-304792">
              <a:buAutoNum type="arabicPeriod"/>
              <a:tabLst>
                <a:tab pos="305342" algn="l"/>
              </a:tabLst>
            </a:pPr>
            <a:r>
              <a:rPr lang="ru-RU" sz="1300" spc="-16" dirty="0" smtClean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Развитый </a:t>
            </a:r>
            <a:r>
              <a:rPr lang="ru-RU" sz="1300" spc="-16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финансовый рынок ( по сравнению с другими районами области)</a:t>
            </a:r>
          </a:p>
          <a:p>
            <a:pPr marL="324661" indent="-304792">
              <a:buAutoNum type="arabicPeriod"/>
              <a:tabLst>
                <a:tab pos="305342" algn="l"/>
              </a:tabLst>
            </a:pPr>
            <a:r>
              <a:rPr lang="ru-RU" sz="1300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Наличие развитой ИКТ – инфраструктуры</a:t>
            </a:r>
          </a:p>
          <a:p>
            <a:pPr marL="324661" indent="-304792">
              <a:buAutoNum type="arabicPeriod"/>
              <a:tabLst>
                <a:tab pos="305342" algn="l"/>
              </a:tabLst>
            </a:pPr>
            <a:r>
              <a:rPr lang="ru-RU" sz="1300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Развитие мелиорации сельскохозяйственных земель</a:t>
            </a:r>
          </a:p>
          <a:p>
            <a:pPr marL="324661" indent="-304792">
              <a:buAutoNum type="arabicPeriod"/>
              <a:tabLst>
                <a:tab pos="305342" algn="l"/>
              </a:tabLst>
            </a:pPr>
            <a:r>
              <a:rPr lang="ru-RU" sz="1300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Наличие свободных объектов капитального </a:t>
            </a:r>
            <a:r>
              <a:rPr lang="ru-RU" sz="1300" dirty="0" smtClean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строительства</a:t>
            </a:r>
            <a:endParaRPr lang="ru-RU" sz="1300" dirty="0">
              <a:solidFill>
                <a:schemeClr val="accent1">
                  <a:lumMod val="75000"/>
                </a:schemeClr>
              </a:solidFill>
              <a:latin typeface="Book Antiqua" panose="02040602050305030304" pitchFamily="18" charset="0"/>
              <a:cs typeface="Microsoft Sans Serif"/>
            </a:endParaRPr>
          </a:p>
          <a:p>
            <a:pPr marL="324661" indent="-304792">
              <a:tabLst>
                <a:tab pos="305342" algn="l"/>
              </a:tabLst>
            </a:pPr>
            <a:r>
              <a:rPr lang="ru-RU" sz="1300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12 .  Широкие возможности для проведения досуга, широкий выбор </a:t>
            </a:r>
            <a:r>
              <a:rPr lang="ru-RU" sz="1300" dirty="0" smtClean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баз отдыха</a:t>
            </a:r>
          </a:p>
          <a:p>
            <a:pPr marL="324661" indent="-304792">
              <a:tabLst>
                <a:tab pos="305342" algn="l"/>
              </a:tabLst>
            </a:pPr>
            <a:r>
              <a:rPr lang="ru-RU" sz="1300" dirty="0" smtClean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13</a:t>
            </a:r>
            <a:r>
              <a:rPr lang="ru-RU" sz="1300" dirty="0">
                <a:solidFill>
                  <a:schemeClr val="accent1">
                    <a:lumMod val="75000"/>
                  </a:schemeClr>
                </a:solidFill>
                <a:latin typeface="Book Antiqua" panose="02040602050305030304" pitchFamily="18" charset="0"/>
                <a:cs typeface="Microsoft Sans Serif"/>
              </a:rPr>
              <a:t>.   Положительная динамика развития общественных пространств  (парки, пешеходные зоны, площади)</a:t>
            </a:r>
          </a:p>
          <a:p>
            <a:pPr marL="324661" indent="-304792">
              <a:tabLst>
                <a:tab pos="305342" algn="l"/>
              </a:tabLst>
            </a:pPr>
            <a:endParaRPr lang="ru-RU" sz="1300" dirty="0">
              <a:latin typeface="Book Antiqua" panose="02040602050305030304" pitchFamily="18" charset="0"/>
              <a:cs typeface="Microsoft Sans Serif"/>
            </a:endParaRPr>
          </a:p>
          <a:p>
            <a:pPr marL="324661" indent="-304792">
              <a:tabLst>
                <a:tab pos="305342" algn="l"/>
              </a:tabLst>
            </a:pPr>
            <a:endParaRPr sz="1300" dirty="0">
              <a:latin typeface="Book Antiqua" panose="02040602050305030304" pitchFamily="18" charset="0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417482" y="1241525"/>
            <a:ext cx="307777" cy="2743092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20914"/>
            <a:r>
              <a:rPr sz="2000" b="1" spc="16" dirty="0">
                <a:solidFill>
                  <a:srgbClr val="4471C4"/>
                </a:solidFill>
                <a:latin typeface="Arial"/>
                <a:cs typeface="Arial"/>
              </a:rPr>
              <a:t>Сильные</a:t>
            </a:r>
            <a:r>
              <a:rPr sz="2000" b="1" spc="-8" dirty="0">
                <a:solidFill>
                  <a:srgbClr val="4471C4"/>
                </a:solidFill>
                <a:latin typeface="Arial"/>
                <a:cs typeface="Arial"/>
              </a:rPr>
              <a:t> </a:t>
            </a:r>
            <a:r>
              <a:rPr sz="2000" b="1" spc="8" dirty="0">
                <a:solidFill>
                  <a:srgbClr val="4471C4"/>
                </a:solidFill>
                <a:latin typeface="Arial"/>
                <a:cs typeface="Arial"/>
              </a:rPr>
              <a:t>стороны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315886" y="4898981"/>
            <a:ext cx="307777" cy="2031921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20914"/>
            <a:r>
              <a:rPr sz="2000" b="1" spc="-83" dirty="0">
                <a:solidFill>
                  <a:srgbClr val="767070"/>
                </a:solidFill>
                <a:latin typeface="Arial"/>
                <a:cs typeface="Arial"/>
              </a:rPr>
              <a:t>У</a:t>
            </a:r>
            <a:r>
              <a:rPr sz="2000" b="1" dirty="0">
                <a:solidFill>
                  <a:srgbClr val="767070"/>
                </a:solidFill>
                <a:latin typeface="Arial"/>
                <a:cs typeface="Arial"/>
              </a:rPr>
              <a:t>гр</a:t>
            </a:r>
            <a:r>
              <a:rPr sz="2000" b="1" spc="-16" dirty="0">
                <a:solidFill>
                  <a:srgbClr val="767070"/>
                </a:solidFill>
                <a:latin typeface="Arial"/>
                <a:cs typeface="Arial"/>
              </a:rPr>
              <a:t>о</a:t>
            </a:r>
            <a:r>
              <a:rPr sz="2000" b="1" spc="-8" dirty="0">
                <a:solidFill>
                  <a:srgbClr val="767070"/>
                </a:solidFill>
                <a:latin typeface="Arial"/>
                <a:cs typeface="Arial"/>
              </a:rPr>
              <a:t>зы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17" name="object 2"/>
          <p:cNvSpPr txBox="1">
            <a:spLocks/>
          </p:cNvSpPr>
          <p:nvPr/>
        </p:nvSpPr>
        <p:spPr>
          <a:xfrm>
            <a:off x="1486690" y="552367"/>
            <a:ext cx="11843206" cy="324875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vert="horz" wrap="square" lIns="0" tIns="16933" rIns="0" bIns="0" rtlCol="0">
            <a:spAutoFit/>
          </a:bodyPr>
          <a:lstStyle>
            <a:lvl1pPr>
              <a:defRPr sz="5067" b="0" i="0">
                <a:solidFill>
                  <a:schemeClr val="bg1"/>
                </a:solidFill>
                <a:latin typeface="Microsoft Sans Serif"/>
                <a:ea typeface="+mj-ea"/>
                <a:cs typeface="Microsoft Sans Serif"/>
              </a:defRPr>
            </a:lvl1pPr>
          </a:lstStyle>
          <a:p>
            <a:pPr marL="16933">
              <a:spcBef>
                <a:spcPts val="133"/>
              </a:spcBef>
            </a:pPr>
            <a:r>
              <a:rPr lang="ru-RU" sz="2000" b="1" kern="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АНАЛИЗ СИЛЬНЫХ И СЛАБЫХ СТОРОН</a:t>
            </a:r>
          </a:p>
        </p:txBody>
      </p:sp>
      <p:pic>
        <p:nvPicPr>
          <p:cNvPr id="18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34" y="294491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2888" y="1883852"/>
            <a:ext cx="2148720" cy="4667971"/>
          </a:xfrm>
          <a:custGeom>
            <a:avLst/>
            <a:gdLst/>
            <a:ahLst/>
            <a:cxnLst/>
            <a:rect l="l" t="t" r="r" b="b"/>
            <a:pathLst>
              <a:path w="1647825" h="4265930">
                <a:moveTo>
                  <a:pt x="1647443" y="0"/>
                </a:moveTo>
                <a:lnTo>
                  <a:pt x="0" y="0"/>
                </a:lnTo>
                <a:lnTo>
                  <a:pt x="0" y="4265676"/>
                </a:lnTo>
                <a:lnTo>
                  <a:pt x="1647443" y="4265676"/>
                </a:lnTo>
                <a:lnTo>
                  <a:pt x="1647443" y="0"/>
                </a:lnTo>
                <a:close/>
              </a:path>
            </a:pathLst>
          </a:custGeom>
          <a:solidFill>
            <a:srgbClr val="C2C3C3">
              <a:alpha val="19999"/>
            </a:srgbClr>
          </a:solidFill>
        </p:spPr>
        <p:txBody>
          <a:bodyPr wrap="square" lIns="0" tIns="0" rIns="0" bIns="0" rtlCol="0"/>
          <a:lstStyle/>
          <a:p>
            <a:pPr algn="ctr"/>
            <a:endParaRPr sz="1100" dirty="0"/>
          </a:p>
        </p:txBody>
      </p:sp>
      <p:sp>
        <p:nvSpPr>
          <p:cNvPr id="3" name="object 3"/>
          <p:cNvSpPr/>
          <p:nvPr/>
        </p:nvSpPr>
        <p:spPr>
          <a:xfrm>
            <a:off x="10989302" y="1094677"/>
            <a:ext cx="2073365" cy="609576"/>
          </a:xfrm>
          <a:custGeom>
            <a:avLst/>
            <a:gdLst/>
            <a:ahLst/>
            <a:cxnLst/>
            <a:rect l="l" t="t" r="r" b="b"/>
            <a:pathLst>
              <a:path w="1649095" h="1200785">
                <a:moveTo>
                  <a:pt x="1648586" y="0"/>
                </a:moveTo>
                <a:lnTo>
                  <a:pt x="0" y="0"/>
                </a:lnTo>
                <a:lnTo>
                  <a:pt x="0" y="1200327"/>
                </a:lnTo>
                <a:lnTo>
                  <a:pt x="1648586" y="1200327"/>
                </a:lnTo>
                <a:lnTo>
                  <a:pt x="1648586" y="0"/>
                </a:lnTo>
                <a:close/>
              </a:path>
            </a:pathLst>
          </a:cu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/>
          <a:lstStyle/>
          <a:p>
            <a:pPr algn="ctr"/>
            <a:endParaRPr sz="1100"/>
          </a:p>
        </p:txBody>
      </p:sp>
      <p:sp>
        <p:nvSpPr>
          <p:cNvPr id="4" name="object 4"/>
          <p:cNvSpPr txBox="1"/>
          <p:nvPr/>
        </p:nvSpPr>
        <p:spPr>
          <a:xfrm>
            <a:off x="11106594" y="1196272"/>
            <a:ext cx="1532869" cy="19975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32720" rIns="0" bIns="0" rtlCol="0">
            <a:spAutoFit/>
          </a:bodyPr>
          <a:lstStyle/>
          <a:p>
            <a:pPr marL="16361" marR="6544" algn="ctr">
              <a:lnSpc>
                <a:spcPts val="1288"/>
              </a:lnSpc>
              <a:spcBef>
                <a:spcPts val="257"/>
              </a:spcBef>
            </a:pPr>
            <a:r>
              <a:rPr lang="ru-RU" sz="1100" b="1" spc="-25" dirty="0">
                <a:solidFill>
                  <a:srgbClr val="2B2E31"/>
                </a:solidFill>
                <a:latin typeface="Calibri"/>
                <a:cs typeface="Calibri"/>
              </a:rPr>
              <a:t>Внутренние инвесторы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44613" y="1094677"/>
            <a:ext cx="2539900" cy="6157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114522" rIns="0" bIns="0" rtlCol="0">
            <a:spAutoFit/>
          </a:bodyPr>
          <a:lstStyle/>
          <a:p>
            <a:pPr marR="578347" algn="ctr">
              <a:lnSpc>
                <a:spcPts val="1288"/>
              </a:lnSpc>
              <a:spcBef>
                <a:spcPts val="901"/>
              </a:spcBef>
            </a:pPr>
            <a:r>
              <a:rPr lang="ru-RU" sz="1100" b="1" dirty="0">
                <a:solidFill>
                  <a:srgbClr val="2B2E31"/>
                </a:solidFill>
                <a:latin typeface="Calibri"/>
                <a:cs typeface="Calibri"/>
              </a:rPr>
              <a:t>Совет по инвестициям </a:t>
            </a:r>
            <a:r>
              <a:rPr lang="ru-RU" sz="1100" b="1" dirty="0" smtClean="0">
                <a:solidFill>
                  <a:srgbClr val="2B2E31"/>
                </a:solidFill>
                <a:latin typeface="Calibri"/>
                <a:cs typeface="Calibri"/>
              </a:rPr>
              <a:t/>
            </a:r>
            <a:br>
              <a:rPr lang="ru-RU" sz="1100" b="1" dirty="0" smtClean="0">
                <a:solidFill>
                  <a:srgbClr val="2B2E31"/>
                </a:solidFill>
                <a:latin typeface="Calibri"/>
                <a:cs typeface="Calibri"/>
              </a:rPr>
            </a:br>
            <a:r>
              <a:rPr lang="ru-RU" sz="1100" b="1" dirty="0" smtClean="0">
                <a:solidFill>
                  <a:srgbClr val="2B2E31"/>
                </a:solidFill>
                <a:latin typeface="Calibri"/>
                <a:cs typeface="Calibri"/>
              </a:rPr>
              <a:t>при </a:t>
            </a:r>
            <a:r>
              <a:rPr lang="ru-RU" sz="1100" b="1" dirty="0">
                <a:solidFill>
                  <a:srgbClr val="2B2E31"/>
                </a:solidFill>
                <a:latin typeface="Calibri"/>
                <a:cs typeface="Calibri"/>
              </a:rPr>
              <a:t>главе Марксовского муниципального района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61623" y="1094678"/>
            <a:ext cx="2235111" cy="62569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124339" rIns="0" bIns="0" rtlCol="0">
            <a:spAutoFit/>
          </a:bodyPr>
          <a:lstStyle/>
          <a:p>
            <a:pPr marL="150516" algn="ctr">
              <a:lnSpc>
                <a:spcPts val="1340"/>
              </a:lnSpc>
              <a:spcBef>
                <a:spcPts val="805"/>
              </a:spcBef>
            </a:pPr>
            <a:r>
              <a:rPr lang="ru-RU" sz="1100" b="1" spc="-13" dirty="0" smtClean="0">
                <a:solidFill>
                  <a:srgbClr val="2B2E31"/>
                </a:solidFill>
                <a:cs typeface="Calibri"/>
              </a:rPr>
              <a:t>Предоставление </a:t>
            </a:r>
            <a:r>
              <a:rPr lang="ru-RU" sz="1100" b="1" spc="-13" dirty="0">
                <a:solidFill>
                  <a:srgbClr val="2B2E31"/>
                </a:solidFill>
                <a:cs typeface="Calibri"/>
              </a:rPr>
              <a:t>льгот и преференции субъектам инвестиционной деятельности</a:t>
            </a:r>
            <a:endParaRPr lang="ru-RU" sz="1100" dirty="0"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651864" y="1883852"/>
            <a:ext cx="231527" cy="433112"/>
          </a:xfrm>
          <a:custGeom>
            <a:avLst/>
            <a:gdLst/>
            <a:ahLst/>
            <a:cxnLst/>
            <a:rect l="l" t="t" r="r" b="b"/>
            <a:pathLst>
              <a:path w="184150" h="325119">
                <a:moveTo>
                  <a:pt x="2412" y="0"/>
                </a:moveTo>
                <a:lnTo>
                  <a:pt x="0" y="1143"/>
                </a:lnTo>
                <a:lnTo>
                  <a:pt x="0" y="324612"/>
                </a:lnTo>
                <a:lnTo>
                  <a:pt x="183895" y="162051"/>
                </a:lnTo>
                <a:lnTo>
                  <a:pt x="183895" y="160274"/>
                </a:lnTo>
                <a:lnTo>
                  <a:pt x="2412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endParaRPr sz="1100"/>
          </a:p>
        </p:txBody>
      </p:sp>
      <p:sp>
        <p:nvSpPr>
          <p:cNvPr id="12" name="object 12"/>
          <p:cNvSpPr/>
          <p:nvPr/>
        </p:nvSpPr>
        <p:spPr>
          <a:xfrm>
            <a:off x="5309474" y="1883852"/>
            <a:ext cx="233124" cy="433112"/>
          </a:xfrm>
          <a:custGeom>
            <a:avLst/>
            <a:gdLst/>
            <a:ahLst/>
            <a:cxnLst/>
            <a:rect l="l" t="t" r="r" b="b"/>
            <a:pathLst>
              <a:path w="185420" h="325119">
                <a:moveTo>
                  <a:pt x="2540" y="0"/>
                </a:moveTo>
                <a:lnTo>
                  <a:pt x="0" y="1143"/>
                </a:lnTo>
                <a:lnTo>
                  <a:pt x="0" y="324612"/>
                </a:lnTo>
                <a:lnTo>
                  <a:pt x="185293" y="162051"/>
                </a:lnTo>
                <a:lnTo>
                  <a:pt x="185293" y="160274"/>
                </a:lnTo>
                <a:lnTo>
                  <a:pt x="2540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endParaRPr sz="1100"/>
          </a:p>
        </p:txBody>
      </p:sp>
      <p:sp>
        <p:nvSpPr>
          <p:cNvPr id="13" name="object 13"/>
          <p:cNvSpPr/>
          <p:nvPr/>
        </p:nvSpPr>
        <p:spPr>
          <a:xfrm>
            <a:off x="7839825" y="1883852"/>
            <a:ext cx="203192" cy="433112"/>
          </a:xfrm>
          <a:custGeom>
            <a:avLst/>
            <a:gdLst/>
            <a:ahLst/>
            <a:cxnLst/>
            <a:rect l="l" t="t" r="r" b="b"/>
            <a:pathLst>
              <a:path w="185420" h="325119">
                <a:moveTo>
                  <a:pt x="2539" y="0"/>
                </a:moveTo>
                <a:lnTo>
                  <a:pt x="0" y="1143"/>
                </a:lnTo>
                <a:lnTo>
                  <a:pt x="0" y="324612"/>
                </a:lnTo>
                <a:lnTo>
                  <a:pt x="185292" y="162051"/>
                </a:lnTo>
                <a:lnTo>
                  <a:pt x="185292" y="160274"/>
                </a:lnTo>
                <a:lnTo>
                  <a:pt x="2539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endParaRPr sz="1100"/>
          </a:p>
        </p:txBody>
      </p:sp>
      <p:sp>
        <p:nvSpPr>
          <p:cNvPr id="14" name="object 14"/>
          <p:cNvSpPr/>
          <p:nvPr/>
        </p:nvSpPr>
        <p:spPr>
          <a:xfrm>
            <a:off x="10684513" y="1955487"/>
            <a:ext cx="304788" cy="361478"/>
          </a:xfrm>
          <a:custGeom>
            <a:avLst/>
            <a:gdLst/>
            <a:ahLst/>
            <a:cxnLst/>
            <a:rect l="l" t="t" r="r" b="b"/>
            <a:pathLst>
              <a:path w="184150" h="325119">
                <a:moveTo>
                  <a:pt x="2413" y="0"/>
                </a:moveTo>
                <a:lnTo>
                  <a:pt x="0" y="1143"/>
                </a:lnTo>
                <a:lnTo>
                  <a:pt x="0" y="324612"/>
                </a:lnTo>
                <a:lnTo>
                  <a:pt x="183896" y="162051"/>
                </a:lnTo>
                <a:lnTo>
                  <a:pt x="183896" y="160274"/>
                </a:lnTo>
                <a:lnTo>
                  <a:pt x="2413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endParaRPr sz="1100"/>
          </a:p>
        </p:txBody>
      </p:sp>
      <p:sp>
        <p:nvSpPr>
          <p:cNvPr id="22" name="object 22"/>
          <p:cNvSpPr txBox="1"/>
          <p:nvPr/>
        </p:nvSpPr>
        <p:spPr>
          <a:xfrm>
            <a:off x="2972765" y="1877317"/>
            <a:ext cx="2245549" cy="5822317"/>
          </a:xfrm>
          <a:prstGeom prst="rect">
            <a:avLst/>
          </a:prstGeom>
          <a:solidFill>
            <a:srgbClr val="C2C3C3">
              <a:alpha val="19999"/>
            </a:srgbClr>
          </a:solidFill>
        </p:spPr>
        <p:txBody>
          <a:bodyPr vert="horz" wrap="square" lIns="0" tIns="32720" rIns="0" bIns="0" rtlCol="0">
            <a:spAutoFit/>
          </a:bodyPr>
          <a:lstStyle/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spc="-45" dirty="0">
                <a:solidFill>
                  <a:srgbClr val="2B2E31"/>
                </a:solidFill>
                <a:cs typeface="Calibri"/>
              </a:rPr>
              <a:t> Освобождение от уплаты земельного налога сроком на 2 года по приоритетным для района направлениям (</a:t>
            </a:r>
            <a:r>
              <a:rPr lang="ru-RU" sz="1100" i="1" spc="-45" dirty="0">
                <a:solidFill>
                  <a:srgbClr val="2B2E31"/>
                </a:solidFill>
                <a:cs typeface="Calibri"/>
              </a:rPr>
              <a:t>обрабатывающие производства, сельское хозяйство</a:t>
            </a:r>
            <a:r>
              <a:rPr lang="ru-RU" sz="1100" spc="-45" dirty="0">
                <a:solidFill>
                  <a:srgbClr val="2B2E31"/>
                </a:solidFill>
                <a:cs typeface="Calibri"/>
              </a:rPr>
              <a:t>)</a:t>
            </a:r>
          </a:p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spc="-45" dirty="0">
                <a:solidFill>
                  <a:srgbClr val="2B2E31"/>
                </a:solidFill>
                <a:cs typeface="Calibri"/>
              </a:rPr>
              <a:t> Освобождение на 50 % от уплаты земельного налога инвесторов, участников специального инвестиционного контракта на срок его действия</a:t>
            </a:r>
          </a:p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spc="-45" dirty="0">
                <a:solidFill>
                  <a:srgbClr val="2B2E31"/>
                </a:solidFill>
                <a:cs typeface="Calibri"/>
              </a:rPr>
              <a:t> Сокращение сроков предоставления разрешительной документации для инвесторов по отдельным процедурам</a:t>
            </a:r>
          </a:p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spc="-45" dirty="0">
                <a:solidFill>
                  <a:srgbClr val="2B2E31"/>
                </a:solidFill>
                <a:cs typeface="Calibri"/>
              </a:rPr>
              <a:t> Мероприятия по государственной регистрации договоров аренды и договоров купли-продажи, заключенных администрацией с организациями-инвесторами</a:t>
            </a:r>
          </a:p>
          <a:p>
            <a:pPr marL="152971" marR="247863">
              <a:lnSpc>
                <a:spcPct val="95400"/>
              </a:lnSpc>
              <a:buFontTx/>
              <a:buChar char="-"/>
            </a:pPr>
            <a:endParaRPr lang="ru-RU" sz="900" spc="-45" dirty="0">
              <a:solidFill>
                <a:srgbClr val="2B2E31"/>
              </a:solidFill>
              <a:cs typeface="Calibri"/>
            </a:endParaRPr>
          </a:p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spc="-45" dirty="0">
                <a:solidFill>
                  <a:srgbClr val="2B2E31"/>
                </a:solidFill>
                <a:cs typeface="Calibri"/>
              </a:rPr>
              <a:t> Нефинансовые меры поддержки</a:t>
            </a:r>
          </a:p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spc="-45" dirty="0">
                <a:solidFill>
                  <a:srgbClr val="2B2E31"/>
                </a:solidFill>
                <a:cs typeface="Calibri"/>
              </a:rPr>
              <a:t> Конкурсное размещение муниципального заказа</a:t>
            </a:r>
          </a:p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spc="-45" dirty="0">
                <a:solidFill>
                  <a:srgbClr val="2B2E31"/>
                </a:solidFill>
                <a:cs typeface="Calibri"/>
              </a:rPr>
              <a:t> Поддержка ходатайств и обращений в федеральные органы государственной власти об оказании содействия инвесторам</a:t>
            </a:r>
          </a:p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spc="-45" dirty="0">
                <a:solidFill>
                  <a:srgbClr val="2B2E31"/>
                </a:solidFill>
                <a:cs typeface="Calibri"/>
              </a:rPr>
              <a:t> Распространение позитивной информации об инвесторе в </a:t>
            </a:r>
            <a:r>
              <a:rPr lang="ru-RU" sz="1100" spc="-45" dirty="0" smtClean="0">
                <a:solidFill>
                  <a:srgbClr val="2B2E31"/>
                </a:solidFill>
                <a:cs typeface="Calibri"/>
              </a:rPr>
              <a:t>СМИ</a:t>
            </a:r>
            <a:endParaRPr lang="ru-RU" sz="1100" spc="-45" dirty="0">
              <a:solidFill>
                <a:srgbClr val="2B2E31"/>
              </a:solidFill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23316" y="1718740"/>
            <a:ext cx="2031920" cy="1025880"/>
          </a:xfrm>
          <a:prstGeom prst="rect">
            <a:avLst/>
          </a:prstGeom>
        </p:spPr>
        <p:txBody>
          <a:bodyPr vert="horz" wrap="square" lIns="0" tIns="25359" rIns="0" bIns="0" rtlCol="0">
            <a:spAutoFit/>
          </a:bodyPr>
          <a:lstStyle/>
          <a:p>
            <a:pPr marL="16361" marR="6544" algn="ctr">
              <a:lnSpc>
                <a:spcPts val="1031"/>
              </a:lnSpc>
              <a:spcBef>
                <a:spcPts val="200"/>
              </a:spcBef>
            </a:pPr>
            <a:endParaRPr lang="ru-RU" sz="1100" dirty="0">
              <a:latin typeface="Calibri"/>
              <a:cs typeface="Calibri"/>
            </a:endParaRPr>
          </a:p>
          <a:p>
            <a:pPr marL="16361" marR="6544" algn="ctr">
              <a:lnSpc>
                <a:spcPts val="1031"/>
              </a:lnSpc>
              <a:spcBef>
                <a:spcPts val="200"/>
              </a:spcBef>
            </a:pPr>
            <a:endParaRPr lang="ru-RU" sz="1100" dirty="0">
              <a:latin typeface="Calibri"/>
              <a:cs typeface="Calibri"/>
            </a:endParaRPr>
          </a:p>
          <a:p>
            <a:pPr marL="16361" marR="6544" algn="ctr">
              <a:lnSpc>
                <a:spcPts val="1031"/>
              </a:lnSpc>
              <a:spcBef>
                <a:spcPts val="200"/>
              </a:spcBef>
            </a:pPr>
            <a:r>
              <a:rPr lang="ru-RU" sz="1100" dirty="0">
                <a:latin typeface="Calibri"/>
                <a:cs typeface="Calibri"/>
              </a:rPr>
              <a:t>Инвестиционный портал </a:t>
            </a:r>
            <a:r>
              <a:rPr lang="ru-RU" sz="1100" dirty="0" err="1">
                <a:latin typeface="Calibri"/>
                <a:cs typeface="Calibri"/>
              </a:rPr>
              <a:t>Марксовского</a:t>
            </a:r>
            <a:r>
              <a:rPr lang="ru-RU" sz="1100" dirty="0">
                <a:latin typeface="Calibri"/>
                <a:cs typeface="Calibri"/>
              </a:rPr>
              <a:t> муниципального района</a:t>
            </a:r>
          </a:p>
          <a:p>
            <a:pPr marL="16361" marR="6544" algn="ctr">
              <a:lnSpc>
                <a:spcPts val="1031"/>
              </a:lnSpc>
              <a:spcBef>
                <a:spcPts val="200"/>
              </a:spcBef>
            </a:pPr>
            <a:endParaRPr lang="ru-RU" sz="1100" dirty="0">
              <a:latin typeface="Calibri"/>
              <a:cs typeface="Calibri"/>
            </a:endParaRPr>
          </a:p>
          <a:p>
            <a:pPr marL="16361" marR="6544" algn="ctr">
              <a:lnSpc>
                <a:spcPts val="1031"/>
              </a:lnSpc>
              <a:spcBef>
                <a:spcPts val="200"/>
              </a:spcBef>
            </a:pPr>
            <a:endParaRPr sz="1100" dirty="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03586" y="2655486"/>
            <a:ext cx="1584584" cy="2846892"/>
          </a:xfrm>
          <a:prstGeom prst="rect">
            <a:avLst/>
          </a:prstGeom>
        </p:spPr>
        <p:txBody>
          <a:bodyPr vert="horz" wrap="square" lIns="0" tIns="25359" rIns="0" bIns="0" rtlCol="0">
            <a:spAutoFit/>
          </a:bodyPr>
          <a:lstStyle/>
          <a:p>
            <a:pPr marL="16361" marR="6544">
              <a:lnSpc>
                <a:spcPts val="1031"/>
              </a:lnSpc>
              <a:spcBef>
                <a:spcPts val="200"/>
              </a:spcBef>
              <a:buFontTx/>
              <a:buChar char="-"/>
            </a:pPr>
            <a:r>
              <a:rPr lang="ru-RU" sz="1100" b="1" spc="-45" dirty="0">
                <a:solidFill>
                  <a:srgbClr val="2B2E31"/>
                </a:solidFill>
                <a:latin typeface="Calibri"/>
                <a:cs typeface="Calibri"/>
              </a:rPr>
              <a:t> </a:t>
            </a:r>
            <a:r>
              <a:rPr lang="ru-RU" sz="1100" spc="-45" dirty="0">
                <a:solidFill>
                  <a:srgbClr val="2B2E31"/>
                </a:solidFill>
                <a:latin typeface="Calibri"/>
                <a:cs typeface="Calibri"/>
              </a:rPr>
              <a:t>Факторы инвестиционного климата</a:t>
            </a:r>
          </a:p>
          <a:p>
            <a:pPr marL="16361" marR="6544">
              <a:lnSpc>
                <a:spcPts val="1031"/>
              </a:lnSpc>
              <a:spcBef>
                <a:spcPts val="200"/>
              </a:spcBef>
              <a:buFontTx/>
              <a:buChar char="-"/>
            </a:pPr>
            <a:r>
              <a:rPr lang="ru-RU" sz="1100" spc="-45" dirty="0">
                <a:solidFill>
                  <a:srgbClr val="2B2E31"/>
                </a:solidFill>
                <a:latin typeface="Calibri"/>
                <a:cs typeface="Calibri"/>
              </a:rPr>
              <a:t>Инвестиционные предложения</a:t>
            </a:r>
          </a:p>
          <a:p>
            <a:pPr marL="16361" marR="6544">
              <a:lnSpc>
                <a:spcPts val="1031"/>
              </a:lnSpc>
              <a:spcBef>
                <a:spcPts val="200"/>
              </a:spcBef>
              <a:buFontTx/>
              <a:buChar char="-"/>
            </a:pPr>
            <a:r>
              <a:rPr lang="ru-RU" sz="1100" spc="-45" dirty="0">
                <a:solidFill>
                  <a:srgbClr val="2B2E31"/>
                </a:solidFill>
                <a:latin typeface="Calibri"/>
                <a:cs typeface="Calibri"/>
              </a:rPr>
              <a:t> Гарантии и поддержка</a:t>
            </a:r>
          </a:p>
          <a:p>
            <a:pPr marL="16361" marR="6544">
              <a:lnSpc>
                <a:spcPts val="1031"/>
              </a:lnSpc>
              <a:spcBef>
                <a:spcPts val="200"/>
              </a:spcBef>
              <a:buFontTx/>
              <a:buChar char="-"/>
            </a:pPr>
            <a:r>
              <a:rPr lang="ru-RU" sz="1100" spc="-45" dirty="0">
                <a:solidFill>
                  <a:srgbClr val="2B2E31"/>
                </a:solidFill>
                <a:latin typeface="Calibri"/>
                <a:cs typeface="Calibri"/>
              </a:rPr>
              <a:t> Историческая справка</a:t>
            </a:r>
          </a:p>
          <a:p>
            <a:pPr marL="16361" marR="6544">
              <a:lnSpc>
                <a:spcPts val="1031"/>
              </a:lnSpc>
              <a:spcBef>
                <a:spcPts val="200"/>
              </a:spcBef>
              <a:buFontTx/>
              <a:buChar char="-"/>
            </a:pPr>
            <a:r>
              <a:rPr lang="ru-RU" sz="1100" spc="-45" dirty="0">
                <a:solidFill>
                  <a:srgbClr val="2B2E31"/>
                </a:solidFill>
                <a:latin typeface="Calibri"/>
                <a:cs typeface="Calibri"/>
              </a:rPr>
              <a:t> Правовая база</a:t>
            </a:r>
          </a:p>
          <a:p>
            <a:pPr marL="16361" marR="6544">
              <a:lnSpc>
                <a:spcPts val="1031"/>
              </a:lnSpc>
              <a:spcBef>
                <a:spcPts val="200"/>
              </a:spcBef>
              <a:buFontTx/>
              <a:buChar char="-"/>
            </a:pPr>
            <a:r>
              <a:rPr lang="ru-RU" sz="1100" spc="-45" dirty="0">
                <a:solidFill>
                  <a:srgbClr val="2B2E31"/>
                </a:solidFill>
                <a:latin typeface="Calibri"/>
                <a:cs typeface="Calibri"/>
              </a:rPr>
              <a:t> Инвестиционные проекты</a:t>
            </a:r>
          </a:p>
          <a:p>
            <a:pPr marL="16361" marR="6544">
              <a:lnSpc>
                <a:spcPts val="1031"/>
              </a:lnSpc>
              <a:spcBef>
                <a:spcPts val="200"/>
              </a:spcBef>
              <a:buFontTx/>
              <a:buChar char="-"/>
            </a:pPr>
            <a:r>
              <a:rPr lang="ru-RU" sz="1100" spc="-45" dirty="0">
                <a:solidFill>
                  <a:srgbClr val="2B2E31"/>
                </a:solidFill>
                <a:latin typeface="Calibri"/>
                <a:cs typeface="Calibri"/>
              </a:rPr>
              <a:t>Инвестиционные площадки</a:t>
            </a:r>
          </a:p>
          <a:p>
            <a:pPr marL="16361" marR="6544">
              <a:lnSpc>
                <a:spcPts val="1031"/>
              </a:lnSpc>
              <a:spcBef>
                <a:spcPts val="200"/>
              </a:spcBef>
              <a:buFontTx/>
              <a:buChar char="-"/>
            </a:pPr>
            <a:r>
              <a:rPr lang="ru-RU" sz="1100" spc="-45" dirty="0">
                <a:solidFill>
                  <a:srgbClr val="2B2E31"/>
                </a:solidFill>
                <a:latin typeface="Calibri"/>
                <a:cs typeface="Calibri"/>
              </a:rPr>
              <a:t>Инвестиционная карта</a:t>
            </a:r>
          </a:p>
          <a:p>
            <a:pPr marL="16361" marR="6544">
              <a:lnSpc>
                <a:spcPts val="1031"/>
              </a:lnSpc>
              <a:spcBef>
                <a:spcPts val="200"/>
              </a:spcBef>
              <a:buFontTx/>
              <a:buChar char="-"/>
            </a:pPr>
            <a:r>
              <a:rPr lang="ru-RU" sz="1100" spc="-45" dirty="0" err="1">
                <a:solidFill>
                  <a:srgbClr val="2B2E31"/>
                </a:solidFill>
                <a:latin typeface="Calibri"/>
                <a:cs typeface="Calibri"/>
              </a:rPr>
              <a:t>Фотогалерея</a:t>
            </a:r>
            <a:endParaRPr lang="ru-RU" sz="1100" spc="-45" dirty="0">
              <a:solidFill>
                <a:srgbClr val="2B2E31"/>
              </a:solidFill>
              <a:latin typeface="Calibri"/>
              <a:cs typeface="Calibri"/>
            </a:endParaRPr>
          </a:p>
          <a:p>
            <a:pPr marL="16361" marR="6544">
              <a:lnSpc>
                <a:spcPts val="1031"/>
              </a:lnSpc>
              <a:spcBef>
                <a:spcPts val="200"/>
              </a:spcBef>
              <a:buFontTx/>
              <a:buChar char="-"/>
            </a:pPr>
            <a:r>
              <a:rPr lang="ru-RU" sz="1100" spc="-45" dirty="0">
                <a:solidFill>
                  <a:srgbClr val="2B2E31"/>
                </a:solidFill>
                <a:latin typeface="Calibri"/>
                <a:cs typeface="Calibri"/>
              </a:rPr>
              <a:t>Контакты</a:t>
            </a:r>
          </a:p>
          <a:p>
            <a:pPr marL="16361" marR="6544">
              <a:lnSpc>
                <a:spcPts val="1031"/>
              </a:lnSpc>
              <a:spcBef>
                <a:spcPts val="200"/>
              </a:spcBef>
              <a:buFontTx/>
              <a:buChar char="-"/>
            </a:pPr>
            <a:endParaRPr lang="ru-RU" sz="1100" b="1" spc="-45" dirty="0">
              <a:solidFill>
                <a:srgbClr val="2B2E31"/>
              </a:solidFill>
              <a:latin typeface="Calibri"/>
              <a:cs typeface="Calibri"/>
            </a:endParaRPr>
          </a:p>
          <a:p>
            <a:pPr marL="16361" marR="6544">
              <a:lnSpc>
                <a:spcPts val="1031"/>
              </a:lnSpc>
              <a:spcBef>
                <a:spcPts val="200"/>
              </a:spcBef>
              <a:buFontTx/>
              <a:buChar char="-"/>
            </a:pPr>
            <a:endParaRPr lang="ru-RU" sz="1100" b="1" spc="-45" dirty="0">
              <a:solidFill>
                <a:srgbClr val="2B2E31"/>
              </a:solidFill>
              <a:latin typeface="Calibri"/>
              <a:cs typeface="Calibri"/>
            </a:endParaRPr>
          </a:p>
          <a:p>
            <a:pPr marL="16361" marR="6544">
              <a:lnSpc>
                <a:spcPts val="1031"/>
              </a:lnSpc>
              <a:spcBef>
                <a:spcPts val="200"/>
              </a:spcBef>
              <a:buFontTx/>
              <a:buChar char="-"/>
            </a:pPr>
            <a:endParaRPr lang="ru-RU" sz="1100" b="1" spc="-45" dirty="0">
              <a:solidFill>
                <a:srgbClr val="2B2E31"/>
              </a:solidFill>
              <a:latin typeface="Calibri"/>
              <a:cs typeface="Calibri"/>
            </a:endParaRPr>
          </a:p>
          <a:p>
            <a:pPr marL="16361" marR="6544">
              <a:lnSpc>
                <a:spcPts val="1031"/>
              </a:lnSpc>
              <a:spcBef>
                <a:spcPts val="200"/>
              </a:spcBef>
              <a:buFontTx/>
              <a:buChar char="-"/>
            </a:pPr>
            <a:endParaRPr lang="ru-RU" sz="1100" b="1" spc="-45" dirty="0">
              <a:solidFill>
                <a:srgbClr val="2B2E31"/>
              </a:solidFill>
              <a:latin typeface="Calibri"/>
              <a:cs typeface="Calibri"/>
            </a:endParaRPr>
          </a:p>
          <a:p>
            <a:pPr marL="16361" marR="6544">
              <a:lnSpc>
                <a:spcPts val="1031"/>
              </a:lnSpc>
              <a:spcBef>
                <a:spcPts val="200"/>
              </a:spcBef>
              <a:buFontTx/>
              <a:buChar char="-"/>
            </a:pPr>
            <a:endParaRPr lang="ru-RU" sz="1100" b="1" spc="-45" dirty="0">
              <a:solidFill>
                <a:srgbClr val="2B2E31"/>
              </a:solidFill>
              <a:latin typeface="Calibri"/>
              <a:cs typeface="Calibri"/>
            </a:endParaRPr>
          </a:p>
          <a:p>
            <a:pPr marL="16361" marR="6544">
              <a:lnSpc>
                <a:spcPts val="1031"/>
              </a:lnSpc>
              <a:spcBef>
                <a:spcPts val="200"/>
              </a:spcBef>
            </a:pPr>
            <a:endParaRPr sz="1100" dirty="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99121" y="4513185"/>
            <a:ext cx="1930325" cy="1784323"/>
          </a:xfrm>
          <a:prstGeom prst="rect">
            <a:avLst/>
          </a:prstGeom>
        </p:spPr>
        <p:txBody>
          <a:bodyPr vert="horz" wrap="square" lIns="0" tIns="22086" rIns="0" bIns="0" rtlCol="0">
            <a:spAutoFit/>
          </a:bodyPr>
          <a:lstStyle/>
          <a:p>
            <a:pPr marL="16361" marR="6544" algn="just">
              <a:lnSpc>
                <a:spcPct val="95300"/>
              </a:lnSpc>
              <a:spcBef>
                <a:spcPts val="173"/>
              </a:spcBef>
            </a:pPr>
            <a:endParaRPr lang="ru-RU" sz="1100" spc="-52" dirty="0">
              <a:solidFill>
                <a:srgbClr val="2B2E31"/>
              </a:solidFill>
              <a:latin typeface="Calibri"/>
              <a:cs typeface="Calibri"/>
            </a:endParaRPr>
          </a:p>
          <a:p>
            <a:pPr marL="16361" marR="6544">
              <a:lnSpc>
                <a:spcPct val="95300"/>
              </a:lnSpc>
              <a:spcBef>
                <a:spcPts val="173"/>
              </a:spcBef>
            </a:pPr>
            <a:r>
              <a:rPr lang="ru-RU" sz="1100" spc="-52" dirty="0">
                <a:solidFill>
                  <a:srgbClr val="2B2E31"/>
                </a:solidFill>
                <a:latin typeface="Calibri"/>
                <a:cs typeface="Calibri"/>
              </a:rPr>
              <a:t>Портал малого и среднего бизнеса </a:t>
            </a:r>
            <a:r>
              <a:rPr lang="ru-RU" sz="1100" spc="-52" dirty="0" err="1">
                <a:solidFill>
                  <a:srgbClr val="2B2E31"/>
                </a:solidFill>
                <a:latin typeface="Calibri"/>
                <a:cs typeface="Calibri"/>
              </a:rPr>
              <a:t>Марксовского</a:t>
            </a:r>
            <a:r>
              <a:rPr lang="ru-RU" sz="1100" spc="-52" dirty="0">
                <a:solidFill>
                  <a:srgbClr val="2B2E31"/>
                </a:solidFill>
                <a:latin typeface="Calibri"/>
                <a:cs typeface="Calibri"/>
              </a:rPr>
              <a:t> муниципального района</a:t>
            </a:r>
          </a:p>
          <a:p>
            <a:pPr marL="16361" marR="6544">
              <a:lnSpc>
                <a:spcPct val="95300"/>
              </a:lnSpc>
              <a:spcBef>
                <a:spcPts val="173"/>
              </a:spcBef>
              <a:buFontTx/>
              <a:buChar char="-"/>
            </a:pPr>
            <a:r>
              <a:rPr lang="ru-RU" sz="1100" spc="-52" dirty="0">
                <a:solidFill>
                  <a:srgbClr val="2B2E31"/>
                </a:solidFill>
                <a:latin typeface="Calibri"/>
                <a:cs typeface="Calibri"/>
              </a:rPr>
              <a:t>Информация о состоянии малого и среднего бизнеса</a:t>
            </a:r>
          </a:p>
          <a:p>
            <a:pPr marL="16361" marR="6544">
              <a:lnSpc>
                <a:spcPct val="95300"/>
              </a:lnSpc>
              <a:spcBef>
                <a:spcPts val="173"/>
              </a:spcBef>
              <a:buFontTx/>
              <a:buChar char="-"/>
            </a:pPr>
            <a:r>
              <a:rPr lang="ru-RU" sz="1100" spc="-52" dirty="0">
                <a:solidFill>
                  <a:srgbClr val="2B2E31"/>
                </a:solidFill>
                <a:latin typeface="Calibri"/>
                <a:cs typeface="Calibri"/>
              </a:rPr>
              <a:t>Финансовая поддержка</a:t>
            </a:r>
          </a:p>
          <a:p>
            <a:pPr marL="16361" marR="6544">
              <a:lnSpc>
                <a:spcPct val="95300"/>
              </a:lnSpc>
              <a:spcBef>
                <a:spcPts val="173"/>
              </a:spcBef>
              <a:buFontTx/>
              <a:buChar char="-"/>
            </a:pPr>
            <a:r>
              <a:rPr lang="ru-RU" sz="1100" spc="-52" dirty="0">
                <a:solidFill>
                  <a:srgbClr val="2B2E31"/>
                </a:solidFill>
                <a:latin typeface="Calibri"/>
                <a:cs typeface="Calibri"/>
              </a:rPr>
              <a:t>Защита прав потребителей</a:t>
            </a:r>
          </a:p>
          <a:p>
            <a:pPr marL="16361" marR="6544">
              <a:lnSpc>
                <a:spcPct val="95300"/>
              </a:lnSpc>
              <a:spcBef>
                <a:spcPts val="173"/>
              </a:spcBef>
              <a:buFontTx/>
              <a:buChar char="-"/>
            </a:pPr>
            <a:r>
              <a:rPr lang="ru-RU" sz="1100" spc="-52" dirty="0">
                <a:solidFill>
                  <a:srgbClr val="2B2E31"/>
                </a:solidFill>
                <a:latin typeface="Calibri"/>
                <a:cs typeface="Calibri"/>
              </a:rPr>
              <a:t>Опросы </a:t>
            </a:r>
          </a:p>
          <a:p>
            <a:pPr marL="16361" marR="6544">
              <a:lnSpc>
                <a:spcPct val="95300"/>
              </a:lnSpc>
              <a:spcBef>
                <a:spcPts val="173"/>
              </a:spcBef>
              <a:buFontTx/>
              <a:buChar char="-"/>
            </a:pPr>
            <a:r>
              <a:rPr lang="ru-RU" sz="1100" spc="-52" dirty="0">
                <a:solidFill>
                  <a:srgbClr val="2B2E31"/>
                </a:solidFill>
                <a:latin typeface="Calibri"/>
                <a:cs typeface="Calibri"/>
              </a:rPr>
              <a:t>Контакты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81" name="object 7"/>
          <p:cNvSpPr txBox="1"/>
          <p:nvPr/>
        </p:nvSpPr>
        <p:spPr>
          <a:xfrm>
            <a:off x="321721" y="1160356"/>
            <a:ext cx="2133515" cy="53926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102252" rIns="0" bIns="0" rtlCol="0">
            <a:spAutoFit/>
          </a:bodyPr>
          <a:lstStyle/>
          <a:p>
            <a:pPr marL="150516" algn="ctr">
              <a:lnSpc>
                <a:spcPts val="1340"/>
              </a:lnSpc>
              <a:spcBef>
                <a:spcPts val="805"/>
              </a:spcBef>
            </a:pPr>
            <a:r>
              <a:rPr lang="ru-RU" sz="1100" b="1" spc="-13" dirty="0" smtClean="0">
                <a:solidFill>
                  <a:srgbClr val="2B2E31"/>
                </a:solidFill>
                <a:latin typeface="Calibri"/>
                <a:cs typeface="Calibri"/>
              </a:rPr>
              <a:t>Информационная поддержка</a:t>
            </a:r>
          </a:p>
          <a:p>
            <a:pPr marL="150516" algn="ctr">
              <a:lnSpc>
                <a:spcPts val="1340"/>
              </a:lnSpc>
              <a:spcBef>
                <a:spcPts val="805"/>
              </a:spcBef>
            </a:pPr>
            <a:endParaRPr sz="1100" dirty="0">
              <a:latin typeface="Calibri"/>
              <a:cs typeface="Calibri"/>
            </a:endParaRPr>
          </a:p>
        </p:txBody>
      </p:sp>
      <p:pic>
        <p:nvPicPr>
          <p:cNvPr id="83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32" y="2057082"/>
            <a:ext cx="306572" cy="3491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pic>
        <p:nvPicPr>
          <p:cNvPr id="84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291" y="4722351"/>
            <a:ext cx="306572" cy="3491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pic>
        <p:nvPicPr>
          <p:cNvPr id="85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58429" y="2463466"/>
            <a:ext cx="306572" cy="3491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pic>
        <p:nvPicPr>
          <p:cNvPr id="86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58429" y="5714538"/>
            <a:ext cx="306572" cy="3491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88" name="object 6"/>
          <p:cNvSpPr txBox="1"/>
          <p:nvPr/>
        </p:nvSpPr>
        <p:spPr>
          <a:xfrm>
            <a:off x="5604713" y="1094677"/>
            <a:ext cx="2133515" cy="45897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124339" rIns="0" bIns="0" rtlCol="0">
            <a:spAutoFit/>
          </a:bodyPr>
          <a:lstStyle/>
          <a:p>
            <a:pPr marL="150516" algn="ctr">
              <a:lnSpc>
                <a:spcPts val="1340"/>
              </a:lnSpc>
              <a:spcBef>
                <a:spcPts val="805"/>
              </a:spcBef>
            </a:pPr>
            <a:r>
              <a:rPr lang="ru-RU" sz="1100" b="1" spc="-13" dirty="0">
                <a:solidFill>
                  <a:srgbClr val="2B2E31"/>
                </a:solidFill>
                <a:cs typeface="Calibri"/>
              </a:rPr>
              <a:t>Сопровождение проектов в режиме «Одно окно»</a:t>
            </a:r>
            <a:endParaRPr lang="ru-RU" sz="1100" dirty="0">
              <a:cs typeface="Calibri"/>
            </a:endParaRPr>
          </a:p>
        </p:txBody>
      </p:sp>
      <p:sp>
        <p:nvSpPr>
          <p:cNvPr id="90" name="object 22"/>
          <p:cNvSpPr txBox="1"/>
          <p:nvPr/>
        </p:nvSpPr>
        <p:spPr>
          <a:xfrm>
            <a:off x="5604713" y="1853890"/>
            <a:ext cx="2133516" cy="4535811"/>
          </a:xfrm>
          <a:prstGeom prst="rect">
            <a:avLst/>
          </a:prstGeom>
          <a:solidFill>
            <a:srgbClr val="C2C3C3">
              <a:alpha val="19999"/>
            </a:srgbClr>
          </a:solidFill>
        </p:spPr>
        <p:txBody>
          <a:bodyPr vert="horz" wrap="square" lIns="0" tIns="32720" rIns="0" bIns="0" rtlCol="0">
            <a:spAutoFit/>
          </a:bodyPr>
          <a:lstStyle/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dirty="0">
                <a:latin typeface="Calibri"/>
                <a:cs typeface="Calibri"/>
              </a:rPr>
              <a:t> </a:t>
            </a:r>
            <a:r>
              <a:rPr lang="ru-RU" sz="1100" dirty="0">
                <a:cs typeface="Calibri"/>
              </a:rPr>
              <a:t> Регистрация заявки не более 3 рабочих дней</a:t>
            </a:r>
          </a:p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dirty="0">
                <a:cs typeface="Calibri"/>
              </a:rPr>
              <a:t> Возврат заявки в случае неполного заполнения заявления</a:t>
            </a:r>
          </a:p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dirty="0">
                <a:cs typeface="Calibri"/>
              </a:rPr>
              <a:t> Осуществляется подбор площадки в течение 14 дней</a:t>
            </a:r>
          </a:p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dirty="0">
                <a:cs typeface="Calibri"/>
              </a:rPr>
              <a:t> Содействие в организации проведения презентационных мероприятий, направление писем и запросов в органы государственной власти</a:t>
            </a:r>
          </a:p>
          <a:p>
            <a:pPr marL="152971" marR="247863">
              <a:lnSpc>
                <a:spcPct val="95400"/>
              </a:lnSpc>
            </a:pPr>
            <a:r>
              <a:rPr lang="ru-RU" sz="1100" dirty="0">
                <a:latin typeface="Calibri"/>
                <a:cs typeface="Calibri"/>
              </a:rPr>
              <a:t>-  Заявка инициатора инвестиционного проекта (инвестора)</a:t>
            </a:r>
          </a:p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dirty="0">
                <a:latin typeface="Calibri"/>
                <a:cs typeface="Calibri"/>
              </a:rPr>
              <a:t> Блок-схема по сопровождению инвестиционных проектов, реализуемых и (или) планируемых к реализации на территории </a:t>
            </a:r>
            <a:r>
              <a:rPr lang="ru-RU" sz="1100" dirty="0" err="1">
                <a:latin typeface="Calibri"/>
                <a:cs typeface="Calibri"/>
              </a:rPr>
              <a:t>Марксовского</a:t>
            </a:r>
            <a:r>
              <a:rPr lang="ru-RU" sz="1100" dirty="0">
                <a:latin typeface="Calibri"/>
                <a:cs typeface="Calibri"/>
              </a:rPr>
              <a:t> муниципального района</a:t>
            </a:r>
          </a:p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dirty="0">
                <a:latin typeface="Calibri"/>
                <a:cs typeface="Calibri"/>
              </a:rPr>
              <a:t> Мониторинг и разработка решений по совершенствованию системы «Одно Окно»</a:t>
            </a:r>
          </a:p>
        </p:txBody>
      </p:sp>
      <p:pic>
        <p:nvPicPr>
          <p:cNvPr id="91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99925" y="2361870"/>
            <a:ext cx="304788" cy="3491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pic>
        <p:nvPicPr>
          <p:cNvPr id="92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99925" y="3784214"/>
            <a:ext cx="306572" cy="3491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94" name="object 22"/>
          <p:cNvSpPr txBox="1"/>
          <p:nvPr/>
        </p:nvSpPr>
        <p:spPr>
          <a:xfrm>
            <a:off x="8246209" y="1877635"/>
            <a:ext cx="2336708" cy="2123612"/>
          </a:xfrm>
          <a:prstGeom prst="rect">
            <a:avLst/>
          </a:prstGeom>
          <a:solidFill>
            <a:srgbClr val="C2C3C3">
              <a:alpha val="19999"/>
            </a:srgbClr>
          </a:solidFill>
        </p:spPr>
        <p:txBody>
          <a:bodyPr vert="horz" wrap="square" lIns="0" tIns="32720" rIns="0" bIns="0" rtlCol="0">
            <a:spAutoFit/>
          </a:bodyPr>
          <a:lstStyle/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dirty="0">
                <a:latin typeface="Calibri"/>
                <a:cs typeface="Calibri"/>
              </a:rPr>
              <a:t> Рассмотрение инвестиционных проектов</a:t>
            </a:r>
          </a:p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dirty="0">
                <a:latin typeface="Calibri"/>
                <a:cs typeface="Calibri"/>
              </a:rPr>
              <a:t> Адаптация инвестиционных проектов</a:t>
            </a:r>
          </a:p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dirty="0">
                <a:latin typeface="Calibri"/>
                <a:cs typeface="Calibri"/>
              </a:rPr>
              <a:t> Предложения по на развитие инвестиционной деятельности</a:t>
            </a:r>
          </a:p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dirty="0">
                <a:latin typeface="Calibri"/>
                <a:cs typeface="Calibri"/>
              </a:rPr>
              <a:t> Рассмотрение и согласование презентационных материалов, содержащих информацию инвестиционной деятельности</a:t>
            </a:r>
          </a:p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dirty="0">
                <a:latin typeface="Calibri"/>
                <a:cs typeface="Calibri"/>
              </a:rPr>
              <a:t> Рассмотрение проекта плана создания инвестиционных объектов</a:t>
            </a:r>
          </a:p>
        </p:txBody>
      </p:sp>
      <p:sp>
        <p:nvSpPr>
          <p:cNvPr id="95" name="Прямоугольник 94"/>
          <p:cNvSpPr/>
          <p:nvPr/>
        </p:nvSpPr>
        <p:spPr>
          <a:xfrm flipH="1">
            <a:off x="10989301" y="2057083"/>
            <a:ext cx="2031920" cy="253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2971" marR="247863">
              <a:lnSpc>
                <a:spcPct val="95400"/>
              </a:lnSpc>
              <a:buFontTx/>
              <a:buChar char="-"/>
            </a:pPr>
            <a:endParaRPr lang="ru-RU" sz="1100" dirty="0">
              <a:cs typeface="Calibri"/>
            </a:endParaRPr>
          </a:p>
        </p:txBody>
      </p:sp>
      <p:sp>
        <p:nvSpPr>
          <p:cNvPr id="96" name="object 22"/>
          <p:cNvSpPr txBox="1"/>
          <p:nvPr/>
        </p:nvSpPr>
        <p:spPr>
          <a:xfrm>
            <a:off x="10989301" y="1955486"/>
            <a:ext cx="2235112" cy="2766865"/>
          </a:xfrm>
          <a:prstGeom prst="rect">
            <a:avLst/>
          </a:prstGeom>
          <a:solidFill>
            <a:srgbClr val="C2C3C3">
              <a:alpha val="19999"/>
            </a:srgbClr>
          </a:solidFill>
        </p:spPr>
        <p:txBody>
          <a:bodyPr vert="horz" wrap="square" lIns="0" tIns="32720" rIns="0" bIns="0" rtlCol="0">
            <a:spAutoFit/>
          </a:bodyPr>
          <a:lstStyle/>
          <a:p>
            <a:pPr marL="152971" marR="247863">
              <a:lnSpc>
                <a:spcPct val="95400"/>
              </a:lnSpc>
            </a:pPr>
            <a:endParaRPr lang="ru-RU" sz="1100" dirty="0">
              <a:latin typeface="Calibri"/>
              <a:cs typeface="Calibri"/>
            </a:endParaRPr>
          </a:p>
          <a:p>
            <a:pPr marL="152971" marR="247863">
              <a:lnSpc>
                <a:spcPct val="95400"/>
              </a:lnSpc>
            </a:pPr>
            <a:r>
              <a:rPr lang="ru-RU" sz="1100" dirty="0">
                <a:latin typeface="Calibri"/>
                <a:cs typeface="Calibri"/>
              </a:rPr>
              <a:t>Регулярный мониторинг реализации инвестиционных проектов</a:t>
            </a:r>
          </a:p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dirty="0">
                <a:latin typeface="Calibri"/>
                <a:cs typeface="Calibri"/>
              </a:rPr>
              <a:t> Организация и проведение очных встреч с потенциальными инвесторами</a:t>
            </a:r>
          </a:p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dirty="0">
                <a:latin typeface="Calibri"/>
                <a:cs typeface="Calibri"/>
              </a:rPr>
              <a:t>  Обеспечение непрерывного сопровождения по возможным мерам</a:t>
            </a:r>
          </a:p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dirty="0">
                <a:latin typeface="Calibri"/>
                <a:cs typeface="Calibri"/>
              </a:rPr>
              <a:t> Налаживание партнерских отношений </a:t>
            </a:r>
          </a:p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dirty="0">
                <a:latin typeface="Calibri"/>
                <a:cs typeface="Calibri"/>
              </a:rPr>
              <a:t>  Оценка эффективности работы по привлечению внутренних инвесторов и внесение изменений</a:t>
            </a:r>
          </a:p>
        </p:txBody>
      </p:sp>
      <p:pic>
        <p:nvPicPr>
          <p:cNvPr id="97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39825" y="2463466"/>
            <a:ext cx="304788" cy="3491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pic>
        <p:nvPicPr>
          <p:cNvPr id="98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684513" y="2361870"/>
            <a:ext cx="304788" cy="3491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32" name="object 2"/>
          <p:cNvSpPr txBox="1">
            <a:spLocks/>
          </p:cNvSpPr>
          <p:nvPr/>
        </p:nvSpPr>
        <p:spPr>
          <a:xfrm>
            <a:off x="1381207" y="359063"/>
            <a:ext cx="11843206" cy="324875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vert="horz" wrap="square" lIns="0" tIns="16933" rIns="0" bIns="0" rtlCol="0">
            <a:spAutoFit/>
          </a:bodyPr>
          <a:lstStyle>
            <a:lvl1pPr>
              <a:defRPr sz="5067" b="0" i="0">
                <a:solidFill>
                  <a:schemeClr val="bg1"/>
                </a:solidFill>
                <a:latin typeface="Microsoft Sans Serif"/>
                <a:ea typeface="+mj-ea"/>
                <a:cs typeface="Microsoft Sans Serif"/>
              </a:defRPr>
            </a:lvl1pPr>
          </a:lstStyle>
          <a:p>
            <a:pPr marL="16933">
              <a:spcBef>
                <a:spcPts val="133"/>
              </a:spcBef>
            </a:pPr>
            <a:r>
              <a:rPr lang="ru-RU" sz="2000" b="1" kern="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МЕХАНИЗМ РАБОТЫ С ИНВЕСТОРАМИ</a:t>
            </a:r>
          </a:p>
        </p:txBody>
      </p:sp>
      <p:pic>
        <p:nvPicPr>
          <p:cNvPr id="33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51" y="101187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2912269" y="2409825"/>
            <a:ext cx="231527" cy="433112"/>
          </a:xfrm>
          <a:custGeom>
            <a:avLst/>
            <a:gdLst/>
            <a:ahLst/>
            <a:cxnLst/>
            <a:rect l="l" t="t" r="r" b="b"/>
            <a:pathLst>
              <a:path w="184150" h="325119">
                <a:moveTo>
                  <a:pt x="2412" y="0"/>
                </a:moveTo>
                <a:lnTo>
                  <a:pt x="0" y="1143"/>
                </a:lnTo>
                <a:lnTo>
                  <a:pt x="0" y="324612"/>
                </a:lnTo>
                <a:lnTo>
                  <a:pt x="183895" y="162051"/>
                </a:lnTo>
                <a:lnTo>
                  <a:pt x="183895" y="160274"/>
                </a:lnTo>
                <a:lnTo>
                  <a:pt x="2412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2" name="object 12"/>
          <p:cNvSpPr/>
          <p:nvPr/>
        </p:nvSpPr>
        <p:spPr>
          <a:xfrm>
            <a:off x="5655469" y="2409825"/>
            <a:ext cx="233124" cy="433112"/>
          </a:xfrm>
          <a:custGeom>
            <a:avLst/>
            <a:gdLst/>
            <a:ahLst/>
            <a:cxnLst/>
            <a:rect l="l" t="t" r="r" b="b"/>
            <a:pathLst>
              <a:path w="185420" h="325119">
                <a:moveTo>
                  <a:pt x="2540" y="0"/>
                </a:moveTo>
                <a:lnTo>
                  <a:pt x="0" y="1143"/>
                </a:lnTo>
                <a:lnTo>
                  <a:pt x="0" y="324612"/>
                </a:lnTo>
                <a:lnTo>
                  <a:pt x="185293" y="162051"/>
                </a:lnTo>
                <a:lnTo>
                  <a:pt x="185293" y="160274"/>
                </a:lnTo>
                <a:lnTo>
                  <a:pt x="2540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3" name="object 13"/>
          <p:cNvSpPr/>
          <p:nvPr/>
        </p:nvSpPr>
        <p:spPr>
          <a:xfrm>
            <a:off x="8703469" y="2333625"/>
            <a:ext cx="203192" cy="433112"/>
          </a:xfrm>
          <a:custGeom>
            <a:avLst/>
            <a:gdLst/>
            <a:ahLst/>
            <a:cxnLst/>
            <a:rect l="l" t="t" r="r" b="b"/>
            <a:pathLst>
              <a:path w="185420" h="325119">
                <a:moveTo>
                  <a:pt x="2539" y="0"/>
                </a:moveTo>
                <a:lnTo>
                  <a:pt x="0" y="1143"/>
                </a:lnTo>
                <a:lnTo>
                  <a:pt x="0" y="324612"/>
                </a:lnTo>
                <a:lnTo>
                  <a:pt x="185292" y="162051"/>
                </a:lnTo>
                <a:lnTo>
                  <a:pt x="185292" y="160274"/>
                </a:lnTo>
                <a:lnTo>
                  <a:pt x="2539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2" name="object 22"/>
          <p:cNvSpPr txBox="1"/>
          <p:nvPr/>
        </p:nvSpPr>
        <p:spPr>
          <a:xfrm>
            <a:off x="3130941" y="2409825"/>
            <a:ext cx="2448328" cy="1801985"/>
          </a:xfrm>
          <a:prstGeom prst="rect">
            <a:avLst/>
          </a:prstGeom>
          <a:solidFill>
            <a:srgbClr val="C2C3C3">
              <a:alpha val="19999"/>
            </a:srgbClr>
          </a:solidFill>
        </p:spPr>
        <p:txBody>
          <a:bodyPr vert="horz" wrap="square" lIns="0" tIns="32720" rIns="0" bIns="0" rtlCol="0">
            <a:spAutoFit/>
          </a:bodyPr>
          <a:lstStyle/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spc="-45" dirty="0">
                <a:solidFill>
                  <a:srgbClr val="2B2E31"/>
                </a:solidFill>
                <a:cs typeface="Calibri"/>
              </a:rPr>
              <a:t>  Сбор обратной связи от инвесторов, находящихся на сопровождении</a:t>
            </a:r>
          </a:p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spc="-45" dirty="0">
                <a:solidFill>
                  <a:srgbClr val="2B2E31"/>
                </a:solidFill>
                <a:cs typeface="Calibri"/>
              </a:rPr>
              <a:t> Сбор обратной связи от инвесторов, планировавших реализовать проект  на территории ММР, но отказавшихся</a:t>
            </a:r>
          </a:p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spc="-45" dirty="0">
                <a:solidFill>
                  <a:srgbClr val="2B2E31"/>
                </a:solidFill>
                <a:cs typeface="Calibri"/>
              </a:rPr>
              <a:t>- Обратная связь на инвестиционном портале </a:t>
            </a:r>
            <a:r>
              <a:rPr lang="ru-RU" sz="1100" spc="-45" dirty="0" err="1">
                <a:solidFill>
                  <a:srgbClr val="2B2E31"/>
                </a:solidFill>
                <a:cs typeface="Calibri"/>
              </a:rPr>
              <a:t>Марксовского</a:t>
            </a:r>
            <a:r>
              <a:rPr lang="ru-RU" sz="1100" spc="-45" dirty="0">
                <a:solidFill>
                  <a:srgbClr val="2B2E31"/>
                </a:solidFill>
                <a:cs typeface="Calibri"/>
              </a:rPr>
              <a:t> муниципального района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591041" y="2490300"/>
            <a:ext cx="1584584" cy="923288"/>
          </a:xfrm>
          <a:prstGeom prst="rect">
            <a:avLst/>
          </a:prstGeom>
        </p:spPr>
        <p:txBody>
          <a:bodyPr vert="horz" wrap="square" lIns="0" tIns="25359" rIns="0" bIns="0" rtlCol="0">
            <a:spAutoFit/>
          </a:bodyPr>
          <a:lstStyle/>
          <a:p>
            <a:pPr marL="16361" marR="6544" algn="just">
              <a:lnSpc>
                <a:spcPts val="1031"/>
              </a:lnSpc>
              <a:spcBef>
                <a:spcPts val="200"/>
              </a:spcBef>
            </a:pPr>
            <a:r>
              <a:rPr lang="ru-RU" sz="1067" b="1" spc="-45" dirty="0">
                <a:solidFill>
                  <a:srgbClr val="2B2E31"/>
                </a:solidFill>
                <a:latin typeface="Calibri"/>
                <a:cs typeface="Calibri"/>
              </a:rPr>
              <a:t> </a:t>
            </a:r>
            <a:endParaRPr lang="ru-RU" sz="933" b="1" spc="-45" dirty="0">
              <a:solidFill>
                <a:srgbClr val="2B2E31"/>
              </a:solidFill>
              <a:latin typeface="Calibri"/>
              <a:cs typeface="Calibri"/>
            </a:endParaRPr>
          </a:p>
          <a:p>
            <a:pPr marL="16361" marR="6544">
              <a:lnSpc>
                <a:spcPts val="1031"/>
              </a:lnSpc>
              <a:spcBef>
                <a:spcPts val="200"/>
              </a:spcBef>
              <a:buFontTx/>
              <a:buChar char="-"/>
            </a:pPr>
            <a:endParaRPr lang="ru-RU" sz="933" b="1" spc="-45" dirty="0">
              <a:solidFill>
                <a:srgbClr val="2B2E31"/>
              </a:solidFill>
              <a:latin typeface="Calibri"/>
              <a:cs typeface="Calibri"/>
            </a:endParaRPr>
          </a:p>
          <a:p>
            <a:pPr marL="16361" marR="6544">
              <a:lnSpc>
                <a:spcPts val="1031"/>
              </a:lnSpc>
              <a:spcBef>
                <a:spcPts val="200"/>
              </a:spcBef>
              <a:buFontTx/>
              <a:buChar char="-"/>
            </a:pPr>
            <a:endParaRPr lang="ru-RU" sz="933" b="1" spc="-45" dirty="0">
              <a:solidFill>
                <a:srgbClr val="2B2E31"/>
              </a:solidFill>
              <a:latin typeface="Calibri"/>
              <a:cs typeface="Calibri"/>
            </a:endParaRPr>
          </a:p>
          <a:p>
            <a:pPr marL="16361" marR="6544">
              <a:lnSpc>
                <a:spcPts val="1031"/>
              </a:lnSpc>
              <a:spcBef>
                <a:spcPts val="200"/>
              </a:spcBef>
              <a:buFontTx/>
              <a:buChar char="-"/>
            </a:pPr>
            <a:endParaRPr lang="ru-RU" sz="933" b="1" spc="-45" dirty="0">
              <a:solidFill>
                <a:srgbClr val="2B2E31"/>
              </a:solidFill>
              <a:latin typeface="Calibri"/>
              <a:cs typeface="Calibri"/>
            </a:endParaRPr>
          </a:p>
          <a:p>
            <a:pPr marL="16361" marR="6544">
              <a:lnSpc>
                <a:spcPts val="1031"/>
              </a:lnSpc>
              <a:spcBef>
                <a:spcPts val="200"/>
              </a:spcBef>
              <a:buFontTx/>
              <a:buChar char="-"/>
            </a:pPr>
            <a:endParaRPr lang="ru-RU" sz="933" b="1" spc="-45" dirty="0">
              <a:solidFill>
                <a:srgbClr val="2B2E31"/>
              </a:solidFill>
              <a:latin typeface="Calibri"/>
              <a:cs typeface="Calibri"/>
            </a:endParaRPr>
          </a:p>
          <a:p>
            <a:pPr marL="16361" marR="6544">
              <a:lnSpc>
                <a:spcPts val="1031"/>
              </a:lnSpc>
              <a:spcBef>
                <a:spcPts val="200"/>
              </a:spcBef>
            </a:pPr>
            <a:endParaRPr sz="933" dirty="0">
              <a:latin typeface="Calibri"/>
              <a:cs typeface="Calibri"/>
            </a:endParaRPr>
          </a:p>
        </p:txBody>
      </p:sp>
      <p:pic>
        <p:nvPicPr>
          <p:cNvPr id="83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562225"/>
            <a:ext cx="306572" cy="3491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pic>
        <p:nvPicPr>
          <p:cNvPr id="85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36069" y="3019425"/>
            <a:ext cx="306572" cy="3491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90" name="object 22"/>
          <p:cNvSpPr txBox="1"/>
          <p:nvPr/>
        </p:nvSpPr>
        <p:spPr>
          <a:xfrm>
            <a:off x="5874033" y="2333623"/>
            <a:ext cx="2677036" cy="1641172"/>
          </a:xfrm>
          <a:prstGeom prst="rect">
            <a:avLst/>
          </a:prstGeom>
          <a:solidFill>
            <a:srgbClr val="C2C3C3">
              <a:alpha val="19999"/>
            </a:srgbClr>
          </a:solidFill>
        </p:spPr>
        <p:txBody>
          <a:bodyPr vert="horz" wrap="square" lIns="0" tIns="32720" rIns="0" bIns="0" rtlCol="0">
            <a:spAutoFit/>
          </a:bodyPr>
          <a:lstStyle/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dirty="0">
                <a:latin typeface="Calibri"/>
                <a:cs typeface="Calibri"/>
              </a:rPr>
              <a:t> Совершенствование стандарта запуска проектов: применение мер поддержек, привлечение к открытию лидеров общественного мнения</a:t>
            </a:r>
          </a:p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dirty="0">
                <a:latin typeface="Calibri"/>
                <a:cs typeface="Calibri"/>
              </a:rPr>
              <a:t>Организация и проведение  регулярных контактов с инвесторами , реализующие свои проекты</a:t>
            </a:r>
          </a:p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dirty="0">
                <a:latin typeface="Calibri"/>
                <a:cs typeface="Calibri"/>
              </a:rPr>
              <a:t> Проработка возможных тем для обсуждения – поддержка действующего бизнеса</a:t>
            </a:r>
          </a:p>
        </p:txBody>
      </p:sp>
      <p:pic>
        <p:nvPicPr>
          <p:cNvPr id="91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79269" y="2867025"/>
            <a:ext cx="304788" cy="3491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94" name="object 22"/>
          <p:cNvSpPr txBox="1"/>
          <p:nvPr/>
        </p:nvSpPr>
        <p:spPr>
          <a:xfrm>
            <a:off x="8932069" y="2409825"/>
            <a:ext cx="3139321" cy="676293"/>
          </a:xfrm>
          <a:prstGeom prst="rect">
            <a:avLst/>
          </a:prstGeom>
          <a:solidFill>
            <a:srgbClr val="C2C3C3">
              <a:alpha val="19999"/>
            </a:srgbClr>
          </a:solidFill>
        </p:spPr>
        <p:txBody>
          <a:bodyPr vert="horz" wrap="square" lIns="0" tIns="32720" rIns="0" bIns="0" rtlCol="0">
            <a:spAutoFit/>
          </a:bodyPr>
          <a:lstStyle/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dirty="0">
                <a:latin typeface="Calibri"/>
                <a:cs typeface="Calibri"/>
              </a:rPr>
              <a:t>ООО «</a:t>
            </a:r>
            <a:r>
              <a:rPr lang="ru-RU" sz="1100" dirty="0" err="1">
                <a:latin typeface="Calibri"/>
                <a:cs typeface="Calibri"/>
              </a:rPr>
              <a:t>Агрофорс</a:t>
            </a:r>
            <a:r>
              <a:rPr lang="ru-RU" sz="1100" dirty="0">
                <a:latin typeface="Calibri"/>
                <a:cs typeface="Calibri"/>
              </a:rPr>
              <a:t>»</a:t>
            </a:r>
          </a:p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dirty="0">
                <a:latin typeface="Calibri"/>
                <a:cs typeface="Calibri"/>
              </a:rPr>
              <a:t> ИП Ключников А.А.</a:t>
            </a:r>
          </a:p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dirty="0">
                <a:latin typeface="Calibri"/>
                <a:cs typeface="Calibri"/>
              </a:rPr>
              <a:t> Администрация </a:t>
            </a:r>
            <a:r>
              <a:rPr lang="ru-RU" sz="1100" dirty="0" err="1">
                <a:latin typeface="Calibri"/>
                <a:cs typeface="Calibri"/>
              </a:rPr>
              <a:t>Марксовского</a:t>
            </a:r>
            <a:r>
              <a:rPr lang="ru-RU" sz="1100" dirty="0">
                <a:latin typeface="Calibri"/>
                <a:cs typeface="Calibri"/>
              </a:rPr>
              <a:t> муниципального района</a:t>
            </a:r>
          </a:p>
        </p:txBody>
      </p:sp>
      <p:pic>
        <p:nvPicPr>
          <p:cNvPr id="97" name="object 2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27269" y="2790825"/>
            <a:ext cx="304788" cy="3491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32" name="object 22"/>
          <p:cNvSpPr txBox="1"/>
          <p:nvPr/>
        </p:nvSpPr>
        <p:spPr>
          <a:xfrm>
            <a:off x="321469" y="2409825"/>
            <a:ext cx="2453893" cy="1641172"/>
          </a:xfrm>
          <a:prstGeom prst="rect">
            <a:avLst/>
          </a:prstGeom>
          <a:solidFill>
            <a:srgbClr val="C2C3C3">
              <a:alpha val="19999"/>
            </a:srgbClr>
          </a:solidFill>
        </p:spPr>
        <p:txBody>
          <a:bodyPr vert="horz" wrap="square" lIns="0" tIns="32720" rIns="0" bIns="0" rtlCol="0">
            <a:spAutoFit/>
          </a:bodyPr>
          <a:lstStyle/>
          <a:p>
            <a:pPr marL="152971" marR="247863">
              <a:lnSpc>
                <a:spcPct val="95400"/>
              </a:lnSpc>
            </a:pPr>
            <a:r>
              <a:rPr lang="ru-RU" sz="1100" dirty="0">
                <a:cs typeface="Calibri"/>
              </a:rPr>
              <a:t>-  Ведение реестра инвестиционных проектов на территории </a:t>
            </a:r>
            <a:r>
              <a:rPr lang="ru-RU" sz="1100" dirty="0" err="1">
                <a:cs typeface="Calibri"/>
              </a:rPr>
              <a:t>Марксовского</a:t>
            </a:r>
            <a:r>
              <a:rPr lang="ru-RU" sz="1100" dirty="0">
                <a:cs typeface="Calibri"/>
              </a:rPr>
              <a:t> муниципального района</a:t>
            </a:r>
          </a:p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dirty="0">
                <a:cs typeface="Calibri"/>
              </a:rPr>
              <a:t> Включение инвесторов в реестр инвестиционных проектов</a:t>
            </a:r>
          </a:p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dirty="0">
                <a:cs typeface="Calibri"/>
              </a:rPr>
              <a:t> Поддержание актуальности реестра</a:t>
            </a:r>
          </a:p>
          <a:p>
            <a:pPr marL="152971" marR="247863">
              <a:lnSpc>
                <a:spcPct val="95400"/>
              </a:lnSpc>
              <a:buFontTx/>
              <a:buChar char="-"/>
            </a:pPr>
            <a:r>
              <a:rPr lang="ru-RU" sz="1100" dirty="0">
                <a:cs typeface="Calibri"/>
              </a:rPr>
              <a:t> Анализ реализации этапов проектов </a:t>
            </a:r>
          </a:p>
        </p:txBody>
      </p:sp>
      <p:sp>
        <p:nvSpPr>
          <p:cNvPr id="23" name="object 2"/>
          <p:cNvSpPr txBox="1">
            <a:spLocks/>
          </p:cNvSpPr>
          <p:nvPr/>
        </p:nvSpPr>
        <p:spPr>
          <a:xfrm>
            <a:off x="1381207" y="359063"/>
            <a:ext cx="11843206" cy="324875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vert="horz" wrap="square" lIns="0" tIns="16933" rIns="0" bIns="0" rtlCol="0">
            <a:spAutoFit/>
          </a:bodyPr>
          <a:lstStyle>
            <a:lvl1pPr>
              <a:defRPr sz="5067" b="0" i="0">
                <a:solidFill>
                  <a:schemeClr val="bg1"/>
                </a:solidFill>
                <a:latin typeface="Microsoft Sans Serif"/>
                <a:ea typeface="+mj-ea"/>
                <a:cs typeface="Microsoft Sans Serif"/>
              </a:defRPr>
            </a:lvl1pPr>
          </a:lstStyle>
          <a:p>
            <a:pPr marL="16933">
              <a:spcBef>
                <a:spcPts val="133"/>
              </a:spcBef>
            </a:pPr>
            <a:r>
              <a:rPr lang="ru-RU" sz="2000" b="1" kern="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МЕХАНИЗМ РАБОТЫ С ИНВЕСТОРАМИ</a:t>
            </a:r>
          </a:p>
        </p:txBody>
      </p:sp>
      <p:pic>
        <p:nvPicPr>
          <p:cNvPr id="24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51" y="101187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object 7"/>
          <p:cNvSpPr txBox="1"/>
          <p:nvPr/>
        </p:nvSpPr>
        <p:spPr>
          <a:xfrm>
            <a:off x="321721" y="1647825"/>
            <a:ext cx="2438148" cy="7059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102252" rIns="0" bIns="0" rtlCol="0">
            <a:spAutoFit/>
          </a:bodyPr>
          <a:lstStyle/>
          <a:p>
            <a:pPr marL="150516" algn="ctr">
              <a:lnSpc>
                <a:spcPts val="1340"/>
              </a:lnSpc>
              <a:spcBef>
                <a:spcPts val="805"/>
              </a:spcBef>
            </a:pPr>
            <a:r>
              <a:rPr lang="ru-RU" sz="1400" b="1" spc="-13" dirty="0" smtClean="0">
                <a:solidFill>
                  <a:srgbClr val="2B2E31"/>
                </a:solidFill>
                <a:latin typeface="Calibri"/>
                <a:cs typeface="Calibri"/>
              </a:rPr>
              <a:t>Реестр инвестиционных проектов</a:t>
            </a:r>
          </a:p>
          <a:p>
            <a:pPr marL="150516" algn="ctr">
              <a:lnSpc>
                <a:spcPts val="1340"/>
              </a:lnSpc>
              <a:spcBef>
                <a:spcPts val="805"/>
              </a:spcBef>
            </a:pPr>
            <a:endParaRPr sz="1100" dirty="0">
              <a:latin typeface="Calibri"/>
              <a:cs typeface="Calibri"/>
            </a:endParaRPr>
          </a:p>
        </p:txBody>
      </p:sp>
      <p:sp>
        <p:nvSpPr>
          <p:cNvPr id="25" name="object 7"/>
          <p:cNvSpPr txBox="1"/>
          <p:nvPr/>
        </p:nvSpPr>
        <p:spPr>
          <a:xfrm>
            <a:off x="3140869" y="1647825"/>
            <a:ext cx="2362200" cy="53926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102252" rIns="0" bIns="0" rtlCol="0">
            <a:spAutoFit/>
          </a:bodyPr>
          <a:lstStyle/>
          <a:p>
            <a:pPr marL="150516" algn="ctr">
              <a:lnSpc>
                <a:spcPts val="1340"/>
              </a:lnSpc>
              <a:spcBef>
                <a:spcPts val="805"/>
              </a:spcBef>
            </a:pPr>
            <a:r>
              <a:rPr lang="ru-RU" sz="1400" b="1" spc="-13" dirty="0" smtClean="0">
                <a:solidFill>
                  <a:srgbClr val="2B2E31"/>
                </a:solidFill>
                <a:latin typeface="Calibri"/>
                <a:cs typeface="Calibri"/>
              </a:rPr>
              <a:t>Обратная связь инвесторов</a:t>
            </a:r>
          </a:p>
          <a:p>
            <a:pPr marL="150516" algn="ctr">
              <a:lnSpc>
                <a:spcPts val="1340"/>
              </a:lnSpc>
              <a:spcBef>
                <a:spcPts val="805"/>
              </a:spcBef>
            </a:pPr>
            <a:endParaRPr sz="1100" dirty="0">
              <a:latin typeface="Calibri"/>
              <a:cs typeface="Calibri"/>
            </a:endParaRPr>
          </a:p>
        </p:txBody>
      </p:sp>
      <p:sp>
        <p:nvSpPr>
          <p:cNvPr id="26" name="object 7"/>
          <p:cNvSpPr txBox="1"/>
          <p:nvPr/>
        </p:nvSpPr>
        <p:spPr>
          <a:xfrm>
            <a:off x="5884069" y="1571625"/>
            <a:ext cx="2590800" cy="70598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102252" rIns="0" bIns="0" rtlCol="0">
            <a:spAutoFit/>
          </a:bodyPr>
          <a:lstStyle/>
          <a:p>
            <a:pPr marL="150516" algn="ctr">
              <a:lnSpc>
                <a:spcPts val="1340"/>
              </a:lnSpc>
              <a:spcBef>
                <a:spcPts val="805"/>
              </a:spcBef>
            </a:pPr>
            <a:r>
              <a:rPr lang="ru-RU" sz="1400" b="1" spc="-13" dirty="0" smtClean="0">
                <a:solidFill>
                  <a:srgbClr val="2B2E31"/>
                </a:solidFill>
                <a:latin typeface="Calibri"/>
                <a:cs typeface="Calibri"/>
              </a:rPr>
              <a:t>Интеграция бизнеса в бизнес-сообщество района</a:t>
            </a:r>
          </a:p>
          <a:p>
            <a:pPr marL="150516" algn="ctr">
              <a:lnSpc>
                <a:spcPts val="1340"/>
              </a:lnSpc>
              <a:spcBef>
                <a:spcPts val="805"/>
              </a:spcBef>
            </a:pPr>
            <a:endParaRPr sz="1100" dirty="0">
              <a:latin typeface="Calibri"/>
              <a:cs typeface="Calibri"/>
            </a:endParaRPr>
          </a:p>
        </p:txBody>
      </p:sp>
      <p:sp>
        <p:nvSpPr>
          <p:cNvPr id="27" name="object 7"/>
          <p:cNvSpPr txBox="1"/>
          <p:nvPr/>
        </p:nvSpPr>
        <p:spPr>
          <a:xfrm>
            <a:off x="8932069" y="1647825"/>
            <a:ext cx="3200400" cy="53926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102252" rIns="0" bIns="0" rtlCol="0">
            <a:spAutoFit/>
          </a:bodyPr>
          <a:lstStyle/>
          <a:p>
            <a:pPr marL="150516" algn="ctr">
              <a:lnSpc>
                <a:spcPts val="1340"/>
              </a:lnSpc>
              <a:spcBef>
                <a:spcPts val="805"/>
              </a:spcBef>
            </a:pPr>
            <a:r>
              <a:rPr lang="ru-RU" sz="1400" b="1" spc="-13" dirty="0" smtClean="0">
                <a:solidFill>
                  <a:srgbClr val="2B2E31"/>
                </a:solidFill>
                <a:latin typeface="Calibri"/>
                <a:cs typeface="Calibri"/>
              </a:rPr>
              <a:t>Участие в конкурсе «Инвестор года»</a:t>
            </a:r>
          </a:p>
          <a:p>
            <a:pPr marL="150516" algn="ctr">
              <a:lnSpc>
                <a:spcPts val="1340"/>
              </a:lnSpc>
              <a:spcBef>
                <a:spcPts val="805"/>
              </a:spcBef>
            </a:pPr>
            <a:endParaRPr sz="1100" dirty="0">
              <a:latin typeface="Calibri"/>
              <a:cs typeface="Calibri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314825"/>
            <a:ext cx="4648200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bject 25"/>
          <p:cNvSpPr txBox="1"/>
          <p:nvPr/>
        </p:nvSpPr>
        <p:spPr>
          <a:xfrm>
            <a:off x="11172042" y="2047671"/>
            <a:ext cx="850344" cy="326630"/>
          </a:xfrm>
          <a:prstGeom prst="rect">
            <a:avLst/>
          </a:prstGeom>
        </p:spPr>
        <p:txBody>
          <a:bodyPr vert="horz" wrap="square" lIns="0" tIns="18671" rIns="0" bIns="0" rtlCol="0">
            <a:spAutoFit/>
          </a:bodyPr>
          <a:lstStyle/>
          <a:p>
            <a:pPr marL="18672" algn="ctr">
              <a:spcBef>
                <a:spcPts val="147"/>
              </a:spcBef>
            </a:pPr>
            <a:r>
              <a:rPr lang="ru-RU" sz="2000" b="1" dirty="0">
                <a:solidFill>
                  <a:schemeClr val="bg1"/>
                </a:solidFill>
                <a:latin typeface="Arial"/>
                <a:cs typeface="Arial"/>
              </a:rPr>
              <a:t>23,7 %</a:t>
            </a:r>
            <a:endParaRPr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4338" name="AutoShape 2" descr="https://apf.mail.ru/cgi-bin/readmsg?id=16262382222035104625;0;2&amp;exif=1&amp;full=1&amp;x-email=marks-econom%40mail.ru"/>
          <p:cNvSpPr>
            <a:spLocks noChangeAspect="1" noChangeArrowheads="1"/>
          </p:cNvSpPr>
          <p:nvPr/>
        </p:nvSpPr>
        <p:spPr bwMode="auto">
          <a:xfrm>
            <a:off x="228744" y="-1472682"/>
            <a:ext cx="448152" cy="448153"/>
          </a:xfrm>
          <a:prstGeom prst="rect">
            <a:avLst/>
          </a:prstGeom>
          <a:noFill/>
        </p:spPr>
        <p:txBody>
          <a:bodyPr vert="horz" wrap="square" lIns="134436" tIns="67217" rIns="134436" bIns="67217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14" name="TextBox 13"/>
          <p:cNvSpPr txBox="1"/>
          <p:nvPr/>
        </p:nvSpPr>
        <p:spPr>
          <a:xfrm>
            <a:off x="9569349" y="-2383965"/>
            <a:ext cx="271562" cy="1243742"/>
          </a:xfrm>
          <a:prstGeom prst="rect">
            <a:avLst/>
          </a:prstGeom>
          <a:noFill/>
        </p:spPr>
        <p:txBody>
          <a:bodyPr wrap="none" lIns="134436" tIns="67217" rIns="134436" bIns="67217" rtlCol="0">
            <a:spAutoFit/>
          </a:bodyPr>
          <a:lstStyle/>
          <a:p>
            <a:pPr algn="ctr">
              <a:buNone/>
            </a:pPr>
            <a:endParaRPr lang="ru-RU" sz="2400" b="1" dirty="0"/>
          </a:p>
          <a:p>
            <a:pPr algn="ctr">
              <a:buNone/>
            </a:pPr>
            <a:endParaRPr lang="ru-RU" sz="2400" b="1" dirty="0"/>
          </a:p>
          <a:p>
            <a:pPr algn="ctr">
              <a:buNone/>
            </a:pPr>
            <a:endParaRPr lang="ru-RU" sz="2400" b="1" dirty="0"/>
          </a:p>
        </p:txBody>
      </p:sp>
      <p:sp>
        <p:nvSpPr>
          <p:cNvPr id="15" name="Rectangle 10"/>
          <p:cNvSpPr>
            <a:spLocks/>
          </p:cNvSpPr>
          <p:nvPr/>
        </p:nvSpPr>
        <p:spPr bwMode="auto">
          <a:xfrm>
            <a:off x="1479637" y="4314698"/>
            <a:ext cx="11811000" cy="2030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rnd">
                <a:solidFill>
                  <a:schemeClr val="tx1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r>
              <a:rPr lang="ru-RU" sz="2133" dirty="0" smtClean="0">
                <a:cs typeface="Times New Roman" pitchFamily="18" charset="0"/>
              </a:rPr>
              <a:t>Освобождение </a:t>
            </a:r>
            <a:r>
              <a:rPr lang="ru-RU" sz="2133" dirty="0">
                <a:cs typeface="Times New Roman" pitchFamily="18" charset="0"/>
              </a:rPr>
              <a:t>от уплаты земельного налога сроком </a:t>
            </a:r>
            <a:r>
              <a:rPr lang="ru-RU" sz="2133" dirty="0">
                <a:solidFill>
                  <a:srgbClr val="C00000"/>
                </a:solidFill>
                <a:cs typeface="Times New Roman" pitchFamily="18" charset="0"/>
              </a:rPr>
              <a:t>на 2 года</a:t>
            </a:r>
            <a:r>
              <a:rPr lang="ru-RU" sz="2133" dirty="0">
                <a:cs typeface="Times New Roman" pitchFamily="18" charset="0"/>
              </a:rPr>
              <a:t> по приоритетным для района </a:t>
            </a:r>
            <a:r>
              <a:rPr lang="ru-RU" sz="2000" dirty="0">
                <a:latin typeface="Book Antiqua" pitchFamily="18" charset="0"/>
                <a:cs typeface="Times New Roman" pitchFamily="18" charset="0"/>
              </a:rPr>
              <a:t>направлениям</a:t>
            </a:r>
            <a:r>
              <a:rPr lang="ru-RU" sz="2133" dirty="0">
                <a:cs typeface="Times New Roman" pitchFamily="18" charset="0"/>
              </a:rPr>
              <a:t> </a:t>
            </a:r>
            <a:r>
              <a:rPr lang="ru-RU" sz="2133" i="1" dirty="0">
                <a:cs typeface="Times New Roman" pitchFamily="18" charset="0"/>
              </a:rPr>
              <a:t>(</a:t>
            </a:r>
            <a:r>
              <a:rPr lang="ru-RU" sz="2133" i="1" dirty="0">
                <a:latin typeface="Book Antiqua" pitchFamily="18" charset="0"/>
                <a:cs typeface="Times New Roman" pitchFamily="18" charset="0"/>
              </a:rPr>
              <a:t>обрабатывающие</a:t>
            </a:r>
            <a:r>
              <a:rPr lang="ru-RU" sz="2133" i="1" dirty="0">
                <a:cs typeface="Times New Roman" pitchFamily="18" charset="0"/>
              </a:rPr>
              <a:t> производства, сельское хозяйство, строительство</a:t>
            </a:r>
            <a:r>
              <a:rPr lang="ru-RU" sz="2133" i="1" dirty="0" smtClean="0">
                <a:cs typeface="Times New Roman" pitchFamily="18" charset="0"/>
              </a:rPr>
              <a:t>)</a:t>
            </a:r>
            <a:endParaRPr lang="ru-RU" sz="2133" i="1" dirty="0"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81207" y="1038225"/>
            <a:ext cx="10437949" cy="751300"/>
          </a:xfrm>
          <a:prstGeom prst="rect">
            <a:avLst/>
          </a:prstGeom>
          <a:noFill/>
        </p:spPr>
        <p:txBody>
          <a:bodyPr wrap="square" lIns="134436" tIns="67217" rIns="134436" bIns="67217" rtlCol="0">
            <a:spAutoFit/>
          </a:bodyPr>
          <a:lstStyle/>
          <a:p>
            <a:pPr algn="just"/>
            <a:r>
              <a:rPr lang="ru-RU" sz="2000" dirty="0" smtClean="0">
                <a:latin typeface="Book Antiqua" panose="02040602050305030304" pitchFamily="18" charset="0"/>
                <a:cs typeface="Times New Roman" pitchFamily="18" charset="0"/>
              </a:rPr>
              <a:t>Освобождение </a:t>
            </a:r>
            <a:r>
              <a:rPr lang="ru-RU" sz="2000" dirty="0">
                <a:latin typeface="Book Antiqua" panose="02040602050305030304" pitchFamily="18" charset="0"/>
                <a:cs typeface="Times New Roman" pitchFamily="18" charset="0"/>
              </a:rPr>
              <a:t>на 50% от уплаты земельного налога инвесторов, участников специального инвестиционного контракта на срок его действия  </a:t>
            </a:r>
          </a:p>
        </p:txBody>
      </p:sp>
      <p:sp>
        <p:nvSpPr>
          <p:cNvPr id="21" name="Rectangle 10"/>
          <p:cNvSpPr>
            <a:spLocks/>
          </p:cNvSpPr>
          <p:nvPr/>
        </p:nvSpPr>
        <p:spPr bwMode="auto">
          <a:xfrm>
            <a:off x="1540669" y="1879779"/>
            <a:ext cx="8787563" cy="952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rnd">
                <a:solidFill>
                  <a:schemeClr val="tx1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r>
              <a:rPr lang="ru-RU" sz="2000" dirty="0" smtClean="0">
                <a:latin typeface="Book Antiqua" panose="02040602050305030304" pitchFamily="18" charset="0"/>
              </a:rPr>
              <a:t>Сокращение </a:t>
            </a:r>
            <a:r>
              <a:rPr lang="ru-RU" sz="2000" dirty="0">
                <a:latin typeface="Book Antiqua" panose="02040602050305030304" pitchFamily="18" charset="0"/>
              </a:rPr>
              <a:t>сроков предоставления разрешительной документации </a:t>
            </a:r>
            <a:r>
              <a:rPr lang="ru-RU" sz="2000" dirty="0" smtClean="0">
                <a:latin typeface="Book Antiqua" panose="02040602050305030304" pitchFamily="18" charset="0"/>
              </a:rPr>
              <a:t/>
            </a:r>
            <a:br>
              <a:rPr lang="ru-RU" sz="2000" dirty="0" smtClean="0">
                <a:latin typeface="Book Antiqua" panose="02040602050305030304" pitchFamily="18" charset="0"/>
              </a:rPr>
            </a:br>
            <a:r>
              <a:rPr lang="ru-RU" sz="2000" dirty="0" smtClean="0">
                <a:latin typeface="Book Antiqua" panose="02040602050305030304" pitchFamily="18" charset="0"/>
              </a:rPr>
              <a:t>для </a:t>
            </a:r>
            <a:r>
              <a:rPr lang="ru-RU" sz="2000" dirty="0">
                <a:latin typeface="Book Antiqua" panose="02040602050305030304" pitchFamily="18" charset="0"/>
              </a:rPr>
              <a:t>инвесторов по отдельным процедурам в 2 </a:t>
            </a:r>
            <a:r>
              <a:rPr lang="ru-RU" sz="2000" dirty="0" smtClean="0">
                <a:latin typeface="Book Antiqua" panose="02040602050305030304" pitchFamily="18" charset="0"/>
              </a:rPr>
              <a:t>раза</a:t>
            </a:r>
            <a:endParaRPr lang="ru-RU" sz="2000" dirty="0">
              <a:latin typeface="Book Antiqua" panose="02040602050305030304" pitchFamily="18" charset="0"/>
            </a:endParaRPr>
          </a:p>
        </p:txBody>
      </p:sp>
      <p:sp>
        <p:nvSpPr>
          <p:cNvPr id="22" name="Rectangle 10"/>
          <p:cNvSpPr>
            <a:spLocks/>
          </p:cNvSpPr>
          <p:nvPr/>
        </p:nvSpPr>
        <p:spPr bwMode="auto">
          <a:xfrm>
            <a:off x="1540669" y="2692809"/>
            <a:ext cx="9727469" cy="1219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rnd">
                <a:solidFill>
                  <a:schemeClr val="tx1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r>
              <a:rPr lang="ru-RU" sz="2000" dirty="0">
                <a:latin typeface="Book Antiqua" panose="02040602050305030304" pitchFamily="18" charset="0"/>
                <a:cs typeface="Times New Roman" pitchFamily="18" charset="0"/>
              </a:rPr>
              <a:t>Мероприятия по государственной регистрации договоров аренды и договоров купли - продажи, заключенных администрацией с организациями-инвесторами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89056" y="3657052"/>
            <a:ext cx="9239176" cy="505079"/>
          </a:xfrm>
          <a:prstGeom prst="rect">
            <a:avLst/>
          </a:prstGeom>
          <a:noFill/>
        </p:spPr>
        <p:txBody>
          <a:bodyPr wrap="square" lIns="134436" tIns="67217" rIns="134436" bIns="67217" rtlCol="0">
            <a:spAutoFit/>
          </a:bodyPr>
          <a:lstStyle/>
          <a:p>
            <a:pPr algn="ctr"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</a:rPr>
              <a:t>НЕФИНАНСОВЫЕ МЕРЫ ПОДДЕРЖКИ ИНВЕСТОРОВ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sp>
        <p:nvSpPr>
          <p:cNvPr id="24" name="Rectangle 10"/>
          <p:cNvSpPr>
            <a:spLocks/>
          </p:cNvSpPr>
          <p:nvPr/>
        </p:nvSpPr>
        <p:spPr bwMode="auto">
          <a:xfrm>
            <a:off x="1479637" y="5951315"/>
            <a:ext cx="7084305" cy="442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rnd">
                <a:solidFill>
                  <a:schemeClr val="tx1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lvl="0" algn="just"/>
            <a:r>
              <a:rPr lang="ru-RU" sz="2133" dirty="0" smtClean="0">
                <a:cs typeface="Times New Roman" pitchFamily="18" charset="0"/>
              </a:rPr>
              <a:t>Конкурсное </a:t>
            </a:r>
            <a:r>
              <a:rPr lang="ru-RU" sz="2133" dirty="0">
                <a:cs typeface="Times New Roman" pitchFamily="18" charset="0"/>
              </a:rPr>
              <a:t>размещение муниципального  </a:t>
            </a:r>
            <a:r>
              <a:rPr lang="ru-RU" sz="2133" dirty="0" smtClean="0">
                <a:cs typeface="Times New Roman" pitchFamily="18" charset="0"/>
              </a:rPr>
              <a:t>заказа</a:t>
            </a:r>
            <a:endParaRPr lang="ru-RU" sz="2133" i="1" dirty="0">
              <a:cs typeface="Times New Roman" pitchFamily="18" charset="0"/>
            </a:endParaRPr>
          </a:p>
          <a:p>
            <a:pPr algn="just"/>
            <a:endParaRPr lang="en-US" sz="2400" dirty="0">
              <a:solidFill>
                <a:srgbClr val="1EBCEF"/>
              </a:solidFill>
              <a:latin typeface="Arial" charset="0"/>
              <a:ea typeface="ＭＳ Ｐゴシック" charset="0"/>
              <a:cs typeface="Arial" charset="0"/>
              <a:sym typeface="Arial" charset="0"/>
            </a:endParaRPr>
          </a:p>
        </p:txBody>
      </p:sp>
      <p:sp>
        <p:nvSpPr>
          <p:cNvPr id="26" name="Rectangle 10"/>
          <p:cNvSpPr>
            <a:spLocks/>
          </p:cNvSpPr>
          <p:nvPr/>
        </p:nvSpPr>
        <p:spPr bwMode="auto">
          <a:xfrm>
            <a:off x="1479637" y="5178575"/>
            <a:ext cx="10893552" cy="1422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rnd">
                <a:solidFill>
                  <a:schemeClr val="tx1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lvl="0" algn="just"/>
            <a:r>
              <a:rPr lang="ru-RU" sz="2133" dirty="0" smtClean="0">
                <a:cs typeface="Times New Roman" pitchFamily="18" charset="0"/>
              </a:rPr>
              <a:t>Поддержка </a:t>
            </a:r>
            <a:r>
              <a:rPr lang="ru-RU" sz="2133" dirty="0">
                <a:cs typeface="Times New Roman" pitchFamily="18" charset="0"/>
              </a:rPr>
              <a:t>(направление) ходатайств и обращений в федеральные органы государственной власти об оказании содействия </a:t>
            </a:r>
            <a:r>
              <a:rPr lang="ru-RU" sz="2133" dirty="0" smtClean="0">
                <a:cs typeface="Times New Roman" pitchFamily="18" charset="0"/>
              </a:rPr>
              <a:t>инвесторам</a:t>
            </a:r>
            <a:endParaRPr lang="ru-RU" sz="2133" dirty="0">
              <a:cs typeface="Times New Roman" pitchFamily="18" charset="0"/>
            </a:endParaRPr>
          </a:p>
          <a:p>
            <a:pPr algn="just"/>
            <a:endParaRPr lang="en-US" sz="1867" dirty="0">
              <a:solidFill>
                <a:srgbClr val="1EBCEF"/>
              </a:solidFill>
              <a:latin typeface="Arial" charset="0"/>
              <a:ea typeface="ＭＳ Ｐゴシック" charset="0"/>
              <a:cs typeface="Arial" charset="0"/>
              <a:sym typeface="Arial" charset="0"/>
            </a:endParaRPr>
          </a:p>
        </p:txBody>
      </p:sp>
      <p:sp>
        <p:nvSpPr>
          <p:cNvPr id="27" name="Rectangle 10"/>
          <p:cNvSpPr>
            <a:spLocks/>
          </p:cNvSpPr>
          <p:nvPr/>
        </p:nvSpPr>
        <p:spPr bwMode="auto">
          <a:xfrm>
            <a:off x="1479637" y="6511967"/>
            <a:ext cx="10769488" cy="1079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rnd">
                <a:solidFill>
                  <a:schemeClr val="tx1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lvl="0" algn="just"/>
            <a:r>
              <a:rPr lang="ru-RU" sz="2133" dirty="0">
                <a:cs typeface="Times New Roman" pitchFamily="18" charset="0"/>
              </a:rPr>
              <a:t>Распространение позитивной информации об инвесторе в </a:t>
            </a:r>
            <a:r>
              <a:rPr lang="ru-RU" sz="2133" dirty="0" smtClean="0">
                <a:cs typeface="Times New Roman" pitchFamily="18" charset="0"/>
              </a:rPr>
              <a:t>СМИ </a:t>
            </a:r>
            <a:endParaRPr lang="ru-RU" sz="2133" dirty="0">
              <a:cs typeface="Times New Roman" pitchFamily="18" charset="0"/>
            </a:endParaRPr>
          </a:p>
          <a:p>
            <a:pPr algn="just"/>
            <a:endParaRPr lang="en-US" sz="1867" dirty="0">
              <a:solidFill>
                <a:srgbClr val="1EBCEF"/>
              </a:solidFill>
              <a:latin typeface="Arial" charset="0"/>
              <a:ea typeface="ＭＳ Ｐゴシック" charset="0"/>
              <a:cs typeface="Arial" charset="0"/>
              <a:sym typeface="Arial" charset="0"/>
            </a:endParaRPr>
          </a:p>
        </p:txBody>
      </p:sp>
      <p:sp>
        <p:nvSpPr>
          <p:cNvPr id="33" name="object 2"/>
          <p:cNvSpPr txBox="1">
            <a:spLocks/>
          </p:cNvSpPr>
          <p:nvPr/>
        </p:nvSpPr>
        <p:spPr>
          <a:xfrm>
            <a:off x="1381207" y="359063"/>
            <a:ext cx="11843206" cy="324875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vert="horz" wrap="square" lIns="0" tIns="16933" rIns="0" bIns="0" rtlCol="0">
            <a:spAutoFit/>
          </a:bodyPr>
          <a:lstStyle>
            <a:lvl1pPr>
              <a:defRPr sz="5067" b="0" i="0">
                <a:solidFill>
                  <a:schemeClr val="bg1"/>
                </a:solidFill>
                <a:latin typeface="Microsoft Sans Serif"/>
                <a:ea typeface="+mj-ea"/>
                <a:cs typeface="Microsoft Sans Serif"/>
              </a:defRPr>
            </a:lvl1pPr>
          </a:lstStyle>
          <a:p>
            <a:pPr marL="16933">
              <a:spcBef>
                <a:spcPts val="133"/>
              </a:spcBef>
            </a:pPr>
            <a:r>
              <a:rPr lang="ru-RU" sz="2000" b="1" kern="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ФИНАНСОВЫЕ МЕРЫ ПОДДЕРЖКИ ИНВЕСТОРОВ</a:t>
            </a:r>
            <a:endParaRPr lang="ru-RU" sz="2000" b="1" kern="0" dirty="0">
              <a:solidFill>
                <a:schemeClr val="accent3">
                  <a:lumMod val="50000"/>
                </a:schemeClr>
              </a:solidFill>
              <a:latin typeface="Book Antiqua" panose="02040602050305030304" pitchFamily="18" charset="0"/>
              <a:ea typeface="PT Astra Serif" panose="020A0603040505020204" pitchFamily="18" charset="-52"/>
              <a:cs typeface="Times New Roman"/>
            </a:endParaRPr>
          </a:p>
        </p:txBody>
      </p:sp>
      <p:pic>
        <p:nvPicPr>
          <p:cNvPr id="35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51" y="101187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12015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bject 25"/>
          <p:cNvSpPr txBox="1"/>
          <p:nvPr/>
        </p:nvSpPr>
        <p:spPr>
          <a:xfrm>
            <a:off x="11172042" y="2047671"/>
            <a:ext cx="850344" cy="326630"/>
          </a:xfrm>
          <a:prstGeom prst="rect">
            <a:avLst/>
          </a:prstGeom>
        </p:spPr>
        <p:txBody>
          <a:bodyPr vert="horz" wrap="square" lIns="0" tIns="18671" rIns="0" bIns="0" rtlCol="0">
            <a:spAutoFit/>
          </a:bodyPr>
          <a:lstStyle/>
          <a:p>
            <a:pPr marL="18672" algn="ctr">
              <a:spcBef>
                <a:spcPts val="147"/>
              </a:spcBef>
            </a:pPr>
            <a:r>
              <a:rPr lang="ru-RU" sz="2000" b="1" dirty="0">
                <a:solidFill>
                  <a:schemeClr val="bg1"/>
                </a:solidFill>
                <a:latin typeface="Arial"/>
                <a:cs typeface="Arial"/>
              </a:rPr>
              <a:t>23,7 %</a:t>
            </a:r>
            <a:endParaRPr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4338" name="AutoShape 2" descr="https://apf.mail.ru/cgi-bin/readmsg?id=16262382222035104625;0;2&amp;exif=1&amp;full=1&amp;x-email=marks-econom%40mail.ru"/>
          <p:cNvSpPr>
            <a:spLocks noChangeAspect="1" noChangeArrowheads="1"/>
          </p:cNvSpPr>
          <p:nvPr/>
        </p:nvSpPr>
        <p:spPr bwMode="auto">
          <a:xfrm>
            <a:off x="228744" y="-1472682"/>
            <a:ext cx="448152" cy="448153"/>
          </a:xfrm>
          <a:prstGeom prst="rect">
            <a:avLst/>
          </a:prstGeom>
          <a:noFill/>
        </p:spPr>
        <p:txBody>
          <a:bodyPr vert="horz" wrap="square" lIns="134436" tIns="67217" rIns="134436" bIns="67217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20" name="TextBox 19"/>
          <p:cNvSpPr txBox="1"/>
          <p:nvPr/>
        </p:nvSpPr>
        <p:spPr>
          <a:xfrm>
            <a:off x="1707437" y="2248073"/>
            <a:ext cx="8747336" cy="1182187"/>
          </a:xfrm>
          <a:prstGeom prst="rect">
            <a:avLst/>
          </a:prstGeom>
          <a:noFill/>
        </p:spPr>
        <p:txBody>
          <a:bodyPr wrap="square" lIns="134436" tIns="67217" rIns="134436" bIns="67217" rtlCol="0">
            <a:spAutoFit/>
          </a:bodyPr>
          <a:lstStyle/>
          <a:p>
            <a:pPr algn="just"/>
            <a:endParaRPr lang="ru-RU" sz="2400" dirty="0">
              <a:cs typeface="Arial" pitchFamily="34" charset="0"/>
            </a:endParaRPr>
          </a:p>
          <a:p>
            <a:pPr algn="just"/>
            <a:endParaRPr lang="ru-RU" sz="2000" dirty="0" smtClean="0">
              <a:latin typeface="Book Antiqua" panose="02040602050305030304" pitchFamily="18" charset="0"/>
            </a:endParaRPr>
          </a:p>
          <a:p>
            <a:pPr algn="just"/>
            <a:endParaRPr lang="ru-RU" sz="2400" dirty="0">
              <a:cs typeface="Arial" pitchFamily="34" charset="0"/>
            </a:endParaRPr>
          </a:p>
        </p:txBody>
      </p:sp>
      <p:sp>
        <p:nvSpPr>
          <p:cNvPr id="21" name="Rectangle 10"/>
          <p:cNvSpPr>
            <a:spLocks/>
          </p:cNvSpPr>
          <p:nvPr/>
        </p:nvSpPr>
        <p:spPr bwMode="auto">
          <a:xfrm>
            <a:off x="1788872" y="3185416"/>
            <a:ext cx="11134056" cy="1221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rnd">
                <a:solidFill>
                  <a:schemeClr val="tx1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just"/>
            <a:endParaRPr lang="ru-RU" sz="2000" dirty="0" smtClean="0">
              <a:latin typeface="Book Antiqua" panose="02040602050305030304" pitchFamily="18" charset="0"/>
            </a:endParaRPr>
          </a:p>
          <a:p>
            <a:pPr algn="just"/>
            <a:r>
              <a:rPr lang="ru-RU" sz="2000" dirty="0" smtClean="0">
                <a:latin typeface="Book Antiqua" panose="02040602050305030304" pitchFamily="18" charset="0"/>
              </a:rPr>
              <a:t>Встречи </a:t>
            </a:r>
            <a:r>
              <a:rPr lang="ru-RU" sz="2000" dirty="0">
                <a:latin typeface="Book Antiqua" panose="02040602050305030304" pitchFamily="18" charset="0"/>
              </a:rPr>
              <a:t>с руководителями </a:t>
            </a:r>
            <a:r>
              <a:rPr lang="ru-RU" sz="2000" dirty="0" smtClean="0">
                <a:latin typeface="Book Antiqua" panose="02040602050305030304" pitchFamily="18" charset="0"/>
              </a:rPr>
              <a:t>предприятий, потенциальными </a:t>
            </a:r>
            <a:r>
              <a:rPr lang="ru-RU" sz="2000" dirty="0">
                <a:latin typeface="Book Antiqua" panose="02040602050305030304" pitchFamily="18" charset="0"/>
              </a:rPr>
              <a:t>инвесторами, </a:t>
            </a:r>
            <a:endParaRPr lang="ru-RU" sz="2000" dirty="0" smtClean="0">
              <a:latin typeface="Book Antiqua" panose="02040602050305030304" pitchFamily="18" charset="0"/>
            </a:endParaRPr>
          </a:p>
          <a:p>
            <a:pPr algn="just"/>
            <a:r>
              <a:rPr lang="ru-RU" sz="2000" dirty="0" smtClean="0">
                <a:latin typeface="Book Antiqua" panose="02040602050305030304" pitchFamily="18" charset="0"/>
              </a:rPr>
              <a:t>публикация </a:t>
            </a:r>
            <a:r>
              <a:rPr lang="ru-RU" sz="2000" dirty="0">
                <a:latin typeface="Book Antiqua" panose="02040602050305030304" pitchFamily="18" charset="0"/>
              </a:rPr>
              <a:t>позитивной информации об </a:t>
            </a:r>
            <a:r>
              <a:rPr lang="ru-RU" sz="2000" dirty="0" smtClean="0">
                <a:latin typeface="Book Antiqua" panose="02040602050305030304" pitchFamily="18" charset="0"/>
              </a:rPr>
              <a:t>инвесторах и проектах</a:t>
            </a:r>
            <a:endParaRPr lang="ru-RU" sz="2000" dirty="0">
              <a:latin typeface="Book Antiqua" panose="02040602050305030304" pitchFamily="18" charset="0"/>
            </a:endParaRPr>
          </a:p>
        </p:txBody>
      </p:sp>
      <p:sp>
        <p:nvSpPr>
          <p:cNvPr id="22" name="Rectangle 10"/>
          <p:cNvSpPr>
            <a:spLocks/>
          </p:cNvSpPr>
          <p:nvPr/>
        </p:nvSpPr>
        <p:spPr bwMode="auto">
          <a:xfrm>
            <a:off x="1788872" y="5416385"/>
            <a:ext cx="11134056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rnd">
                <a:solidFill>
                  <a:schemeClr val="tx1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just"/>
            <a:r>
              <a:rPr lang="ru-RU" sz="1900" dirty="0" smtClean="0">
                <a:latin typeface="Book Antiqua" panose="02040602050305030304" pitchFamily="18" charset="0"/>
              </a:rPr>
              <a:t>Презентация </a:t>
            </a:r>
            <a:r>
              <a:rPr lang="ru-RU" sz="1900" dirty="0">
                <a:latin typeface="Book Antiqua" panose="02040602050305030304" pitchFamily="18" charset="0"/>
              </a:rPr>
              <a:t>продукции местных товаропроизводителей в рамках областных </a:t>
            </a:r>
            <a:r>
              <a:rPr lang="ru-RU" sz="1900" dirty="0" smtClean="0">
                <a:latin typeface="Book Antiqua" panose="02040602050305030304" pitchFamily="18" charset="0"/>
              </a:rPr>
              <a:t>фестивалей</a:t>
            </a:r>
          </a:p>
          <a:p>
            <a:pPr algn="just"/>
            <a:endParaRPr lang="ru-RU" sz="2000" dirty="0" smtClean="0">
              <a:latin typeface="Book Antiqua" panose="02040602050305030304" pitchFamily="18" charset="0"/>
            </a:endParaRPr>
          </a:p>
          <a:p>
            <a:pPr algn="just"/>
            <a:r>
              <a:rPr lang="ru-RU" sz="1900" dirty="0" smtClean="0">
                <a:latin typeface="Book Antiqua" panose="02040602050305030304" pitchFamily="18" charset="0"/>
              </a:rPr>
              <a:t>Возможность сопровождения инвестиционных проектов в режиме «Одно окно»</a:t>
            </a:r>
          </a:p>
          <a:p>
            <a:pPr algn="just"/>
            <a:endParaRPr lang="ru-RU" sz="1900" dirty="0" smtClean="0">
              <a:latin typeface="Book Antiqua" panose="02040602050305030304" pitchFamily="18" charset="0"/>
            </a:endParaRPr>
          </a:p>
          <a:p>
            <a:pPr algn="just"/>
            <a:r>
              <a:rPr lang="ru-RU" sz="1900" dirty="0" smtClean="0">
                <a:latin typeface="Book Antiqua" panose="02040602050305030304" pitchFamily="18" charset="0"/>
              </a:rPr>
              <a:t>Оказание имущественной поддержки субъектам МСП</a:t>
            </a:r>
            <a:endParaRPr lang="ru-RU" sz="1900" dirty="0">
              <a:latin typeface="Book Antiqua" panose="0204060205030503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57501" y="2014329"/>
            <a:ext cx="11137496" cy="1705407"/>
          </a:xfrm>
          <a:prstGeom prst="rect">
            <a:avLst/>
          </a:prstGeom>
          <a:noFill/>
        </p:spPr>
        <p:txBody>
          <a:bodyPr wrap="square" lIns="134436" tIns="67217" rIns="134436" bIns="67217" rtlCol="0">
            <a:spAutoFit/>
          </a:bodyPr>
          <a:lstStyle/>
          <a:p>
            <a:pPr algn="just"/>
            <a:endParaRPr lang="ru-RU" sz="1100" dirty="0"/>
          </a:p>
          <a:p>
            <a:pPr algn="just"/>
            <a:r>
              <a:rPr lang="ru-RU" sz="2000" dirty="0">
                <a:latin typeface="Book Antiqua" panose="02040602050305030304" pitchFamily="18" charset="0"/>
              </a:rPr>
              <a:t>Размещение </a:t>
            </a:r>
            <a:r>
              <a:rPr lang="ru-RU" sz="2000" dirty="0" smtClean="0">
                <a:latin typeface="Book Antiqua" panose="02040602050305030304" pitchFamily="18" charset="0"/>
              </a:rPr>
              <a:t>актуальной информации </a:t>
            </a:r>
            <a:r>
              <a:rPr lang="ru-RU" sz="2000" dirty="0">
                <a:latin typeface="Book Antiqua" panose="02040602050305030304" pitchFamily="18" charset="0"/>
              </a:rPr>
              <a:t>в СМИ </a:t>
            </a:r>
            <a:r>
              <a:rPr lang="ru-RU" sz="2000" dirty="0" smtClean="0">
                <a:latin typeface="Book Antiqua" panose="02040602050305030304" pitchFamily="18" charset="0"/>
              </a:rPr>
              <a:t>и на Инвестиционном портале </a:t>
            </a:r>
          </a:p>
          <a:p>
            <a:pPr algn="just"/>
            <a:r>
              <a:rPr lang="ru-RU" sz="2000" dirty="0" smtClean="0">
                <a:latin typeface="Book Antiqua" panose="02040602050305030304" pitchFamily="18" charset="0"/>
              </a:rPr>
              <a:t>для потенциальных инвесторов. Актуализация Инвестиционного паспорта района </a:t>
            </a:r>
          </a:p>
          <a:p>
            <a:pPr algn="just"/>
            <a:endParaRPr lang="ru-RU" sz="1100" dirty="0" smtClean="0">
              <a:latin typeface="Book Antiqua" panose="02040602050305030304" pitchFamily="18" charset="0"/>
            </a:endParaRPr>
          </a:p>
          <a:p>
            <a:pPr algn="just"/>
            <a:r>
              <a:rPr lang="ru-RU" sz="2000" dirty="0" smtClean="0">
                <a:latin typeface="Book Antiqua" panose="02040602050305030304" pitchFamily="18" charset="0"/>
              </a:rPr>
              <a:t>Заключение соглашений о сотрудничестве с ресурсоснабжающими организациями</a:t>
            </a:r>
          </a:p>
          <a:p>
            <a:pPr algn="just"/>
            <a:endParaRPr lang="ru-RU" sz="2000" dirty="0">
              <a:latin typeface="Book Antiqua" panose="0204060205030503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679513" y="4858344"/>
            <a:ext cx="8297859" cy="428135"/>
          </a:xfrm>
          <a:prstGeom prst="rect">
            <a:avLst/>
          </a:prstGeom>
          <a:noFill/>
        </p:spPr>
        <p:txBody>
          <a:bodyPr wrap="square" lIns="134436" tIns="67217" rIns="134436" bIns="67217" rtlCol="0">
            <a:spAutoFit/>
          </a:bodyPr>
          <a:lstStyle/>
          <a:p>
            <a:r>
              <a:rPr lang="ru-RU" sz="1900" dirty="0">
                <a:latin typeface="Book Antiqua" panose="02040602050305030304" pitchFamily="18" charset="0"/>
              </a:rPr>
              <a:t>Взаимодействие с АО «Корпорация развития СО»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707437" y="1436974"/>
            <a:ext cx="11175560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900" dirty="0">
                <a:latin typeface="Book Antiqua" panose="02040602050305030304" pitchFamily="18" charset="0"/>
              </a:rPr>
              <a:t>Актуализация свободных инвестиционных площадок</a:t>
            </a:r>
            <a:r>
              <a:rPr lang="ru-RU" sz="1900" dirty="0" smtClean="0">
                <a:latin typeface="Book Antiqua" panose="02040602050305030304" pitchFamily="18" charset="0"/>
              </a:rPr>
              <a:t>, поиск и формирование </a:t>
            </a:r>
          </a:p>
          <a:p>
            <a:pPr algn="just"/>
            <a:r>
              <a:rPr lang="ru-RU" sz="1900" dirty="0" smtClean="0">
                <a:latin typeface="Book Antiqua" panose="02040602050305030304" pitchFamily="18" charset="0"/>
              </a:rPr>
              <a:t>новых, </a:t>
            </a:r>
            <a:r>
              <a:rPr lang="ru-RU" sz="1900" dirty="0">
                <a:latin typeface="Book Antiqua" panose="02040602050305030304" pitchFamily="18" charset="0"/>
              </a:rPr>
              <a:t>подготовка технических заданий </a:t>
            </a:r>
            <a:r>
              <a:rPr lang="ru-RU" sz="1900" dirty="0" smtClean="0">
                <a:latin typeface="Book Antiqua" panose="02040602050305030304" pitchFamily="18" charset="0"/>
              </a:rPr>
              <a:t>, съемка </a:t>
            </a:r>
            <a:r>
              <a:rPr lang="ru-RU" sz="1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anose="02040602050305030304" pitchFamily="18" charset="0"/>
              </a:rPr>
              <a:t>видеороликов</a:t>
            </a:r>
            <a:r>
              <a:rPr lang="ru-RU" sz="1900" dirty="0" smtClean="0">
                <a:latin typeface="Book Antiqua" panose="02040602050305030304" pitchFamily="18" charset="0"/>
              </a:rPr>
              <a:t> в формате  360°</a:t>
            </a:r>
          </a:p>
          <a:p>
            <a:pPr algn="just"/>
            <a:endParaRPr lang="ru-RU" sz="1900" i="1" dirty="0">
              <a:cs typeface="Arial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707437" y="4297091"/>
            <a:ext cx="11037624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 smtClean="0">
                <a:latin typeface="Book Antiqua" panose="02040602050305030304" pitchFamily="18" charset="0"/>
              </a:rPr>
              <a:t>Разработка </a:t>
            </a:r>
            <a:r>
              <a:rPr lang="ru-RU" sz="1900" dirty="0">
                <a:latin typeface="Book Antiqua" panose="02040602050305030304" pitchFamily="18" charset="0"/>
              </a:rPr>
              <a:t>презентационного веб-сайта Марксовского муниципального района</a:t>
            </a:r>
          </a:p>
        </p:txBody>
      </p:sp>
      <p:sp>
        <p:nvSpPr>
          <p:cNvPr id="36" name="object 2"/>
          <p:cNvSpPr txBox="1">
            <a:spLocks/>
          </p:cNvSpPr>
          <p:nvPr/>
        </p:nvSpPr>
        <p:spPr>
          <a:xfrm>
            <a:off x="1464469" y="276225"/>
            <a:ext cx="11767006" cy="324875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vert="horz" wrap="square" lIns="0" tIns="16933" rIns="0" bIns="0" rtlCol="0">
            <a:spAutoFit/>
          </a:bodyPr>
          <a:lstStyle>
            <a:lvl1pPr>
              <a:defRPr sz="5067" b="0" i="0">
                <a:solidFill>
                  <a:schemeClr val="bg1"/>
                </a:solidFill>
                <a:latin typeface="Microsoft Sans Serif"/>
                <a:ea typeface="+mj-ea"/>
                <a:cs typeface="Microsoft Sans Serif"/>
              </a:defRPr>
            </a:lvl1pPr>
          </a:lstStyle>
          <a:p>
            <a:pPr marL="16933">
              <a:spcBef>
                <a:spcPts val="133"/>
              </a:spcBef>
            </a:pPr>
            <a:r>
              <a:rPr lang="ru-RU" sz="2000" b="1" kern="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РАЗВИТИЕ </a:t>
            </a:r>
            <a:r>
              <a:rPr lang="ru-RU" sz="2000" b="1" kern="0" dirty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ИНВЕСТИЦИОННОЙ </a:t>
            </a:r>
            <a:r>
              <a:rPr lang="ru-RU" sz="2000" b="1" kern="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ДЕЯТЕЛЬНОСТИ</a:t>
            </a:r>
            <a:endParaRPr lang="ru-RU" sz="2000" b="1" kern="0" dirty="0">
              <a:solidFill>
                <a:schemeClr val="accent3">
                  <a:lumMod val="50000"/>
                </a:schemeClr>
              </a:solidFill>
              <a:latin typeface="Book Antiqua" panose="02040602050305030304" pitchFamily="18" charset="0"/>
              <a:ea typeface="PT Astra Serif" panose="020A0603040505020204" pitchFamily="18" charset="-52"/>
              <a:cs typeface="Times New Roman"/>
            </a:endParaRPr>
          </a:p>
        </p:txBody>
      </p:sp>
      <p:pic>
        <p:nvPicPr>
          <p:cNvPr id="37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3869" y="200025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192443" y="707654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33" algn="ctr">
              <a:spcBef>
                <a:spcPts val="133"/>
              </a:spcBef>
            </a:pPr>
            <a:r>
              <a:rPr lang="ru-RU" b="1" kern="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МЕРОПРИЯТИЯ ПО УЛУЧШЕНИЮ ИНВЕСТИЦИОННОГО КЛИМАТА</a:t>
            </a:r>
          </a:p>
        </p:txBody>
      </p:sp>
    </p:spTree>
    <p:extLst>
      <p:ext uri="{BB962C8B-B14F-4D97-AF65-F5344CB8AC3E}">
        <p14:creationId xmlns:p14="http://schemas.microsoft.com/office/powerpoint/2010/main" xmlns="" val="412015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 descr="https://apf.mail.ru/cgi-bin/readmsg?id=16262382222035104625;0;2&amp;exif=1&amp;full=1&amp;x-email=marks-econom%40mail.ru"/>
          <p:cNvSpPr>
            <a:spLocks noChangeAspect="1" noChangeArrowheads="1"/>
          </p:cNvSpPr>
          <p:nvPr/>
        </p:nvSpPr>
        <p:spPr bwMode="auto">
          <a:xfrm>
            <a:off x="228744" y="-1472682"/>
            <a:ext cx="448152" cy="448153"/>
          </a:xfrm>
          <a:prstGeom prst="rect">
            <a:avLst/>
          </a:prstGeom>
          <a:noFill/>
        </p:spPr>
        <p:txBody>
          <a:bodyPr vert="horz" wrap="square" lIns="134436" tIns="67217" rIns="134436" bIns="67217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15" name="Rectangle 10"/>
          <p:cNvSpPr>
            <a:spLocks/>
          </p:cNvSpPr>
          <p:nvPr/>
        </p:nvSpPr>
        <p:spPr bwMode="auto">
          <a:xfrm>
            <a:off x="626509" y="-688799"/>
            <a:ext cx="1015959" cy="609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rnd">
                <a:solidFill>
                  <a:schemeClr val="tx1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just"/>
            <a:r>
              <a:rPr lang="ru-RU" sz="4800" spc="-7" dirty="0">
                <a:solidFill>
                  <a:schemeClr val="bg1"/>
                </a:solidFill>
                <a:latin typeface="Microsoft Sans Serif" pitchFamily="34" charset="0"/>
                <a:ea typeface="Microsoft Sans Serif" pitchFamily="34" charset="0"/>
                <a:cs typeface="Microsoft Sans Serif" pitchFamily="34" charset="0"/>
              </a:rPr>
              <a:t>17</a:t>
            </a:r>
            <a:endParaRPr lang="en-US" sz="4800" dirty="0">
              <a:solidFill>
                <a:schemeClr val="bg1"/>
              </a:solidFill>
              <a:latin typeface="Microsoft Sans Serif" pitchFamily="34" charset="0"/>
              <a:ea typeface="Microsoft Sans Serif" pitchFamily="34" charset="0"/>
              <a:cs typeface="Microsoft Sans Serif" pitchFamily="34" charset="0"/>
              <a:sym typeface="Arial" charset="0"/>
            </a:endParaRPr>
          </a:p>
        </p:txBody>
      </p:sp>
      <p:sp>
        <p:nvSpPr>
          <p:cNvPr id="36" name="object 2"/>
          <p:cNvSpPr txBox="1">
            <a:spLocks/>
          </p:cNvSpPr>
          <p:nvPr/>
        </p:nvSpPr>
        <p:spPr>
          <a:xfrm>
            <a:off x="1263836" y="343991"/>
            <a:ext cx="11843206" cy="324875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vert="horz" wrap="square" lIns="0" tIns="16933" rIns="0" bIns="0" rtlCol="0">
            <a:spAutoFit/>
          </a:bodyPr>
          <a:lstStyle>
            <a:lvl1pPr>
              <a:defRPr sz="5067" b="0" i="0">
                <a:solidFill>
                  <a:schemeClr val="bg1"/>
                </a:solidFill>
                <a:latin typeface="Microsoft Sans Serif"/>
                <a:ea typeface="+mj-ea"/>
                <a:cs typeface="Microsoft Sans Serif"/>
              </a:defRPr>
            </a:lvl1pPr>
          </a:lstStyle>
          <a:p>
            <a:pPr marL="16933">
              <a:spcBef>
                <a:spcPts val="133"/>
              </a:spcBef>
            </a:pPr>
            <a:r>
              <a:rPr lang="ru-RU" sz="2000" b="1" kern="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ВЗАИМОДЕЙСТВИЕ С ФЕДЕРАЛЬНЫМИ И РЕГИОНАЛЬНЫМИ ВЕДОМСТВАМИ</a:t>
            </a:r>
            <a:endParaRPr lang="ru-RU" sz="2000" b="1" kern="0" dirty="0">
              <a:solidFill>
                <a:schemeClr val="accent3">
                  <a:lumMod val="50000"/>
                </a:schemeClr>
              </a:solidFill>
              <a:latin typeface="Book Antiqua" panose="02040602050305030304" pitchFamily="18" charset="0"/>
              <a:ea typeface="PT Astra Serif" panose="020A0603040505020204" pitchFamily="18" charset="-52"/>
              <a:cs typeface="Times New Roman"/>
            </a:endParaRPr>
          </a:p>
        </p:txBody>
      </p:sp>
      <p:pic>
        <p:nvPicPr>
          <p:cNvPr id="37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51" y="101187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object 4"/>
          <p:cNvSpPr txBox="1"/>
          <p:nvPr/>
        </p:nvSpPr>
        <p:spPr>
          <a:xfrm>
            <a:off x="2109822" y="1721046"/>
            <a:ext cx="5361970" cy="429739"/>
          </a:xfrm>
          <a:prstGeom prst="rect">
            <a:avLst/>
          </a:prstGeom>
        </p:spPr>
        <p:txBody>
          <a:bodyPr vert="horz" wrap="square" lIns="0" tIns="10293" rIns="0" bIns="0" rtlCol="0">
            <a:spAutoFit/>
          </a:bodyPr>
          <a:lstStyle/>
          <a:p>
            <a:pPr marL="14705" marR="5882" defTabSz="794043">
              <a:lnSpc>
                <a:spcPct val="103200"/>
              </a:lnSpc>
              <a:spcBef>
                <a:spcPts val="80"/>
              </a:spcBef>
            </a:pPr>
            <a:r>
              <a:rPr sz="1323" b="1" spc="-7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МИНИСТЕРСТВО  </a:t>
            </a:r>
            <a:r>
              <a:rPr lang="ru-RU" sz="1323" b="1" spc="-7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ИНВЕСТИЦИОННОЙ ПОЛИТИКИ </a:t>
            </a:r>
            <a:r>
              <a:rPr sz="1323" b="1" spc="-7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САРАТОВСКОЙ ОБЛАСТИ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865" y="1328564"/>
            <a:ext cx="607244" cy="1048447"/>
          </a:xfrm>
          <a:prstGeom prst="rect">
            <a:avLst/>
          </a:prstGeom>
        </p:spPr>
      </p:pic>
      <p:grpSp>
        <p:nvGrpSpPr>
          <p:cNvPr id="24" name="Группа 23"/>
          <p:cNvGrpSpPr/>
          <p:nvPr/>
        </p:nvGrpSpPr>
        <p:grpSpPr>
          <a:xfrm>
            <a:off x="6763216" y="1430360"/>
            <a:ext cx="1016289" cy="844853"/>
            <a:chOff x="362972" y="323605"/>
            <a:chExt cx="817880" cy="663888"/>
          </a:xfrm>
        </p:grpSpPr>
        <p:sp>
          <p:nvSpPr>
            <p:cNvPr id="25" name="object 279"/>
            <p:cNvSpPr/>
            <p:nvPr/>
          </p:nvSpPr>
          <p:spPr>
            <a:xfrm>
              <a:off x="766340" y="323605"/>
              <a:ext cx="124460" cy="377613"/>
            </a:xfrm>
            <a:custGeom>
              <a:avLst/>
              <a:gdLst/>
              <a:ahLst/>
              <a:cxnLst/>
              <a:rect l="l" t="t" r="r" b="b"/>
              <a:pathLst>
                <a:path w="93345" h="283209">
                  <a:moveTo>
                    <a:pt x="38773" y="0"/>
                  </a:moveTo>
                  <a:lnTo>
                    <a:pt x="37401" y="215"/>
                  </a:lnTo>
                  <a:lnTo>
                    <a:pt x="0" y="33616"/>
                  </a:lnTo>
                  <a:lnTo>
                    <a:pt x="7706" y="31828"/>
                  </a:lnTo>
                  <a:lnTo>
                    <a:pt x="15293" y="29760"/>
                  </a:lnTo>
                  <a:lnTo>
                    <a:pt x="22752" y="27385"/>
                  </a:lnTo>
                  <a:lnTo>
                    <a:pt x="36741" y="22009"/>
                  </a:lnTo>
                  <a:lnTo>
                    <a:pt x="38176" y="23152"/>
                  </a:lnTo>
                  <a:lnTo>
                    <a:pt x="38201" y="282600"/>
                  </a:lnTo>
                  <a:lnTo>
                    <a:pt x="92773" y="272046"/>
                  </a:lnTo>
                  <a:lnTo>
                    <a:pt x="92735" y="44970"/>
                  </a:lnTo>
                  <a:lnTo>
                    <a:pt x="93052" y="41757"/>
                  </a:lnTo>
                  <a:lnTo>
                    <a:pt x="38773" y="0"/>
                  </a:lnTo>
                  <a:close/>
                </a:path>
              </a:pathLst>
            </a:custGeom>
            <a:solidFill>
              <a:srgbClr val="E92E32"/>
            </a:solidFill>
          </p:spPr>
          <p:txBody>
            <a:bodyPr wrap="square" lIns="0" tIns="0" rIns="0" bIns="0" rtlCol="0"/>
            <a:lstStyle/>
            <a:p>
              <a:pPr defTabSz="672189"/>
              <a:endParaRPr sz="2646">
                <a:solidFill>
                  <a:prstClr val="black"/>
                </a:solidFill>
              </a:endParaRPr>
            </a:p>
          </p:txBody>
        </p:sp>
        <p:sp>
          <p:nvSpPr>
            <p:cNvPr id="26" name="object 280"/>
            <p:cNvSpPr/>
            <p:nvPr/>
          </p:nvSpPr>
          <p:spPr>
            <a:xfrm>
              <a:off x="573725" y="468503"/>
              <a:ext cx="221385" cy="3012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672189"/>
              <a:endParaRPr sz="2646">
                <a:solidFill>
                  <a:prstClr val="black"/>
                </a:solidFill>
              </a:endParaRPr>
            </a:p>
          </p:txBody>
        </p:sp>
        <p:sp>
          <p:nvSpPr>
            <p:cNvPr id="28" name="object 281"/>
            <p:cNvSpPr/>
            <p:nvPr/>
          </p:nvSpPr>
          <p:spPr>
            <a:xfrm>
              <a:off x="362972" y="681846"/>
              <a:ext cx="817880" cy="305647"/>
            </a:xfrm>
            <a:custGeom>
              <a:avLst/>
              <a:gdLst/>
              <a:ahLst/>
              <a:cxnLst/>
              <a:rect l="l" t="t" r="r" b="b"/>
              <a:pathLst>
                <a:path w="613410" h="229234">
                  <a:moveTo>
                    <a:pt x="367906" y="221157"/>
                  </a:moveTo>
                  <a:lnTo>
                    <a:pt x="341871" y="211023"/>
                  </a:lnTo>
                  <a:lnTo>
                    <a:pt x="328523" y="205003"/>
                  </a:lnTo>
                  <a:lnTo>
                    <a:pt x="301993" y="192582"/>
                  </a:lnTo>
                  <a:lnTo>
                    <a:pt x="288518" y="186804"/>
                  </a:lnTo>
                  <a:lnTo>
                    <a:pt x="260832" y="179095"/>
                  </a:lnTo>
                  <a:lnTo>
                    <a:pt x="233654" y="178206"/>
                  </a:lnTo>
                  <a:lnTo>
                    <a:pt x="206819" y="183896"/>
                  </a:lnTo>
                  <a:lnTo>
                    <a:pt x="180225" y="195859"/>
                  </a:lnTo>
                  <a:lnTo>
                    <a:pt x="184772" y="197637"/>
                  </a:lnTo>
                  <a:lnTo>
                    <a:pt x="192278" y="197929"/>
                  </a:lnTo>
                  <a:lnTo>
                    <a:pt x="208051" y="199186"/>
                  </a:lnTo>
                  <a:lnTo>
                    <a:pt x="223545" y="201752"/>
                  </a:lnTo>
                  <a:lnTo>
                    <a:pt x="238772" y="205625"/>
                  </a:lnTo>
                  <a:lnTo>
                    <a:pt x="253758" y="210794"/>
                  </a:lnTo>
                  <a:lnTo>
                    <a:pt x="271970" y="217805"/>
                  </a:lnTo>
                  <a:lnTo>
                    <a:pt x="290423" y="224193"/>
                  </a:lnTo>
                  <a:lnTo>
                    <a:pt x="309460" y="228371"/>
                  </a:lnTo>
                  <a:lnTo>
                    <a:pt x="328612" y="229019"/>
                  </a:lnTo>
                  <a:lnTo>
                    <a:pt x="348030" y="226504"/>
                  </a:lnTo>
                  <a:lnTo>
                    <a:pt x="367906" y="221157"/>
                  </a:lnTo>
                  <a:close/>
                </a:path>
                <a:path w="613410" h="229234">
                  <a:moveTo>
                    <a:pt x="613079" y="48475"/>
                  </a:moveTo>
                  <a:lnTo>
                    <a:pt x="576287" y="26403"/>
                  </a:lnTo>
                  <a:lnTo>
                    <a:pt x="507136" y="4584"/>
                  </a:lnTo>
                  <a:lnTo>
                    <a:pt x="451586" y="0"/>
                  </a:lnTo>
                  <a:lnTo>
                    <a:pt x="432803" y="457"/>
                  </a:lnTo>
                  <a:lnTo>
                    <a:pt x="414032" y="1638"/>
                  </a:lnTo>
                  <a:lnTo>
                    <a:pt x="395300" y="3365"/>
                  </a:lnTo>
                  <a:lnTo>
                    <a:pt x="393585" y="1955"/>
                  </a:lnTo>
                  <a:lnTo>
                    <a:pt x="344716" y="10985"/>
                  </a:lnTo>
                  <a:lnTo>
                    <a:pt x="342773" y="12522"/>
                  </a:lnTo>
                  <a:lnTo>
                    <a:pt x="340741" y="13919"/>
                  </a:lnTo>
                  <a:lnTo>
                    <a:pt x="323507" y="18440"/>
                  </a:lnTo>
                  <a:lnTo>
                    <a:pt x="309397" y="20929"/>
                  </a:lnTo>
                  <a:lnTo>
                    <a:pt x="295656" y="24599"/>
                  </a:lnTo>
                  <a:lnTo>
                    <a:pt x="282321" y="29502"/>
                  </a:lnTo>
                  <a:lnTo>
                    <a:pt x="269379" y="35648"/>
                  </a:lnTo>
                  <a:lnTo>
                    <a:pt x="268820" y="36131"/>
                  </a:lnTo>
                  <a:lnTo>
                    <a:pt x="251625" y="42545"/>
                  </a:lnTo>
                  <a:lnTo>
                    <a:pt x="248704" y="41148"/>
                  </a:lnTo>
                  <a:lnTo>
                    <a:pt x="246214" y="42849"/>
                  </a:lnTo>
                  <a:lnTo>
                    <a:pt x="243789" y="43878"/>
                  </a:lnTo>
                  <a:lnTo>
                    <a:pt x="225018" y="51612"/>
                  </a:lnTo>
                  <a:lnTo>
                    <a:pt x="215684" y="55562"/>
                  </a:lnTo>
                  <a:lnTo>
                    <a:pt x="206476" y="59804"/>
                  </a:lnTo>
                  <a:lnTo>
                    <a:pt x="202946" y="61531"/>
                  </a:lnTo>
                  <a:lnTo>
                    <a:pt x="198678" y="62115"/>
                  </a:lnTo>
                  <a:lnTo>
                    <a:pt x="196380" y="65913"/>
                  </a:lnTo>
                  <a:lnTo>
                    <a:pt x="193243" y="67957"/>
                  </a:lnTo>
                  <a:lnTo>
                    <a:pt x="144462" y="91935"/>
                  </a:lnTo>
                  <a:lnTo>
                    <a:pt x="96748" y="117805"/>
                  </a:lnTo>
                  <a:lnTo>
                    <a:pt x="49911" y="145249"/>
                  </a:lnTo>
                  <a:lnTo>
                    <a:pt x="3797" y="173951"/>
                  </a:lnTo>
                  <a:lnTo>
                    <a:pt x="0" y="176504"/>
                  </a:lnTo>
                  <a:lnTo>
                    <a:pt x="1765" y="176911"/>
                  </a:lnTo>
                  <a:lnTo>
                    <a:pt x="32626" y="176695"/>
                  </a:lnTo>
                  <a:lnTo>
                    <a:pt x="36474" y="177469"/>
                  </a:lnTo>
                  <a:lnTo>
                    <a:pt x="37896" y="176644"/>
                  </a:lnTo>
                  <a:lnTo>
                    <a:pt x="39674" y="175615"/>
                  </a:lnTo>
                  <a:lnTo>
                    <a:pt x="64871" y="160261"/>
                  </a:lnTo>
                  <a:lnTo>
                    <a:pt x="132181" y="121640"/>
                  </a:lnTo>
                  <a:lnTo>
                    <a:pt x="177012" y="98386"/>
                  </a:lnTo>
                  <a:lnTo>
                    <a:pt x="222719" y="77063"/>
                  </a:lnTo>
                  <a:lnTo>
                    <a:pt x="269494" y="58102"/>
                  </a:lnTo>
                  <a:lnTo>
                    <a:pt x="315645" y="42545"/>
                  </a:lnTo>
                  <a:lnTo>
                    <a:pt x="354799" y="32004"/>
                  </a:lnTo>
                  <a:lnTo>
                    <a:pt x="394030" y="24765"/>
                  </a:lnTo>
                  <a:lnTo>
                    <a:pt x="369468" y="45504"/>
                  </a:lnTo>
                  <a:lnTo>
                    <a:pt x="352742" y="69786"/>
                  </a:lnTo>
                  <a:lnTo>
                    <a:pt x="343065" y="97383"/>
                  </a:lnTo>
                  <a:lnTo>
                    <a:pt x="339712" y="128054"/>
                  </a:lnTo>
                  <a:lnTo>
                    <a:pt x="339509" y="141389"/>
                  </a:lnTo>
                  <a:lnTo>
                    <a:pt x="319341" y="138417"/>
                  </a:lnTo>
                  <a:lnTo>
                    <a:pt x="315582" y="135661"/>
                  </a:lnTo>
                  <a:lnTo>
                    <a:pt x="312572" y="129146"/>
                  </a:lnTo>
                  <a:lnTo>
                    <a:pt x="303606" y="114300"/>
                  </a:lnTo>
                  <a:lnTo>
                    <a:pt x="260705" y="90589"/>
                  </a:lnTo>
                  <a:lnTo>
                    <a:pt x="243001" y="89814"/>
                  </a:lnTo>
                  <a:lnTo>
                    <a:pt x="225691" y="91935"/>
                  </a:lnTo>
                  <a:lnTo>
                    <a:pt x="159664" y="116928"/>
                  </a:lnTo>
                  <a:lnTo>
                    <a:pt x="98310" y="153987"/>
                  </a:lnTo>
                  <a:lnTo>
                    <a:pt x="67322" y="176136"/>
                  </a:lnTo>
                  <a:lnTo>
                    <a:pt x="64846" y="176796"/>
                  </a:lnTo>
                  <a:lnTo>
                    <a:pt x="64566" y="179717"/>
                  </a:lnTo>
                  <a:lnTo>
                    <a:pt x="68326" y="180340"/>
                  </a:lnTo>
                  <a:lnTo>
                    <a:pt x="72250" y="180365"/>
                  </a:lnTo>
                  <a:lnTo>
                    <a:pt x="75679" y="181698"/>
                  </a:lnTo>
                  <a:lnTo>
                    <a:pt x="83172" y="183400"/>
                  </a:lnTo>
                  <a:lnTo>
                    <a:pt x="90017" y="182664"/>
                  </a:lnTo>
                  <a:lnTo>
                    <a:pt x="96520" y="179984"/>
                  </a:lnTo>
                  <a:lnTo>
                    <a:pt x="103022" y="175844"/>
                  </a:lnTo>
                  <a:lnTo>
                    <a:pt x="125755" y="160261"/>
                  </a:lnTo>
                  <a:lnTo>
                    <a:pt x="148996" y="145872"/>
                  </a:lnTo>
                  <a:lnTo>
                    <a:pt x="198297" y="121691"/>
                  </a:lnTo>
                  <a:lnTo>
                    <a:pt x="240588" y="110604"/>
                  </a:lnTo>
                  <a:lnTo>
                    <a:pt x="255485" y="110604"/>
                  </a:lnTo>
                  <a:lnTo>
                    <a:pt x="267309" y="112915"/>
                  </a:lnTo>
                  <a:lnTo>
                    <a:pt x="277583" y="117881"/>
                  </a:lnTo>
                  <a:lnTo>
                    <a:pt x="286232" y="125590"/>
                  </a:lnTo>
                  <a:lnTo>
                    <a:pt x="293293" y="136118"/>
                  </a:lnTo>
                  <a:lnTo>
                    <a:pt x="269862" y="139763"/>
                  </a:lnTo>
                  <a:lnTo>
                    <a:pt x="247980" y="146939"/>
                  </a:lnTo>
                  <a:lnTo>
                    <a:pt x="227279" y="157162"/>
                  </a:lnTo>
                  <a:lnTo>
                    <a:pt x="207365" y="169926"/>
                  </a:lnTo>
                  <a:lnTo>
                    <a:pt x="211632" y="171208"/>
                  </a:lnTo>
                  <a:lnTo>
                    <a:pt x="214528" y="170649"/>
                  </a:lnTo>
                  <a:lnTo>
                    <a:pt x="217436" y="169837"/>
                  </a:lnTo>
                  <a:lnTo>
                    <a:pt x="241541" y="165569"/>
                  </a:lnTo>
                  <a:lnTo>
                    <a:pt x="265150" y="165989"/>
                  </a:lnTo>
                  <a:lnTo>
                    <a:pt x="288302" y="170815"/>
                  </a:lnTo>
                  <a:lnTo>
                    <a:pt x="311035" y="179743"/>
                  </a:lnTo>
                  <a:lnTo>
                    <a:pt x="317677" y="182854"/>
                  </a:lnTo>
                  <a:lnTo>
                    <a:pt x="331025" y="188912"/>
                  </a:lnTo>
                  <a:lnTo>
                    <a:pt x="337629" y="192112"/>
                  </a:lnTo>
                  <a:lnTo>
                    <a:pt x="371233" y="204825"/>
                  </a:lnTo>
                  <a:lnTo>
                    <a:pt x="405168" y="209499"/>
                  </a:lnTo>
                  <a:lnTo>
                    <a:pt x="439458" y="206997"/>
                  </a:lnTo>
                  <a:lnTo>
                    <a:pt x="496277" y="188099"/>
                  </a:lnTo>
                  <a:lnTo>
                    <a:pt x="525729" y="162941"/>
                  </a:lnTo>
                  <a:lnTo>
                    <a:pt x="531342" y="157060"/>
                  </a:lnTo>
                  <a:lnTo>
                    <a:pt x="545884" y="137464"/>
                  </a:lnTo>
                  <a:lnTo>
                    <a:pt x="537819" y="138798"/>
                  </a:lnTo>
                  <a:lnTo>
                    <a:pt x="531279" y="141973"/>
                  </a:lnTo>
                  <a:lnTo>
                    <a:pt x="524713" y="144856"/>
                  </a:lnTo>
                  <a:lnTo>
                    <a:pt x="485482" y="157937"/>
                  </a:lnTo>
                  <a:lnTo>
                    <a:pt x="445985" y="162941"/>
                  </a:lnTo>
                  <a:lnTo>
                    <a:pt x="406234" y="160261"/>
                  </a:lnTo>
                  <a:lnTo>
                    <a:pt x="366217" y="150228"/>
                  </a:lnTo>
                  <a:lnTo>
                    <a:pt x="362038" y="148818"/>
                  </a:lnTo>
                  <a:lnTo>
                    <a:pt x="360705" y="146939"/>
                  </a:lnTo>
                  <a:lnTo>
                    <a:pt x="360730" y="141782"/>
                  </a:lnTo>
                  <a:lnTo>
                    <a:pt x="360845" y="134454"/>
                  </a:lnTo>
                  <a:lnTo>
                    <a:pt x="360286" y="128054"/>
                  </a:lnTo>
                  <a:lnTo>
                    <a:pt x="366420" y="90068"/>
                  </a:lnTo>
                  <a:lnTo>
                    <a:pt x="396659" y="48031"/>
                  </a:lnTo>
                  <a:lnTo>
                    <a:pt x="432422" y="30937"/>
                  </a:lnTo>
                  <a:lnTo>
                    <a:pt x="465302" y="26403"/>
                  </a:lnTo>
                  <a:lnTo>
                    <a:pt x="497852" y="28397"/>
                  </a:lnTo>
                  <a:lnTo>
                    <a:pt x="529247" y="34912"/>
                  </a:lnTo>
                  <a:lnTo>
                    <a:pt x="559689" y="45186"/>
                  </a:lnTo>
                  <a:lnTo>
                    <a:pt x="589368" y="58381"/>
                  </a:lnTo>
                  <a:lnTo>
                    <a:pt x="597166" y="61976"/>
                  </a:lnTo>
                  <a:lnTo>
                    <a:pt x="601916" y="62547"/>
                  </a:lnTo>
                  <a:lnTo>
                    <a:pt x="605675" y="59575"/>
                  </a:lnTo>
                  <a:lnTo>
                    <a:pt x="610476" y="52501"/>
                  </a:lnTo>
                  <a:lnTo>
                    <a:pt x="613079" y="4847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txBody>
            <a:bodyPr wrap="square" lIns="0" tIns="0" rIns="0" bIns="0" rtlCol="0"/>
            <a:lstStyle/>
            <a:p>
              <a:pPr defTabSz="672189"/>
              <a:endParaRPr sz="2646">
                <a:solidFill>
                  <a:prstClr val="black"/>
                </a:solidFill>
              </a:endParaRPr>
            </a:p>
          </p:txBody>
        </p:sp>
      </p:grpSp>
      <p:pic>
        <p:nvPicPr>
          <p:cNvPr id="30" name="Рисунок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865" y="5170585"/>
            <a:ext cx="2464196" cy="1288263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170" y="2906382"/>
            <a:ext cx="998351" cy="1447718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2090838" y="3094601"/>
            <a:ext cx="5045674" cy="805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44" b="1" dirty="0">
                <a:solidFill>
                  <a:schemeClr val="accent1">
                    <a:lumMod val="5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Некоммерческая </a:t>
            </a:r>
            <a:r>
              <a:rPr lang="ru-RU" sz="1544" b="1" dirty="0" err="1">
                <a:solidFill>
                  <a:schemeClr val="accent1">
                    <a:lumMod val="5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микрокредитная</a:t>
            </a:r>
            <a:r>
              <a:rPr lang="ru-RU" sz="1544" b="1" dirty="0">
                <a:solidFill>
                  <a:schemeClr val="accent1">
                    <a:lumMod val="5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</a:rPr>
              <a:t> компания Фонд микрокредитования субъектов малого предпринимательства Саратовской области</a:t>
            </a: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028" y="3008583"/>
            <a:ext cx="831583" cy="1362873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26772" y1="22311" x2="26772" y2="22311"/>
                        <a14:foregroundMark x1="43570" y1="22842" x2="43570" y2="22842"/>
                        <a14:foregroundMark x1="71260" y1="24568" x2="71260" y2="24568"/>
                        <a14:foregroundMark x1="45932" y1="51262" x2="45932" y2="51262"/>
                        <a14:foregroundMark x1="42126" y1="58964" x2="42126" y2="589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561" y="2377011"/>
            <a:ext cx="2536418" cy="2506460"/>
          </a:xfrm>
          <a:prstGeom prst="rect">
            <a:avLst/>
          </a:prstGeom>
        </p:spPr>
      </p:pic>
      <p:sp>
        <p:nvSpPr>
          <p:cNvPr id="40" name="object 4"/>
          <p:cNvSpPr txBox="1"/>
          <p:nvPr/>
        </p:nvSpPr>
        <p:spPr>
          <a:xfrm>
            <a:off x="8012770" y="1806423"/>
            <a:ext cx="5907152" cy="255141"/>
          </a:xfrm>
          <a:prstGeom prst="rect">
            <a:avLst/>
          </a:prstGeom>
        </p:spPr>
        <p:txBody>
          <a:bodyPr vert="horz" wrap="square" lIns="0" tIns="10293" rIns="0" bIns="0" rtlCol="0">
            <a:spAutoFit/>
          </a:bodyPr>
          <a:lstStyle/>
          <a:p>
            <a:pPr marL="14705" marR="5882" defTabSz="794043">
              <a:lnSpc>
                <a:spcPct val="103200"/>
              </a:lnSpc>
              <a:spcBef>
                <a:spcPts val="80"/>
              </a:spcBef>
            </a:pPr>
            <a:r>
              <a:rPr lang="ru-RU" sz="1544" b="1" spc="-7" dirty="0">
                <a:solidFill>
                  <a:schemeClr val="accent1">
                    <a:lumMod val="50000"/>
                  </a:scheme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Tahoma" panose="020B0604030504040204" pitchFamily="34" charset="0"/>
              </a:rPr>
              <a:t>АО «КОРПОРАЦИЯ РАЗВИТИЯ САРАТОВСКОЙ ОБЛАСТИ»</a:t>
            </a:r>
            <a:endParaRPr sz="1544" b="1" spc="-7" dirty="0">
              <a:solidFill>
                <a:schemeClr val="accent1">
                  <a:lumMod val="50000"/>
                </a:schemeClr>
              </a:solidFill>
              <a:latin typeface="PT Astra Serif" panose="020A0603040505020204" pitchFamily="18" charset="-52"/>
              <a:ea typeface="PT Astra Serif" panose="020A0603040505020204" pitchFamily="18" charset="-5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735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73713972"/>
              </p:ext>
            </p:extLst>
          </p:nvPr>
        </p:nvGraphicFramePr>
        <p:xfrm>
          <a:off x="220126" y="1230180"/>
          <a:ext cx="13004289" cy="5642164"/>
        </p:xfrm>
        <a:graphic>
          <a:graphicData uri="http://schemas.openxmlformats.org/drawingml/2006/table">
            <a:tbl>
              <a:tblPr/>
              <a:tblGrid>
                <a:gridCol w="664924"/>
                <a:gridCol w="4968091"/>
                <a:gridCol w="5791716"/>
                <a:gridCol w="1579558"/>
              </a:tblGrid>
              <a:tr h="4938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№</a:t>
                      </a:r>
                      <a:endParaRPr lang="ru-RU" sz="1600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Адрес места </a:t>
                      </a:r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расположения площадки</a:t>
                      </a:r>
                      <a:endParaRPr lang="ru-RU" sz="1600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Предложения по использованию</a:t>
                      </a:r>
                      <a:endParaRPr lang="ru-RU" sz="1600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Площадь, </a:t>
                      </a:r>
                      <a:r>
                        <a:rPr lang="ru-RU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кв.м</a:t>
                      </a:r>
                      <a:endParaRPr lang="ru-RU" sz="1600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277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г</a:t>
                      </a: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. </a:t>
                      </a:r>
                      <a:r>
                        <a:rPr lang="ru-RU" sz="16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Маркс</a:t>
                      </a:r>
                      <a:r>
                        <a:rPr lang="ru-RU" sz="1600" b="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( ООО «ВДА»)</a:t>
                      </a:r>
                      <a:endParaRPr lang="ru-RU" sz="16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Для промышленного производства</a:t>
                      </a:r>
                      <a:endParaRPr lang="ru-RU" sz="16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155,8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7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г. Маркс, ДСОЛКД </a:t>
                      </a:r>
                      <a:r>
                        <a:rPr lang="ru-RU" sz="16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Орленок</a:t>
                      </a:r>
                      <a:endParaRPr lang="ru-RU" sz="16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Для размещения лыжной базы</a:t>
                      </a: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247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399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с</a:t>
                      </a: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. </a:t>
                      </a:r>
                      <a:r>
                        <a:rPr lang="ru-RU" sz="16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Сосновка</a:t>
                      </a:r>
                      <a:endParaRPr lang="ru-RU" sz="16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Для с/</a:t>
                      </a:r>
                      <a:r>
                        <a:rPr lang="ru-RU" sz="1600" b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х</a:t>
                      </a: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  производства, организации тепличного хозяйства</a:t>
                      </a: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257667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с. </a:t>
                      </a:r>
                      <a:r>
                        <a:rPr lang="ru-RU" sz="1600" b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Бородаевка</a:t>
                      </a:r>
                      <a:endParaRPr lang="ru-RU" sz="16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Для с/</a:t>
                      </a:r>
                      <a:r>
                        <a:rPr lang="ru-RU" sz="1600" b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х</a:t>
                      </a: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  производства, организации тепличного хозяйства</a:t>
                      </a: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29026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г</a:t>
                      </a: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. </a:t>
                      </a:r>
                      <a:r>
                        <a:rPr lang="ru-RU" sz="16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Маркс </a:t>
                      </a: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(бывшая территория войсковой </a:t>
                      </a:r>
                      <a:r>
                        <a:rPr lang="ru-RU" sz="16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части)</a:t>
                      </a:r>
                      <a:endParaRPr lang="ru-RU" sz="16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err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Среднеэтажная</a:t>
                      </a: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 жилая застройка</a:t>
                      </a: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8139,2</a:t>
                      </a: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3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с</a:t>
                      </a: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. </a:t>
                      </a:r>
                      <a:r>
                        <a:rPr lang="ru-RU" sz="1600" b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Звонаревка</a:t>
                      </a:r>
                      <a:endParaRPr lang="ru-RU" sz="16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Птицеводство</a:t>
                      </a: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14500</a:t>
                      </a: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277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г</a:t>
                      </a: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. Маркс, ул. Мамина, д.12А</a:t>
                      </a: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Для объектов </a:t>
                      </a: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дорожного сервиса</a:t>
                      </a: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4891</a:t>
                      </a: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9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с. Красная </a:t>
                      </a:r>
                      <a:r>
                        <a:rPr lang="ru-RU" sz="16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Поляна</a:t>
                      </a:r>
                      <a:endParaRPr lang="ru-RU" sz="16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Для организации базы охотников и рыболовов</a:t>
                      </a: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20000</a:t>
                      </a: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69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9 </a:t>
                      </a: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г</a:t>
                      </a: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. </a:t>
                      </a:r>
                      <a:r>
                        <a:rPr lang="ru-RU" sz="16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Маркс ( АО «Алтаец»)</a:t>
                      </a:r>
                      <a:endParaRPr lang="ru-RU" sz="16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Для приемки, размещения и хранения строительных материалов</a:t>
                      </a: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5000</a:t>
                      </a: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7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г</a:t>
                      </a: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. </a:t>
                      </a:r>
                      <a:r>
                        <a:rPr lang="ru-RU" sz="1600" b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Маркс ( район мельницы)</a:t>
                      </a:r>
                      <a:endParaRPr lang="ru-RU" sz="1600" b="0" dirty="0">
                        <a:solidFill>
                          <a:schemeClr val="tx2">
                            <a:lumMod val="50000"/>
                          </a:schemeClr>
                        </a:solidFill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Для размещения базы отдыха</a:t>
                      </a: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Book Antiqua" panose="02040602050305030304" pitchFamily="18" charset="0"/>
                          <a:ea typeface="Calibri"/>
                          <a:cs typeface="Times New Roman"/>
                        </a:rPr>
                        <a:t>6551</a:t>
                      </a:r>
                    </a:p>
                  </a:txBody>
                  <a:tcPr marL="35337" marR="353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object 2"/>
          <p:cNvSpPr txBox="1">
            <a:spLocks/>
          </p:cNvSpPr>
          <p:nvPr/>
        </p:nvSpPr>
        <p:spPr>
          <a:xfrm>
            <a:off x="1271064" y="128579"/>
            <a:ext cx="11843206" cy="645476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vert="horz" wrap="square" lIns="0" tIns="16933" rIns="0" bIns="0" rtlCol="0">
            <a:spAutoFit/>
          </a:bodyPr>
          <a:lstStyle>
            <a:lvl1pPr>
              <a:defRPr sz="5067" b="0" i="0">
                <a:solidFill>
                  <a:schemeClr val="bg1"/>
                </a:solidFill>
                <a:latin typeface="Microsoft Sans Serif"/>
                <a:ea typeface="+mj-ea"/>
                <a:cs typeface="Microsoft Sans Serif"/>
              </a:defRPr>
            </a:lvl1pPr>
          </a:lstStyle>
          <a:p>
            <a:pPr marL="16933">
              <a:spcBef>
                <a:spcPts val="133"/>
              </a:spcBef>
            </a:pPr>
            <a:r>
              <a:rPr lang="ru-RU" sz="2000" b="1" kern="0" dirty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СВОБОДНЫЕ ИНВЕСТИЦИОННЫЕ ПЛОЩАДКИ </a:t>
            </a:r>
          </a:p>
          <a:p>
            <a:pPr marL="16933">
              <a:spcBef>
                <a:spcPts val="133"/>
              </a:spcBef>
            </a:pPr>
            <a:r>
              <a:rPr lang="ru-RU" sz="2000" b="1" kern="0" dirty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МАРКСОВСКОГО МУНИЦИПАЛЬНОГО РАЙОНА</a:t>
            </a:r>
          </a:p>
        </p:txBody>
      </p:sp>
      <p:pic>
        <p:nvPicPr>
          <p:cNvPr id="8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51" y="101187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88269" y="352426"/>
            <a:ext cx="8786867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2000" b="1" spc="-5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Times New Roman"/>
              </a:rPr>
              <a:t>СВОБОДНЫЕ </a:t>
            </a:r>
            <a:r>
              <a:rPr sz="2000" b="1" spc="-5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Times New Roman"/>
              </a:rPr>
              <a:t>ИНВЕСТИЦИОННЫЕ</a:t>
            </a:r>
            <a:r>
              <a:rPr sz="2000" b="1" spc="-85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Times New Roman"/>
              </a:rPr>
              <a:t> </a:t>
            </a:r>
            <a:r>
              <a:rPr sz="2000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Times New Roman"/>
              </a:rPr>
              <a:t>ПЛОЩАДКИ</a:t>
            </a:r>
            <a:endParaRPr sz="2000" dirty="0">
              <a:solidFill>
                <a:schemeClr val="accent3">
                  <a:lumMod val="50000"/>
                </a:schemeClr>
              </a:solidFill>
              <a:latin typeface="Book Antiqua" pitchFamily="18" charset="0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0" y="493713"/>
            <a:ext cx="749300" cy="792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14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31669" y="885825"/>
            <a:ext cx="7162800" cy="33752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600" dirty="0" smtClean="0">
                <a:latin typeface="Book Antiqua" pitchFamily="18" charset="0"/>
                <a:cs typeface="Microsoft Sans Serif"/>
              </a:rPr>
              <a:t>1.</a:t>
            </a:r>
            <a:r>
              <a:rPr sz="1600" spc="5" dirty="0" smtClean="0">
                <a:latin typeface="Book Antiqua" pitchFamily="18" charset="0"/>
                <a:cs typeface="Microsoft Sans Serif"/>
              </a:rPr>
              <a:t> </a:t>
            </a:r>
            <a:r>
              <a:rPr lang="ru-RU" sz="1600" spc="-10" dirty="0" smtClean="0">
                <a:latin typeface="Book Antiqua" pitchFamily="18" charset="0"/>
                <a:cs typeface="Microsoft Sans Serif"/>
              </a:rPr>
              <a:t>Название площадки: территория ОАО «</a:t>
            </a:r>
            <a:r>
              <a:rPr lang="ru-RU" sz="1600" spc="-10" dirty="0" err="1" smtClean="0">
                <a:latin typeface="Book Antiqua" pitchFamily="18" charset="0"/>
                <a:cs typeface="Microsoft Sans Serif"/>
              </a:rPr>
              <a:t>Волгодельаппарат</a:t>
            </a:r>
            <a:r>
              <a:rPr lang="ru-RU" sz="1600" spc="-10" dirty="0" smtClean="0">
                <a:latin typeface="Book Antiqua" pitchFamily="18" charset="0"/>
                <a:cs typeface="Microsoft Sans Serif"/>
              </a:rPr>
              <a:t>»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Адрес: Саратовская область, </a:t>
            </a:r>
            <a:r>
              <a:rPr lang="ru-RU" sz="1600" spc="-10" dirty="0" err="1" smtClean="0">
                <a:latin typeface="Book Antiqua" pitchFamily="18" charset="0"/>
                <a:cs typeface="Microsoft Sans Serif"/>
              </a:rPr>
              <a:t>Марксовский</a:t>
            </a:r>
            <a:r>
              <a:rPr lang="ru-RU" sz="1600" spc="-10" dirty="0" smtClean="0">
                <a:latin typeface="Book Antiqua" pitchFamily="18" charset="0"/>
                <a:cs typeface="Microsoft Sans Serif"/>
              </a:rPr>
              <a:t> район, г. Маркс, ДСОЛКД </a:t>
            </a:r>
            <a:r>
              <a:rPr lang="ru-RU" sz="1600" spc="-10" dirty="0" err="1" smtClean="0">
                <a:latin typeface="Book Antiqua" pitchFamily="18" charset="0"/>
                <a:cs typeface="Microsoft Sans Serif"/>
              </a:rPr>
              <a:t>Орленок,з</a:t>
            </a:r>
            <a:r>
              <a:rPr lang="ru-RU" sz="1600" spc="-10" dirty="0" smtClean="0">
                <a:latin typeface="Book Antiqua" pitchFamily="18" charset="0"/>
                <a:cs typeface="Microsoft Sans Serif"/>
              </a:rPr>
              <a:t>/у 1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Кадастровый номер: </a:t>
            </a:r>
            <a:r>
              <a:rPr sz="1600" spc="-10" dirty="0" smtClean="0">
                <a:latin typeface="Book Antiqua" pitchFamily="18" charset="0"/>
                <a:cs typeface="Microsoft Sans Serif"/>
              </a:rPr>
              <a:t>(</a:t>
            </a:r>
            <a:r>
              <a:rPr lang="ru-RU" sz="1600" spc="-10" dirty="0" smtClean="0">
                <a:latin typeface="Book Antiqua" pitchFamily="18" charset="0"/>
                <a:cs typeface="Microsoft Sans Serif"/>
              </a:rPr>
              <a:t>64:44:010110:614, 64:44:010110:86,</a:t>
            </a:r>
            <a:r>
              <a:rPr lang="ru-RU" sz="1600" dirty="0" smtClean="0">
                <a:latin typeface="Book Antiqua" pitchFamily="18" charset="0"/>
                <a:cs typeface="Microsoft Sans Serif"/>
              </a:rPr>
              <a:t>64:44:010110:685) 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dirty="0" smtClean="0">
                <a:latin typeface="Book Antiqua" pitchFamily="18" charset="0"/>
                <a:cs typeface="Microsoft Sans Serif"/>
              </a:rPr>
              <a:t>Площадь: 155,865 кв.м</a:t>
            </a:r>
            <a:endParaRPr sz="1600" dirty="0">
              <a:latin typeface="Book Antiqua" pitchFamily="18" charset="0"/>
              <a:cs typeface="Microsoft Sans Serif"/>
            </a:endParaRP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40" dirty="0" smtClean="0">
                <a:latin typeface="Book Antiqua" pitchFamily="18" charset="0"/>
                <a:cs typeface="Microsoft Sans Serif"/>
              </a:rPr>
              <a:t>Категория земель,: производство</a:t>
            </a:r>
            <a:endParaRPr lang="ru-RU" sz="1600" spc="-10" dirty="0" smtClean="0">
              <a:latin typeface="Book Antiqua" pitchFamily="18" charset="0"/>
              <a:cs typeface="Microsoft Sans Serif"/>
            </a:endParaRP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Инфраструктура: имеется  газ, отопление, электроэнергия, водоснабжение,</a:t>
            </a: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канализация, котельные установки</a:t>
            </a: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Предложение по использованию площадки: для размещения промышленного</a:t>
            </a: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производства</a:t>
            </a:r>
          </a:p>
          <a:p>
            <a:pPr marL="109855" indent="-97790">
              <a:lnSpc>
                <a:spcPct val="100000"/>
              </a:lnSpc>
              <a:tabLst>
                <a:tab pos="110489" algn="l"/>
              </a:tabLst>
            </a:pPr>
            <a:endParaRPr lang="ru-RU" sz="1200" spc="-10" dirty="0" smtClean="0">
              <a:latin typeface="Microsoft Sans Serif"/>
              <a:cs typeface="Microsoft Sans Serif"/>
            </a:endParaRPr>
          </a:p>
          <a:p>
            <a:pPr marL="109855" indent="-97790">
              <a:lnSpc>
                <a:spcPct val="100000"/>
              </a:lnSpc>
              <a:tabLst>
                <a:tab pos="110489" algn="l"/>
              </a:tabLst>
            </a:pPr>
            <a:endParaRPr sz="1200" dirty="0">
              <a:latin typeface="Microsoft Sans Serif"/>
              <a:cs typeface="Microsoft Sans Serif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88269" y="4619625"/>
            <a:ext cx="3886200" cy="2438400"/>
          </a:xfrm>
          <a:prstGeom prst="rect">
            <a:avLst/>
          </a:prstGeom>
        </p:spPr>
      </p:pic>
      <p:pic>
        <p:nvPicPr>
          <p:cNvPr id="10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51" y="101187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5655469" y="4543425"/>
            <a:ext cx="7162800" cy="2593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dirty="0" smtClean="0">
                <a:latin typeface="Book Antiqua" pitchFamily="18" charset="0"/>
                <a:cs typeface="Microsoft Sans Serif"/>
              </a:rPr>
              <a:t>2.</a:t>
            </a:r>
            <a:r>
              <a:rPr lang="ru-RU" sz="1600" spc="5" dirty="0" smtClean="0">
                <a:latin typeface="Book Antiqua" pitchFamily="18" charset="0"/>
                <a:cs typeface="Microsoft Sans Serif"/>
              </a:rPr>
              <a:t> </a:t>
            </a:r>
            <a:r>
              <a:rPr lang="ru-RU" sz="1600" spc="-10" dirty="0" smtClean="0">
                <a:latin typeface="Book Antiqua" pitchFamily="18" charset="0"/>
                <a:cs typeface="Microsoft Sans Serif"/>
              </a:rPr>
              <a:t>Название площадки: Оздоровительный комплекс «Орленок»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Адрес: Саратовская область, г. Маркс, ул. 4-я Линия, д.2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Кадастровый номер: 64:20:014801:344</a:t>
            </a:r>
            <a:endParaRPr lang="ru-RU" sz="1600" dirty="0" smtClean="0">
              <a:latin typeface="Book Antiqua" pitchFamily="18" charset="0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dirty="0" smtClean="0">
                <a:latin typeface="Book Antiqua" pitchFamily="18" charset="0"/>
                <a:cs typeface="Microsoft Sans Serif"/>
              </a:rPr>
              <a:t>Площадь: 1510 кв.м</a:t>
            </a: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40" dirty="0" smtClean="0">
                <a:latin typeface="Book Antiqua" pitchFamily="18" charset="0"/>
                <a:cs typeface="Microsoft Sans Serif"/>
              </a:rPr>
              <a:t>Категория земель: земли особо охраняемых территорий и объектов</a:t>
            </a:r>
            <a:endParaRPr lang="ru-RU" sz="1600" spc="-10" dirty="0" smtClean="0">
              <a:latin typeface="Book Antiqua" pitchFamily="18" charset="0"/>
              <a:cs typeface="Microsoft Sans Serif"/>
            </a:endParaRP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Инфраструктура: до ближайшей точки подключения км  газ-2, электроэнергия-1,5,</a:t>
            </a: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водоснабжение-1,8, канализация-5</a:t>
            </a: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Предложение по использованию площадки: для размещения лыжной базы</a:t>
            </a:r>
          </a:p>
        </p:txBody>
      </p:sp>
      <p:pic>
        <p:nvPicPr>
          <p:cNvPr id="11" name="Рисунок 1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88269" y="1038225"/>
            <a:ext cx="3810000" cy="266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88269" y="352426"/>
            <a:ext cx="8786867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2000" b="1" spc="-5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Times New Roman"/>
              </a:rPr>
              <a:t>СВОБОДНЫЕ </a:t>
            </a:r>
            <a:r>
              <a:rPr sz="2000" b="1" spc="-5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Times New Roman"/>
              </a:rPr>
              <a:t>ИНВЕСТИЦИОННЫЕ</a:t>
            </a:r>
            <a:r>
              <a:rPr sz="2000" b="1" spc="-85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Times New Roman"/>
              </a:rPr>
              <a:t> </a:t>
            </a:r>
            <a:r>
              <a:rPr sz="2000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Times New Roman"/>
              </a:rPr>
              <a:t>ПЛОЩАДКИ</a:t>
            </a:r>
            <a:endParaRPr sz="2000" dirty="0">
              <a:solidFill>
                <a:schemeClr val="accent3">
                  <a:lumMod val="50000"/>
                </a:schemeClr>
              </a:solidFill>
              <a:latin typeface="Book Antiqua" pitchFamily="18" charset="0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0" y="493713"/>
            <a:ext cx="749300" cy="792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14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654485" y="1343025"/>
            <a:ext cx="7087584" cy="25135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dirty="0" smtClean="0">
                <a:latin typeface="Book Antiqua" pitchFamily="18" charset="0"/>
                <a:cs typeface="Microsoft Sans Serif"/>
              </a:rPr>
              <a:t>3.</a:t>
            </a:r>
            <a:r>
              <a:rPr lang="ru-RU" sz="1600" spc="5" dirty="0" smtClean="0">
                <a:latin typeface="Book Antiqua" pitchFamily="18" charset="0"/>
                <a:cs typeface="Microsoft Sans Serif"/>
              </a:rPr>
              <a:t> </a:t>
            </a:r>
            <a:r>
              <a:rPr lang="ru-RU" sz="1600" spc="-10" dirty="0" smtClean="0">
                <a:latin typeface="Book Antiqua" pitchFamily="18" charset="0"/>
                <a:cs typeface="Microsoft Sans Serif"/>
              </a:rPr>
              <a:t>Название площадки: Земельный участок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Адрес: Саратовская область, </a:t>
            </a:r>
            <a:r>
              <a:rPr lang="ru-RU" sz="1600" spc="-10" dirty="0" err="1" smtClean="0">
                <a:latin typeface="Book Antiqua" pitchFamily="18" charset="0"/>
                <a:cs typeface="Microsoft Sans Serif"/>
              </a:rPr>
              <a:t>Марксовский</a:t>
            </a:r>
            <a:r>
              <a:rPr lang="ru-RU" sz="1600" spc="-10" dirty="0" smtClean="0">
                <a:latin typeface="Book Antiqua" pitchFamily="18" charset="0"/>
                <a:cs typeface="Microsoft Sans Serif"/>
              </a:rPr>
              <a:t> район, с. Сосновка, ул. Ленина д.22/2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Кадастровый номер: 64:20:013202:475</a:t>
            </a:r>
            <a:endParaRPr lang="ru-RU" sz="1600" dirty="0" smtClean="0">
              <a:latin typeface="Book Antiqua" pitchFamily="18" charset="0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dirty="0" smtClean="0">
                <a:latin typeface="Book Antiqua" pitchFamily="18" charset="0"/>
                <a:cs typeface="Microsoft Sans Serif"/>
              </a:rPr>
              <a:t>Площадь: 257667 кв.м</a:t>
            </a: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40" dirty="0" smtClean="0">
                <a:latin typeface="Book Antiqua" pitchFamily="18" charset="0"/>
                <a:cs typeface="Microsoft Sans Serif"/>
              </a:rPr>
              <a:t>Категория земель: земли  населенных пунктов</a:t>
            </a:r>
            <a:endParaRPr lang="ru-RU" sz="1600" spc="-10" dirty="0" smtClean="0">
              <a:latin typeface="Book Antiqua" pitchFamily="18" charset="0"/>
              <a:cs typeface="Microsoft Sans Serif"/>
            </a:endParaRP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Инфраструктура: отсутствует</a:t>
            </a: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Предложение по использованию площадки: производство сельскохозяйственной продукции растениеводства,  животноводства, тепличного хозяйства</a:t>
            </a:r>
          </a:p>
        </p:txBody>
      </p:sp>
      <p:pic>
        <p:nvPicPr>
          <p:cNvPr id="10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51" y="101187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21859" y="1495425"/>
            <a:ext cx="3590419" cy="20574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655469" y="4010025"/>
            <a:ext cx="7239000" cy="2346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dirty="0" smtClean="0">
                <a:latin typeface="Book Antiqua" pitchFamily="18" charset="0"/>
                <a:cs typeface="Microsoft Sans Serif"/>
              </a:rPr>
              <a:t>4.</a:t>
            </a:r>
            <a:r>
              <a:rPr lang="ru-RU" sz="1600" spc="5" dirty="0" smtClean="0">
                <a:latin typeface="Book Antiqua" pitchFamily="18" charset="0"/>
                <a:cs typeface="Microsoft Sans Serif"/>
              </a:rPr>
              <a:t> </a:t>
            </a:r>
            <a:r>
              <a:rPr lang="ru-RU" sz="1600" spc="-10" dirty="0" smtClean="0">
                <a:latin typeface="Book Antiqua" pitchFamily="18" charset="0"/>
                <a:cs typeface="Microsoft Sans Serif"/>
              </a:rPr>
              <a:t>Название площадки: земельный участок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Адрес: Саратовская область, </a:t>
            </a:r>
            <a:r>
              <a:rPr lang="ru-RU" sz="1600" spc="-10" dirty="0" err="1" smtClean="0">
                <a:latin typeface="Book Antiqua" pitchFamily="18" charset="0"/>
                <a:cs typeface="Microsoft Sans Serif"/>
              </a:rPr>
              <a:t>Марксовский</a:t>
            </a:r>
            <a:r>
              <a:rPr lang="ru-RU" sz="1600" spc="-10" dirty="0" smtClean="0">
                <a:latin typeface="Book Antiqua" pitchFamily="18" charset="0"/>
                <a:cs typeface="Microsoft Sans Serif"/>
              </a:rPr>
              <a:t> район, </a:t>
            </a:r>
            <a:r>
              <a:rPr lang="ru-RU" sz="1600" spc="-10" dirty="0" err="1" smtClean="0">
                <a:latin typeface="Book Antiqua" pitchFamily="18" charset="0"/>
                <a:cs typeface="Microsoft Sans Serif"/>
              </a:rPr>
              <a:t>Осиновское</a:t>
            </a:r>
            <a:r>
              <a:rPr lang="ru-RU" sz="1600" spc="-10" dirty="0" smtClean="0">
                <a:latin typeface="Book Antiqua" pitchFamily="18" charset="0"/>
                <a:cs typeface="Microsoft Sans Serif"/>
              </a:rPr>
              <a:t> МО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Кадастровый номер: 64:20:030101:</a:t>
            </a:r>
            <a:r>
              <a:rPr lang="ru-RU" sz="1600" dirty="0" smtClean="0">
                <a:latin typeface="Book Antiqua" pitchFamily="18" charset="0"/>
                <a:cs typeface="Microsoft Sans Serif"/>
              </a:rPr>
              <a:t>438 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dirty="0" smtClean="0">
                <a:latin typeface="Book Antiqua" pitchFamily="18" charset="0"/>
                <a:cs typeface="Microsoft Sans Serif"/>
              </a:rPr>
              <a:t>Площадь: 29026 кв.м</a:t>
            </a: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40" dirty="0" smtClean="0">
                <a:latin typeface="Book Antiqua" pitchFamily="18" charset="0"/>
                <a:cs typeface="Microsoft Sans Serif"/>
              </a:rPr>
              <a:t>Категория земель: земли сельскохозяйственного назначения</a:t>
            </a:r>
            <a:endParaRPr lang="ru-RU" sz="1600" spc="-10" dirty="0" smtClean="0">
              <a:latin typeface="Book Antiqua" pitchFamily="18" charset="0"/>
              <a:cs typeface="Microsoft Sans Serif"/>
            </a:endParaRP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Инфраструктура: отсутствует</a:t>
            </a: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Предложение по использованию площадки: производство сельскохозяйственной продукции растениеводства,  животноводства, тепличного хозяйства</a:t>
            </a:r>
            <a:endParaRPr lang="ru-RU" sz="1600" spc="-10" dirty="0" smtClean="0">
              <a:latin typeface="Microsoft Sans Serif"/>
              <a:cs typeface="Microsoft Sans Serif"/>
            </a:endParaRPr>
          </a:p>
        </p:txBody>
      </p:sp>
      <p:pic>
        <p:nvPicPr>
          <p:cNvPr id="14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88269" y="4224664"/>
            <a:ext cx="3733800" cy="223772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88269" y="352426"/>
            <a:ext cx="8786867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2000" b="1" spc="-5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Times New Roman"/>
              </a:rPr>
              <a:t>СВОБОДНЫЕ </a:t>
            </a:r>
            <a:r>
              <a:rPr sz="2000" b="1" spc="-5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Times New Roman"/>
              </a:rPr>
              <a:t>ИНВЕСТИЦИОННЫЕ</a:t>
            </a:r>
            <a:r>
              <a:rPr sz="2000" b="1" spc="-85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Times New Roman"/>
              </a:rPr>
              <a:t> </a:t>
            </a:r>
            <a:r>
              <a:rPr sz="2000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Times New Roman"/>
              </a:rPr>
              <a:t>ПЛОЩАДКИ</a:t>
            </a:r>
            <a:endParaRPr sz="2000" dirty="0">
              <a:solidFill>
                <a:schemeClr val="accent3">
                  <a:lumMod val="50000"/>
                </a:schemeClr>
              </a:solidFill>
              <a:latin typeface="Book Antiqua" pitchFamily="18" charset="0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0" y="493713"/>
            <a:ext cx="749300" cy="792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14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654485" y="4391025"/>
            <a:ext cx="7087584" cy="20210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dirty="0" smtClean="0">
                <a:latin typeface="Book Antiqua" pitchFamily="18" charset="0"/>
                <a:cs typeface="Microsoft Sans Serif"/>
              </a:rPr>
              <a:t>6.</a:t>
            </a:r>
            <a:r>
              <a:rPr lang="ru-RU" sz="1600" spc="5" dirty="0" smtClean="0">
                <a:latin typeface="Book Antiqua" pitchFamily="18" charset="0"/>
                <a:cs typeface="Microsoft Sans Serif"/>
              </a:rPr>
              <a:t> </a:t>
            </a:r>
            <a:r>
              <a:rPr lang="ru-RU" sz="1600" spc="-10" dirty="0" smtClean="0">
                <a:latin typeface="Book Antiqua" pitchFamily="18" charset="0"/>
                <a:cs typeface="Microsoft Sans Serif"/>
              </a:rPr>
              <a:t>Название площадки: организация птицеводства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Адрес: Саратовская область, </a:t>
            </a:r>
            <a:r>
              <a:rPr lang="ru-RU" sz="1600" spc="-10" dirty="0" err="1" smtClean="0">
                <a:latin typeface="Book Antiqua" pitchFamily="18" charset="0"/>
                <a:cs typeface="Microsoft Sans Serif"/>
              </a:rPr>
              <a:t>Марксовский</a:t>
            </a:r>
            <a:r>
              <a:rPr lang="ru-RU" sz="1600" spc="-10" dirty="0" smtClean="0">
                <a:latin typeface="Book Antiqua" pitchFamily="18" charset="0"/>
                <a:cs typeface="Microsoft Sans Serif"/>
              </a:rPr>
              <a:t> район, </a:t>
            </a:r>
            <a:r>
              <a:rPr lang="ru-RU" sz="1600" spc="-10" dirty="0" err="1" smtClean="0">
                <a:latin typeface="Book Antiqua" pitchFamily="18" charset="0"/>
                <a:cs typeface="Microsoft Sans Serif"/>
              </a:rPr>
              <a:t>с.Звонаревка</a:t>
            </a:r>
            <a:endParaRPr lang="ru-RU" sz="1600" spc="-10" dirty="0" smtClean="0">
              <a:latin typeface="Book Antiqua" pitchFamily="18" charset="0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Кадастровый номер: 64:20:012701</a:t>
            </a:r>
            <a:endParaRPr lang="ru-RU" sz="1600" dirty="0" smtClean="0">
              <a:latin typeface="Book Antiqua" pitchFamily="18" charset="0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dirty="0" smtClean="0">
                <a:latin typeface="Book Antiqua" pitchFamily="18" charset="0"/>
                <a:cs typeface="Microsoft Sans Serif"/>
              </a:rPr>
              <a:t>Площадь: 14500 кв.м</a:t>
            </a: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40" dirty="0" smtClean="0">
                <a:latin typeface="Book Antiqua" pitchFamily="18" charset="0"/>
                <a:cs typeface="Microsoft Sans Serif"/>
              </a:rPr>
              <a:t>Категория земель: земли  населенных пунктов</a:t>
            </a:r>
            <a:endParaRPr lang="ru-RU" sz="1600" spc="-10" dirty="0" smtClean="0">
              <a:latin typeface="Book Antiqua" pitchFamily="18" charset="0"/>
              <a:cs typeface="Microsoft Sans Serif"/>
            </a:endParaRP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Инфраструктура: отсутствует</a:t>
            </a: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Предложение по использованию площадки: создание птицеводческого комплекса</a:t>
            </a: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45469" y="1343025"/>
            <a:ext cx="3429000" cy="2133600"/>
          </a:xfrm>
          <a:prstGeom prst="rect">
            <a:avLst/>
          </a:prstGeom>
        </p:spPr>
      </p:pic>
      <p:pic>
        <p:nvPicPr>
          <p:cNvPr id="10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51" y="101187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45469" y="4391025"/>
            <a:ext cx="3505200" cy="21336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5655469" y="1343025"/>
            <a:ext cx="7162800" cy="21005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dirty="0" smtClean="0">
                <a:latin typeface="Book Antiqua" pitchFamily="18" charset="0"/>
                <a:cs typeface="Microsoft Sans Serif"/>
              </a:rPr>
              <a:t>5.</a:t>
            </a:r>
            <a:r>
              <a:rPr lang="ru-RU" sz="1600" spc="5" dirty="0" smtClean="0">
                <a:latin typeface="Book Antiqua" pitchFamily="18" charset="0"/>
                <a:cs typeface="Microsoft Sans Serif"/>
              </a:rPr>
              <a:t> </a:t>
            </a:r>
            <a:r>
              <a:rPr lang="ru-RU" sz="1600" spc="-10" dirty="0" smtClean="0">
                <a:latin typeface="Book Antiqua" pitchFamily="18" charset="0"/>
                <a:cs typeface="Microsoft Sans Serif"/>
              </a:rPr>
              <a:t>Название площадки: </a:t>
            </a:r>
            <a:r>
              <a:rPr lang="ru-RU" sz="1600" spc="-10" dirty="0" err="1" smtClean="0">
                <a:latin typeface="Book Antiqua" pitchFamily="18" charset="0"/>
                <a:cs typeface="Microsoft Sans Serif"/>
              </a:rPr>
              <a:t>Среднеэтажная</a:t>
            </a:r>
            <a:r>
              <a:rPr lang="ru-RU" sz="1600" spc="-10" dirty="0" smtClean="0">
                <a:latin typeface="Book Antiqua" pitchFamily="18" charset="0"/>
                <a:cs typeface="Microsoft Sans Serif"/>
              </a:rPr>
              <a:t> жилая застройка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Адрес: Саратовская область, г. Маркс, ул.Куйбышева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Кадастровый номер: 64:44:090101:782</a:t>
            </a:r>
            <a:endParaRPr lang="ru-RU" sz="1600" dirty="0" smtClean="0">
              <a:latin typeface="Book Antiqua" pitchFamily="18" charset="0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dirty="0" smtClean="0">
                <a:latin typeface="Book Antiqua" pitchFamily="18" charset="0"/>
                <a:cs typeface="Microsoft Sans Serif"/>
              </a:rPr>
              <a:t>Площадь: 8139,2 кв.м</a:t>
            </a: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40" dirty="0" smtClean="0">
                <a:latin typeface="Book Antiqua" pitchFamily="18" charset="0"/>
                <a:cs typeface="Microsoft Sans Serif"/>
              </a:rPr>
              <a:t>Категория земель: земли населенных пунктов</a:t>
            </a:r>
            <a:endParaRPr lang="ru-RU" sz="1600" spc="-10" dirty="0" smtClean="0">
              <a:latin typeface="Book Antiqua" pitchFamily="18" charset="0"/>
              <a:cs typeface="Microsoft Sans Serif"/>
            </a:endParaRP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Инфраструктура: отсутствует</a:t>
            </a: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Предложение по использованию площадки: строительство многоквартирного жилого дома средней этажности</a:t>
            </a:r>
          </a:p>
        </p:txBody>
      </p:sp>
      <p:sp>
        <p:nvSpPr>
          <p:cNvPr id="8194" name="AutoShape 2" descr="https://xn----7sbbg4agccbquehshjc.xn--p1ai/wp-content/uploads/sites/3/2023/10/zvonarevka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6" name="AutoShape 4" descr="https://xn----7sbbg4agccbquehshjc.xn--p1ai/wp-content/uploads/sites/3/2023/10/zvonarevka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88269" y="352426"/>
            <a:ext cx="8786867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2000" b="1" spc="-5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Times New Roman"/>
              </a:rPr>
              <a:t>СВОБОДНЫЕ </a:t>
            </a:r>
            <a:r>
              <a:rPr sz="2000" b="1" spc="-5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Times New Roman"/>
              </a:rPr>
              <a:t>ИНВЕСТИЦИОННЫЕ</a:t>
            </a:r>
            <a:r>
              <a:rPr sz="2000" b="1" spc="-85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Times New Roman"/>
              </a:rPr>
              <a:t> </a:t>
            </a:r>
            <a:r>
              <a:rPr sz="2000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Times New Roman"/>
              </a:rPr>
              <a:t>ПЛОЩАДКИ</a:t>
            </a:r>
            <a:endParaRPr sz="2000" dirty="0">
              <a:solidFill>
                <a:schemeClr val="accent3">
                  <a:lumMod val="50000"/>
                </a:schemeClr>
              </a:solidFill>
              <a:latin typeface="Book Antiqua" pitchFamily="18" charset="0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0" y="493713"/>
            <a:ext cx="749300" cy="792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14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31669" y="1114425"/>
            <a:ext cx="7162800" cy="22057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dirty="0" smtClean="0">
                <a:latin typeface="Book Antiqua" pitchFamily="18" charset="0"/>
                <a:cs typeface="Microsoft Sans Serif"/>
              </a:rPr>
              <a:t>7</a:t>
            </a:r>
            <a:r>
              <a:rPr sz="1600" dirty="0" smtClean="0">
                <a:latin typeface="Book Antiqua" pitchFamily="18" charset="0"/>
                <a:cs typeface="Microsoft Sans Serif"/>
              </a:rPr>
              <a:t>.</a:t>
            </a:r>
            <a:r>
              <a:rPr sz="1600" spc="5" dirty="0" smtClean="0">
                <a:latin typeface="Book Antiqua" pitchFamily="18" charset="0"/>
                <a:cs typeface="Microsoft Sans Serif"/>
              </a:rPr>
              <a:t> </a:t>
            </a:r>
            <a:r>
              <a:rPr lang="ru-RU" sz="1600" spc="-10" dirty="0" smtClean="0">
                <a:latin typeface="Book Antiqua" pitchFamily="18" charset="0"/>
                <a:cs typeface="Microsoft Sans Serif"/>
              </a:rPr>
              <a:t>Название площадки: объекты дорожного сервиса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Адрес: Саратовская область, г. Маркс, ул. Мамина, д.12 А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Кадастровый номер: 64:44:090101:541</a:t>
            </a:r>
            <a:r>
              <a:rPr lang="ru-RU" sz="1600" dirty="0" smtClean="0">
                <a:latin typeface="Book Antiqua" pitchFamily="18" charset="0"/>
                <a:cs typeface="Microsoft Sans Serif"/>
              </a:rPr>
              <a:t> 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dirty="0" smtClean="0">
                <a:latin typeface="Book Antiqua" pitchFamily="18" charset="0"/>
                <a:cs typeface="Microsoft Sans Serif"/>
              </a:rPr>
              <a:t>Площадь: 4891 кв.м</a:t>
            </a:r>
            <a:endParaRPr sz="1600" dirty="0">
              <a:latin typeface="Book Antiqua" pitchFamily="18" charset="0"/>
              <a:cs typeface="Microsoft Sans Serif"/>
            </a:endParaRP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40" dirty="0" smtClean="0">
                <a:latin typeface="Book Antiqua" pitchFamily="18" charset="0"/>
                <a:cs typeface="Microsoft Sans Serif"/>
              </a:rPr>
              <a:t>Категория земель: земли населенных пунктов</a:t>
            </a:r>
            <a:endParaRPr lang="ru-RU" sz="1600" spc="-10" dirty="0" smtClean="0">
              <a:latin typeface="Book Antiqua" pitchFamily="18" charset="0"/>
              <a:cs typeface="Microsoft Sans Serif"/>
            </a:endParaRP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Инфраструктура: отсутствует</a:t>
            </a: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Предложение по использованию площадки: под размещение объектов дорожного сервиса в пределах населенного пункта</a:t>
            </a:r>
          </a:p>
          <a:p>
            <a:pPr marL="109855" indent="-97790">
              <a:lnSpc>
                <a:spcPct val="100000"/>
              </a:lnSpc>
              <a:tabLst>
                <a:tab pos="110489" algn="l"/>
              </a:tabLst>
            </a:pPr>
            <a:endParaRPr sz="1200" dirty="0">
              <a:latin typeface="Microsoft Sans Serif"/>
              <a:cs typeface="Microsoft Sans Serif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4469" y="1190625"/>
            <a:ext cx="3568992" cy="2147564"/>
          </a:xfrm>
          <a:prstGeom prst="rect">
            <a:avLst/>
          </a:prstGeom>
        </p:spPr>
      </p:pic>
      <p:pic>
        <p:nvPicPr>
          <p:cNvPr id="10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51" y="101187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5655469" y="4848225"/>
            <a:ext cx="7162800" cy="21005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dirty="0" smtClean="0">
                <a:latin typeface="Book Antiqua" pitchFamily="18" charset="0"/>
                <a:cs typeface="Microsoft Sans Serif"/>
              </a:rPr>
              <a:t>8.</a:t>
            </a:r>
            <a:r>
              <a:rPr lang="ru-RU" sz="1600" spc="5" dirty="0" smtClean="0">
                <a:latin typeface="Book Antiqua" pitchFamily="18" charset="0"/>
                <a:cs typeface="Microsoft Sans Serif"/>
              </a:rPr>
              <a:t> </a:t>
            </a:r>
            <a:r>
              <a:rPr lang="ru-RU" sz="1600" spc="-10" dirty="0" smtClean="0">
                <a:latin typeface="Book Antiqua" pitchFamily="18" charset="0"/>
                <a:cs typeface="Microsoft Sans Serif"/>
              </a:rPr>
              <a:t>Название площадки: Земельный участок для охоты и рыбалки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Адрес: Саратовская область, </a:t>
            </a:r>
            <a:r>
              <a:rPr lang="ru-RU" sz="1600" spc="-10" dirty="0" err="1" smtClean="0">
                <a:latin typeface="Book Antiqua" pitchFamily="18" charset="0"/>
                <a:cs typeface="Microsoft Sans Serif"/>
              </a:rPr>
              <a:t>Марксовский</a:t>
            </a:r>
            <a:r>
              <a:rPr lang="ru-RU" sz="1600" spc="-10" dirty="0" smtClean="0">
                <a:latin typeface="Book Antiqua" pitchFamily="18" charset="0"/>
                <a:cs typeface="Microsoft Sans Serif"/>
              </a:rPr>
              <a:t> район, село Красная Поляна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Кадастровый номер: 64:20:050201</a:t>
            </a:r>
            <a:endParaRPr lang="ru-RU" sz="1600" dirty="0" smtClean="0">
              <a:latin typeface="Book Antiqua" pitchFamily="18" charset="0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dirty="0" smtClean="0">
                <a:latin typeface="Book Antiqua" pitchFamily="18" charset="0"/>
                <a:cs typeface="Microsoft Sans Serif"/>
              </a:rPr>
              <a:t>Площадь: 15000 кв.м</a:t>
            </a: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40" dirty="0" smtClean="0">
                <a:latin typeface="Book Antiqua" pitchFamily="18" charset="0"/>
                <a:cs typeface="Microsoft Sans Serif"/>
              </a:rPr>
              <a:t>Категория земель: земли населенных пунктов</a:t>
            </a:r>
            <a:endParaRPr lang="ru-RU" sz="1600" spc="-10" dirty="0" smtClean="0">
              <a:latin typeface="Book Antiqua" pitchFamily="18" charset="0"/>
              <a:cs typeface="Microsoft Sans Serif"/>
            </a:endParaRP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Инфраструктура: отсутствует</a:t>
            </a: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Предложение по использованию площадки: для организации охоты и рыбалки</a:t>
            </a:r>
          </a:p>
        </p:txBody>
      </p:sp>
      <p:pic>
        <p:nvPicPr>
          <p:cNvPr id="11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40669" y="4848225"/>
            <a:ext cx="3645192" cy="205042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88269" y="352426"/>
            <a:ext cx="8786867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ru-RU" sz="2000" b="1" spc="-5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Times New Roman"/>
              </a:rPr>
              <a:t>СВОБОДНЫЕ </a:t>
            </a:r>
            <a:r>
              <a:rPr sz="2000" b="1" spc="-5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Times New Roman"/>
              </a:rPr>
              <a:t>ИНВЕСТИЦИОННЫЕ</a:t>
            </a:r>
            <a:r>
              <a:rPr sz="2000" b="1" spc="-85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Times New Roman"/>
              </a:rPr>
              <a:t> </a:t>
            </a:r>
            <a:r>
              <a:rPr sz="2000" b="1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Times New Roman"/>
              </a:rPr>
              <a:t>ПЛОЩАДКИ</a:t>
            </a:r>
            <a:endParaRPr sz="2000" dirty="0">
              <a:solidFill>
                <a:schemeClr val="accent3">
                  <a:lumMod val="50000"/>
                </a:schemeClr>
              </a:solidFill>
              <a:latin typeface="Book Antiqua" pitchFamily="18" charset="0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0" y="493713"/>
            <a:ext cx="749300" cy="7921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14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31669" y="4467225"/>
            <a:ext cx="7162800" cy="19595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dirty="0" smtClean="0">
                <a:latin typeface="Book Antiqua" pitchFamily="18" charset="0"/>
                <a:cs typeface="Microsoft Sans Serif"/>
              </a:rPr>
              <a:t>10</a:t>
            </a:r>
            <a:r>
              <a:rPr sz="1600" dirty="0" smtClean="0">
                <a:latin typeface="Book Antiqua" pitchFamily="18" charset="0"/>
                <a:cs typeface="Microsoft Sans Serif"/>
              </a:rPr>
              <a:t>.</a:t>
            </a:r>
            <a:r>
              <a:rPr sz="1600" spc="5" dirty="0" smtClean="0">
                <a:latin typeface="Book Antiqua" pitchFamily="18" charset="0"/>
                <a:cs typeface="Microsoft Sans Serif"/>
              </a:rPr>
              <a:t> </a:t>
            </a:r>
            <a:r>
              <a:rPr lang="ru-RU" sz="1600" spc="-10" dirty="0" smtClean="0">
                <a:latin typeface="Book Antiqua" pitchFamily="18" charset="0"/>
                <a:cs typeface="Microsoft Sans Serif"/>
              </a:rPr>
              <a:t>Название площадки: база отдыха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Адрес: Саратовская область, г. Маркс, ул. Кирова, д.2А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Кадастровый номер: 64:44:020101:1389</a:t>
            </a:r>
            <a:r>
              <a:rPr lang="ru-RU" sz="1600" dirty="0" smtClean="0">
                <a:latin typeface="Book Antiqua" pitchFamily="18" charset="0"/>
                <a:cs typeface="Microsoft Sans Serif"/>
              </a:rPr>
              <a:t> 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dirty="0" smtClean="0">
                <a:latin typeface="Book Antiqua" pitchFamily="18" charset="0"/>
                <a:cs typeface="Microsoft Sans Serif"/>
              </a:rPr>
              <a:t>Площадь: 6551 кв.м</a:t>
            </a:r>
            <a:endParaRPr sz="1600" dirty="0">
              <a:latin typeface="Book Antiqua" pitchFamily="18" charset="0"/>
              <a:cs typeface="Microsoft Sans Serif"/>
            </a:endParaRP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40" dirty="0" smtClean="0">
                <a:latin typeface="Book Antiqua" pitchFamily="18" charset="0"/>
                <a:cs typeface="Microsoft Sans Serif"/>
              </a:rPr>
              <a:t>Категория земель: земли населенных пунктов</a:t>
            </a:r>
            <a:endParaRPr lang="ru-RU" sz="1600" spc="-10" dirty="0" smtClean="0">
              <a:latin typeface="Book Antiqua" pitchFamily="18" charset="0"/>
              <a:cs typeface="Microsoft Sans Serif"/>
            </a:endParaRP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Инфраструктура: отсутствует</a:t>
            </a: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Предложение по использованию площадки: для размещения базы отдыха</a:t>
            </a:r>
            <a:endParaRPr lang="ru-RU" sz="1600" spc="-10" dirty="0" smtClean="0">
              <a:latin typeface="Microsoft Sans Serif"/>
              <a:cs typeface="Microsoft Sans Serif"/>
            </a:endParaRPr>
          </a:p>
          <a:p>
            <a:pPr marL="109855" indent="-97790">
              <a:lnSpc>
                <a:spcPct val="100000"/>
              </a:lnSpc>
              <a:tabLst>
                <a:tab pos="110489" algn="l"/>
              </a:tabLst>
            </a:pP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54485" y="5229225"/>
            <a:ext cx="708758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400" spc="5" dirty="0" smtClean="0">
                <a:latin typeface="Book Antiqua" pitchFamily="18" charset="0"/>
                <a:cs typeface="Microsoft Sans Serif"/>
              </a:rPr>
              <a:t> </a:t>
            </a:r>
            <a:endParaRPr lang="ru-RU" sz="1400" spc="-10" dirty="0" smtClean="0">
              <a:latin typeface="Book Antiqua" pitchFamily="18" charset="0"/>
              <a:cs typeface="Microsoft Sans Serif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0669" y="4508815"/>
            <a:ext cx="3797592" cy="2092010"/>
          </a:xfrm>
          <a:prstGeom prst="rect">
            <a:avLst/>
          </a:prstGeom>
        </p:spPr>
      </p:pic>
      <p:pic>
        <p:nvPicPr>
          <p:cNvPr id="10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51" y="101187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5807869" y="1190626"/>
            <a:ext cx="6781800" cy="2346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dirty="0" smtClean="0">
                <a:latin typeface="Book Antiqua" pitchFamily="18" charset="0"/>
                <a:cs typeface="Microsoft Sans Serif"/>
              </a:rPr>
              <a:t>9.</a:t>
            </a:r>
            <a:r>
              <a:rPr lang="ru-RU" sz="1600" spc="5" dirty="0" smtClean="0">
                <a:latin typeface="Book Antiqua" pitchFamily="18" charset="0"/>
                <a:cs typeface="Microsoft Sans Serif"/>
              </a:rPr>
              <a:t> </a:t>
            </a:r>
            <a:r>
              <a:rPr lang="ru-RU" sz="1600" spc="-10" dirty="0" smtClean="0">
                <a:latin typeface="Book Antiqua" pitchFamily="18" charset="0"/>
                <a:cs typeface="Microsoft Sans Serif"/>
              </a:rPr>
              <a:t>Название площадки: АО «Алтаец»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Адрес: Саратовская область, г. Маркс, ул. 10-я линия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Кадастровый номер: 64:44:030111:85</a:t>
            </a:r>
            <a:endParaRPr lang="ru-RU" sz="1600" dirty="0" smtClean="0">
              <a:latin typeface="Book Antiqua" pitchFamily="18" charset="0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ru-RU" sz="1600" dirty="0" smtClean="0">
                <a:latin typeface="Book Antiqua" pitchFamily="18" charset="0"/>
                <a:cs typeface="Microsoft Sans Serif"/>
              </a:rPr>
              <a:t>Площадь: 5000 кв.м</a:t>
            </a: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40" dirty="0" smtClean="0">
                <a:latin typeface="Book Antiqua" pitchFamily="18" charset="0"/>
                <a:cs typeface="Microsoft Sans Serif"/>
              </a:rPr>
              <a:t>Категория земель: земли  населенных пунктов</a:t>
            </a:r>
            <a:endParaRPr lang="ru-RU" sz="1600" spc="-10" dirty="0" smtClean="0">
              <a:latin typeface="Book Antiqua" pitchFamily="18" charset="0"/>
              <a:cs typeface="Microsoft Sans Serif"/>
            </a:endParaRP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Инфраструктура: имеется газ, отопление, электроэнергия, </a:t>
            </a:r>
            <a:r>
              <a:rPr lang="ru-RU" sz="1600" spc="-10" dirty="0" err="1" smtClean="0">
                <a:latin typeface="Book Antiqua" pitchFamily="18" charset="0"/>
                <a:cs typeface="Microsoft Sans Serif"/>
              </a:rPr>
              <a:t>канализация-городская</a:t>
            </a:r>
            <a:endParaRPr lang="ru-RU" sz="1600" spc="-10" dirty="0" smtClean="0">
              <a:latin typeface="Book Antiqua" pitchFamily="18" charset="0"/>
              <a:cs typeface="Microsoft Sans Serif"/>
            </a:endParaRPr>
          </a:p>
          <a:p>
            <a:pPr marL="109855" indent="-97790" algn="just">
              <a:lnSpc>
                <a:spcPct val="100000"/>
              </a:lnSpc>
              <a:tabLst>
                <a:tab pos="110489" algn="l"/>
              </a:tabLst>
            </a:pPr>
            <a:r>
              <a:rPr lang="ru-RU" sz="1600" spc="-10" dirty="0" smtClean="0">
                <a:latin typeface="Book Antiqua" pitchFamily="18" charset="0"/>
                <a:cs typeface="Microsoft Sans Serif"/>
              </a:rPr>
              <a:t>Предложение по использованию площадки: для приемки, размещения и хранения строительных материалов</a:t>
            </a:r>
          </a:p>
        </p:txBody>
      </p:sp>
      <p:pic>
        <p:nvPicPr>
          <p:cNvPr id="13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40669" y="1329059"/>
            <a:ext cx="3810000" cy="222376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object 61"/>
          <p:cNvSpPr txBox="1">
            <a:spLocks noGrp="1"/>
          </p:cNvSpPr>
          <p:nvPr>
            <p:ph type="title"/>
          </p:nvPr>
        </p:nvSpPr>
        <p:spPr>
          <a:xfrm>
            <a:off x="1275993" y="-1260277"/>
            <a:ext cx="11427762" cy="1748065"/>
          </a:xfrm>
          <a:prstGeom prst="rect">
            <a:avLst/>
          </a:prstGeom>
        </p:spPr>
        <p:txBody>
          <a:bodyPr vert="horz" wrap="square" lIns="0" tIns="105495" rIns="0" bIns="0" rtlCol="0">
            <a:spAutoFit/>
          </a:bodyPr>
          <a:lstStyle/>
          <a:p>
            <a:pPr algn="ctr"/>
            <a:r>
              <a:rPr lang="ru-RU" sz="2667" b="1" dirty="0">
                <a:latin typeface="+mj-lt"/>
                <a:ea typeface="Tahoma" pitchFamily="34" charset="0"/>
                <a:cs typeface="Tahoma" pitchFamily="34" charset="0"/>
              </a:rPr>
              <a:t/>
            </a:r>
            <a:br>
              <a:rPr lang="ru-RU" sz="2667" b="1" dirty="0">
                <a:latin typeface="+mj-lt"/>
                <a:ea typeface="Tahoma" pitchFamily="34" charset="0"/>
                <a:cs typeface="Tahoma" pitchFamily="34" charset="0"/>
              </a:rPr>
            </a:br>
            <a:r>
              <a:rPr lang="ru-RU" sz="2667" b="1" dirty="0">
                <a:latin typeface="+mj-lt"/>
                <a:ea typeface="Tahoma" pitchFamily="34" charset="0"/>
                <a:cs typeface="Tahoma" pitchFamily="34" charset="0"/>
              </a:rPr>
              <a:t/>
            </a:r>
            <a:br>
              <a:rPr lang="ru-RU" sz="2667" b="1" dirty="0">
                <a:latin typeface="+mj-lt"/>
                <a:ea typeface="Tahoma" pitchFamily="34" charset="0"/>
                <a:cs typeface="Tahoma" pitchFamily="34" charset="0"/>
              </a:rPr>
            </a:br>
            <a:endParaRPr lang="ru-RU" sz="5333" b="1" dirty="0">
              <a:solidFill>
                <a:srgbClr val="00B05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14338" name="AutoShape 2" descr="https://apf.mail.ru/cgi-bin/readmsg?id=16262382222035104625;0;2&amp;exif=1&amp;full=1&amp;x-email=marks-econom%40mail.ru"/>
          <p:cNvSpPr>
            <a:spLocks noChangeAspect="1" noChangeArrowheads="1"/>
          </p:cNvSpPr>
          <p:nvPr/>
        </p:nvSpPr>
        <p:spPr bwMode="auto">
          <a:xfrm>
            <a:off x="228744" y="-1472682"/>
            <a:ext cx="448152" cy="448153"/>
          </a:xfrm>
          <a:prstGeom prst="rect">
            <a:avLst/>
          </a:prstGeom>
          <a:noFill/>
        </p:spPr>
        <p:txBody>
          <a:bodyPr vert="horz" wrap="square" lIns="134436" tIns="67217" rIns="134436" bIns="67217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33" name="Rectangle 10"/>
          <p:cNvSpPr>
            <a:spLocks/>
          </p:cNvSpPr>
          <p:nvPr/>
        </p:nvSpPr>
        <p:spPr bwMode="auto">
          <a:xfrm>
            <a:off x="2378477" y="1330927"/>
            <a:ext cx="8855629" cy="1608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rnd">
                <a:solidFill>
                  <a:schemeClr val="tx1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lvl="0"/>
            <a:endParaRPr lang="ru-RU" sz="2933" dirty="0">
              <a:latin typeface="Book Antiqua" panose="02040602050305030304" pitchFamily="18" charset="0"/>
              <a:cs typeface="Arial" pitchFamily="34" charset="0"/>
            </a:endParaRPr>
          </a:p>
          <a:p>
            <a:pPr lvl="0"/>
            <a:r>
              <a:rPr lang="ru-RU" sz="2933" dirty="0">
                <a:latin typeface="Book Antiqua" panose="02040602050305030304" pitchFamily="18" charset="0"/>
                <a:cs typeface="Arial" pitchFamily="34" charset="0"/>
              </a:rPr>
              <a:t>Создание благоприятной для инвестиций административной </a:t>
            </a:r>
            <a:r>
              <a:rPr lang="ru-RU" sz="2933" dirty="0" smtClean="0">
                <a:latin typeface="Book Antiqua" panose="02040602050305030304" pitchFamily="18" charset="0"/>
                <a:cs typeface="Arial" pitchFamily="34" charset="0"/>
              </a:rPr>
              <a:t>среды</a:t>
            </a:r>
            <a:endParaRPr lang="ru-RU" sz="2933" dirty="0">
              <a:latin typeface="Book Antiqua" panose="02040602050305030304" pitchFamily="18" charset="0"/>
              <a:cs typeface="Arial" pitchFamily="34" charset="0"/>
            </a:endParaRPr>
          </a:p>
          <a:p>
            <a:pPr algn="just"/>
            <a:endParaRPr lang="en-US" sz="1867" dirty="0">
              <a:solidFill>
                <a:srgbClr val="1EBCEF"/>
              </a:solidFill>
              <a:latin typeface="Book Antiqua" panose="02040602050305030304" pitchFamily="18" charset="0"/>
              <a:ea typeface="ＭＳ Ｐゴシック" charset="0"/>
              <a:cs typeface="Arial" charset="0"/>
              <a:sym typeface="Arial" charset="0"/>
            </a:endParaRPr>
          </a:p>
        </p:txBody>
      </p:sp>
      <p:sp>
        <p:nvSpPr>
          <p:cNvPr id="34" name="Rectangle 10"/>
          <p:cNvSpPr>
            <a:spLocks/>
          </p:cNvSpPr>
          <p:nvPr/>
        </p:nvSpPr>
        <p:spPr bwMode="auto">
          <a:xfrm>
            <a:off x="2378477" y="3638190"/>
            <a:ext cx="10054529" cy="992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rnd">
                <a:solidFill>
                  <a:schemeClr val="tx1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lvl="0"/>
            <a:r>
              <a:rPr lang="ru-RU" sz="2933" dirty="0">
                <a:latin typeface="Book Antiqua" panose="02040602050305030304" pitchFamily="18" charset="0"/>
                <a:cs typeface="Arial" pitchFamily="34" charset="0"/>
              </a:rPr>
              <a:t>Обеспечение режима максимальной информационной открытости для потенциальных </a:t>
            </a:r>
            <a:r>
              <a:rPr lang="ru-RU" sz="2933" dirty="0" smtClean="0">
                <a:latin typeface="Book Antiqua" panose="02040602050305030304" pitchFamily="18" charset="0"/>
                <a:cs typeface="Arial" pitchFamily="34" charset="0"/>
              </a:rPr>
              <a:t>инвесторов</a:t>
            </a:r>
            <a:endParaRPr lang="ru-RU" sz="2933" dirty="0">
              <a:latin typeface="Book Antiqua" panose="02040602050305030304" pitchFamily="18" charset="0"/>
              <a:cs typeface="Arial" pitchFamily="34" charset="0"/>
            </a:endParaRPr>
          </a:p>
          <a:p>
            <a:endParaRPr lang="en-US" sz="2400" dirty="0">
              <a:solidFill>
                <a:schemeClr val="accent4">
                  <a:lumMod val="75000"/>
                </a:schemeClr>
              </a:solidFill>
              <a:latin typeface="Book Antiqua" panose="02040602050305030304" pitchFamily="18" charset="0"/>
              <a:ea typeface="ＭＳ Ｐゴシック" charset="0"/>
              <a:cs typeface="Times New Roman" pitchFamily="18" charset="0"/>
              <a:sym typeface="Arial" charset="0"/>
            </a:endParaRPr>
          </a:p>
        </p:txBody>
      </p:sp>
      <p:sp>
        <p:nvSpPr>
          <p:cNvPr id="35" name="Rectangle 10"/>
          <p:cNvSpPr>
            <a:spLocks/>
          </p:cNvSpPr>
          <p:nvPr/>
        </p:nvSpPr>
        <p:spPr bwMode="auto">
          <a:xfrm>
            <a:off x="2378868" y="5698728"/>
            <a:ext cx="8808176" cy="1398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rnd">
                <a:solidFill>
                  <a:schemeClr val="tx1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lvl="0"/>
            <a:r>
              <a:rPr lang="ru-RU" sz="2933" dirty="0">
                <a:latin typeface="Book Antiqua" panose="02040602050305030304" pitchFamily="18" charset="0"/>
                <a:cs typeface="Arial" pitchFamily="34" charset="0"/>
              </a:rPr>
              <a:t>Поддержка новых и действующих </a:t>
            </a:r>
            <a:r>
              <a:rPr lang="ru-RU" sz="2933" dirty="0" smtClean="0">
                <a:latin typeface="Book Antiqua" panose="02040602050305030304" pitchFamily="18" charset="0"/>
                <a:cs typeface="Arial" pitchFamily="34" charset="0"/>
              </a:rPr>
              <a:t>инвесторов</a:t>
            </a:r>
            <a:endParaRPr lang="ru-RU" sz="2933" dirty="0">
              <a:latin typeface="Book Antiqua" panose="02040602050305030304" pitchFamily="18" charset="0"/>
              <a:cs typeface="Arial" pitchFamily="34" charset="0"/>
            </a:endParaRPr>
          </a:p>
          <a:p>
            <a:pPr algn="just"/>
            <a:endParaRPr lang="en-US" sz="1867" dirty="0">
              <a:solidFill>
                <a:srgbClr val="1EBCEF"/>
              </a:solidFill>
              <a:latin typeface="Book Antiqua" panose="02040602050305030304" pitchFamily="18" charset="0"/>
              <a:ea typeface="ＭＳ Ｐゴシック" charset="0"/>
              <a:cs typeface="Arial" charset="0"/>
              <a:sym typeface="Arial" charset="0"/>
            </a:endParaRPr>
          </a:p>
        </p:txBody>
      </p:sp>
      <p:pic>
        <p:nvPicPr>
          <p:cNvPr id="3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441" y="1543963"/>
            <a:ext cx="1395805" cy="1395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40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441" y="3415397"/>
            <a:ext cx="1395805" cy="1395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4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99" y="5297340"/>
            <a:ext cx="1395805" cy="1395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3" name="Rectangle 7"/>
          <p:cNvSpPr>
            <a:spLocks/>
          </p:cNvSpPr>
          <p:nvPr/>
        </p:nvSpPr>
        <p:spPr bwMode="auto">
          <a:xfrm>
            <a:off x="905817" y="1718029"/>
            <a:ext cx="1139051" cy="1422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rnd">
                <a:solidFill>
                  <a:schemeClr val="tx1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>
                <a:solidFill>
                  <a:srgbClr val="1EBCEF"/>
                </a:solidFill>
                <a:latin typeface="Arial Bold" charset="0"/>
                <a:ea typeface="ＭＳ Ｐゴシック" charset="0"/>
                <a:cs typeface="Arial Bold" charset="0"/>
                <a:sym typeface="Arial Bold" charset="0"/>
              </a:rPr>
              <a:t>1</a:t>
            </a:r>
            <a:endParaRPr lang="en-US" sz="8000" b="1" dirty="0">
              <a:solidFill>
                <a:srgbClr val="1EBCEF"/>
              </a:solidFill>
              <a:latin typeface="Arial Bold" charset="0"/>
              <a:ea typeface="ＭＳ Ｐゴシック" charset="0"/>
              <a:cs typeface="Arial Bold" charset="0"/>
              <a:sym typeface="Arial Bold" charset="0"/>
            </a:endParaRPr>
          </a:p>
        </p:txBody>
      </p:sp>
      <p:sp>
        <p:nvSpPr>
          <p:cNvPr id="44" name="Rectangle 7"/>
          <p:cNvSpPr>
            <a:spLocks/>
          </p:cNvSpPr>
          <p:nvPr/>
        </p:nvSpPr>
        <p:spPr bwMode="auto">
          <a:xfrm>
            <a:off x="905817" y="3462575"/>
            <a:ext cx="1139051" cy="925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rnd">
                <a:solidFill>
                  <a:schemeClr val="tx1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>
                <a:solidFill>
                  <a:srgbClr val="1EBCEF"/>
                </a:solidFill>
                <a:latin typeface="Arial Bold" charset="0"/>
                <a:ea typeface="ＭＳ Ｐゴシック" charset="0"/>
                <a:cs typeface="Arial Bold" charset="0"/>
                <a:sym typeface="Arial Bold" charset="0"/>
              </a:rPr>
              <a:t>2</a:t>
            </a:r>
            <a:endParaRPr lang="en-US" sz="8000" b="1" dirty="0">
              <a:solidFill>
                <a:srgbClr val="1EBCEF"/>
              </a:solidFill>
              <a:latin typeface="Arial Bold" charset="0"/>
              <a:ea typeface="ＭＳ Ｐゴシック" charset="0"/>
              <a:cs typeface="Arial Bold" charset="0"/>
              <a:sym typeface="Arial Bold" charset="0"/>
            </a:endParaRPr>
          </a:p>
        </p:txBody>
      </p:sp>
      <p:sp>
        <p:nvSpPr>
          <p:cNvPr id="45" name="Rectangle 7"/>
          <p:cNvSpPr>
            <a:spLocks/>
          </p:cNvSpPr>
          <p:nvPr/>
        </p:nvSpPr>
        <p:spPr bwMode="auto">
          <a:xfrm>
            <a:off x="905817" y="5300104"/>
            <a:ext cx="1139051" cy="48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rnd">
                <a:solidFill>
                  <a:schemeClr val="tx1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000" b="1" dirty="0">
                <a:solidFill>
                  <a:srgbClr val="1EBCEF"/>
                </a:solidFill>
                <a:latin typeface="Arial Bold" charset="0"/>
                <a:ea typeface="ＭＳ Ｐゴシック" charset="0"/>
                <a:cs typeface="Arial Bold" charset="0"/>
                <a:sym typeface="Arial Bold" charset="0"/>
              </a:rPr>
              <a:t>3</a:t>
            </a:r>
            <a:endParaRPr lang="en-US" sz="8000" b="1" dirty="0">
              <a:solidFill>
                <a:srgbClr val="1EBCEF"/>
              </a:solidFill>
              <a:latin typeface="Arial Bold" charset="0"/>
              <a:ea typeface="ＭＳ Ｐゴシック" charset="0"/>
              <a:cs typeface="Arial Bold" charset="0"/>
              <a:sym typeface="Arial Bold" charset="0"/>
            </a:endParaRPr>
          </a:p>
        </p:txBody>
      </p:sp>
      <p:sp>
        <p:nvSpPr>
          <p:cNvPr id="17" name="object 2"/>
          <p:cNvSpPr txBox="1">
            <a:spLocks/>
          </p:cNvSpPr>
          <p:nvPr/>
        </p:nvSpPr>
        <p:spPr>
          <a:xfrm>
            <a:off x="1461799" y="455350"/>
            <a:ext cx="11843206" cy="324875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vert="horz" wrap="square" lIns="0" tIns="16933" rIns="0" bIns="0" rtlCol="0">
            <a:spAutoFit/>
          </a:bodyPr>
          <a:lstStyle>
            <a:lvl1pPr>
              <a:defRPr sz="5067" b="0" i="0">
                <a:solidFill>
                  <a:schemeClr val="bg1"/>
                </a:solidFill>
                <a:latin typeface="Microsoft Sans Serif"/>
                <a:ea typeface="+mj-ea"/>
                <a:cs typeface="Microsoft Sans Serif"/>
              </a:defRPr>
            </a:lvl1pPr>
          </a:lstStyle>
          <a:p>
            <a:pPr marL="16933">
              <a:spcBef>
                <a:spcPts val="133"/>
              </a:spcBef>
            </a:pPr>
            <a:r>
              <a:rPr lang="ru-RU" sz="2000" b="1" kern="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АКТУАЛЬНЫЕ </a:t>
            </a:r>
            <a:r>
              <a:rPr lang="ru-RU" sz="2000" b="1" kern="0" dirty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ЗАДАЧИ</a:t>
            </a:r>
          </a:p>
        </p:txBody>
      </p:sp>
      <p:pic>
        <p:nvPicPr>
          <p:cNvPr id="18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57" y="211540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12015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object 61"/>
          <p:cNvSpPr txBox="1">
            <a:spLocks noGrp="1"/>
          </p:cNvSpPr>
          <p:nvPr>
            <p:ph type="title"/>
          </p:nvPr>
        </p:nvSpPr>
        <p:spPr>
          <a:xfrm>
            <a:off x="1275993" y="-1260277"/>
            <a:ext cx="11427762" cy="1748065"/>
          </a:xfrm>
          <a:prstGeom prst="rect">
            <a:avLst/>
          </a:prstGeom>
        </p:spPr>
        <p:txBody>
          <a:bodyPr vert="horz" wrap="square" lIns="0" tIns="105495" rIns="0" bIns="0" rtlCol="0">
            <a:spAutoFit/>
          </a:bodyPr>
          <a:lstStyle/>
          <a:p>
            <a:pPr algn="ctr"/>
            <a:r>
              <a:rPr lang="ru-RU" sz="2667" b="1" dirty="0">
                <a:latin typeface="+mj-lt"/>
                <a:ea typeface="Tahoma" pitchFamily="34" charset="0"/>
                <a:cs typeface="Tahoma" pitchFamily="34" charset="0"/>
              </a:rPr>
              <a:t/>
            </a:r>
            <a:br>
              <a:rPr lang="ru-RU" sz="2667" b="1" dirty="0">
                <a:latin typeface="+mj-lt"/>
                <a:ea typeface="Tahoma" pitchFamily="34" charset="0"/>
                <a:cs typeface="Tahoma" pitchFamily="34" charset="0"/>
              </a:rPr>
            </a:br>
            <a:r>
              <a:rPr lang="ru-RU" sz="2667" b="1" dirty="0">
                <a:latin typeface="+mj-lt"/>
                <a:ea typeface="Tahoma" pitchFamily="34" charset="0"/>
                <a:cs typeface="Tahoma" pitchFamily="34" charset="0"/>
              </a:rPr>
              <a:t/>
            </a:r>
            <a:br>
              <a:rPr lang="ru-RU" sz="2667" b="1" dirty="0">
                <a:latin typeface="+mj-lt"/>
                <a:ea typeface="Tahoma" pitchFamily="34" charset="0"/>
                <a:cs typeface="Tahoma" pitchFamily="34" charset="0"/>
              </a:rPr>
            </a:br>
            <a:endParaRPr lang="ru-RU" sz="5333" b="1" dirty="0">
              <a:solidFill>
                <a:srgbClr val="00B05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14338" name="AutoShape 2" descr="https://apf.mail.ru/cgi-bin/readmsg?id=16262382222035104625;0;2&amp;exif=1&amp;full=1&amp;x-email=marks-econom%40mail.ru"/>
          <p:cNvSpPr>
            <a:spLocks noChangeAspect="1" noChangeArrowheads="1"/>
          </p:cNvSpPr>
          <p:nvPr/>
        </p:nvSpPr>
        <p:spPr bwMode="auto">
          <a:xfrm>
            <a:off x="228744" y="-1472682"/>
            <a:ext cx="448152" cy="448153"/>
          </a:xfrm>
          <a:prstGeom prst="rect">
            <a:avLst/>
          </a:prstGeom>
          <a:noFill/>
        </p:spPr>
        <p:txBody>
          <a:bodyPr vert="horz" wrap="square" lIns="134436" tIns="67217" rIns="134436" bIns="67217" numCol="1" anchor="t" anchorCtr="0" compatLnSpc="1">
            <a:prstTxWarp prst="textNoShape">
              <a:avLst/>
            </a:prstTxWarp>
          </a:bodyPr>
          <a:lstStyle/>
          <a:p>
            <a:endParaRPr lang="ru-RU" sz="2400"/>
          </a:p>
        </p:txBody>
      </p:sp>
      <p:sp>
        <p:nvSpPr>
          <p:cNvPr id="33" name="Rectangle 10"/>
          <p:cNvSpPr>
            <a:spLocks/>
          </p:cNvSpPr>
          <p:nvPr/>
        </p:nvSpPr>
        <p:spPr bwMode="auto">
          <a:xfrm>
            <a:off x="2378477" y="1330927"/>
            <a:ext cx="8855629" cy="1608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rnd">
                <a:solidFill>
                  <a:schemeClr val="tx1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lvl="0"/>
            <a:endParaRPr lang="ru-RU" sz="2933" dirty="0">
              <a:latin typeface="Book Antiqua" panose="02040602050305030304" pitchFamily="18" charset="0"/>
              <a:cs typeface="Arial" pitchFamily="34" charset="0"/>
            </a:endParaRPr>
          </a:p>
          <a:p>
            <a:pPr lvl="0"/>
            <a:endParaRPr lang="ru-RU" sz="2933" dirty="0" smtClean="0">
              <a:latin typeface="Book Antiqua" panose="02040602050305030304" pitchFamily="18" charset="0"/>
              <a:cs typeface="Arial" pitchFamily="34" charset="0"/>
            </a:endParaRPr>
          </a:p>
          <a:p>
            <a:pPr algn="just"/>
            <a:endParaRPr lang="en-US" sz="1867" dirty="0">
              <a:solidFill>
                <a:srgbClr val="1EBCEF"/>
              </a:solidFill>
              <a:latin typeface="Book Antiqua" panose="02040602050305030304" pitchFamily="18" charset="0"/>
              <a:ea typeface="ＭＳ Ｐゴシック" charset="0"/>
              <a:cs typeface="Arial" charset="0"/>
              <a:sym typeface="Arial" charset="0"/>
            </a:endParaRPr>
          </a:p>
        </p:txBody>
      </p:sp>
      <p:sp>
        <p:nvSpPr>
          <p:cNvPr id="34" name="Rectangle 10"/>
          <p:cNvSpPr>
            <a:spLocks/>
          </p:cNvSpPr>
          <p:nvPr/>
        </p:nvSpPr>
        <p:spPr bwMode="auto">
          <a:xfrm>
            <a:off x="9313069" y="4086225"/>
            <a:ext cx="3810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rnd">
                <a:solidFill>
                  <a:schemeClr val="tx1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endParaRPr lang="en-US" sz="2400" dirty="0">
              <a:solidFill>
                <a:schemeClr val="accent4">
                  <a:lumMod val="75000"/>
                </a:schemeClr>
              </a:solidFill>
              <a:latin typeface="Book Antiqua" panose="02040602050305030304" pitchFamily="18" charset="0"/>
              <a:ea typeface="ＭＳ Ｐゴシック" charset="0"/>
              <a:cs typeface="Times New Roman" pitchFamily="18" charset="0"/>
              <a:sym typeface="Arial" charset="0"/>
            </a:endParaRPr>
          </a:p>
        </p:txBody>
      </p:sp>
      <p:sp>
        <p:nvSpPr>
          <p:cNvPr id="35" name="Rectangle 10"/>
          <p:cNvSpPr>
            <a:spLocks/>
          </p:cNvSpPr>
          <p:nvPr/>
        </p:nvSpPr>
        <p:spPr bwMode="auto">
          <a:xfrm>
            <a:off x="2378868" y="5698728"/>
            <a:ext cx="8808176" cy="1398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rnd">
                <a:solidFill>
                  <a:schemeClr val="tx1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just"/>
            <a:endParaRPr lang="en-US" sz="1867" dirty="0">
              <a:solidFill>
                <a:srgbClr val="1EBCEF"/>
              </a:solidFill>
              <a:latin typeface="Book Antiqua" panose="02040602050305030304" pitchFamily="18" charset="0"/>
              <a:ea typeface="ＭＳ Ｐゴシック" charset="0"/>
              <a:cs typeface="Arial" charset="0"/>
              <a:sym typeface="Arial" charset="0"/>
            </a:endParaRPr>
          </a:p>
        </p:txBody>
      </p:sp>
      <p:sp>
        <p:nvSpPr>
          <p:cNvPr id="17" name="object 2"/>
          <p:cNvSpPr txBox="1">
            <a:spLocks/>
          </p:cNvSpPr>
          <p:nvPr/>
        </p:nvSpPr>
        <p:spPr>
          <a:xfrm>
            <a:off x="1461799" y="455350"/>
            <a:ext cx="11843206" cy="324875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vert="horz" wrap="square" lIns="0" tIns="16933" rIns="0" bIns="0" rtlCol="0">
            <a:spAutoFit/>
          </a:bodyPr>
          <a:lstStyle>
            <a:lvl1pPr>
              <a:defRPr sz="5067" b="0" i="0">
                <a:solidFill>
                  <a:schemeClr val="bg1"/>
                </a:solidFill>
                <a:latin typeface="Microsoft Sans Serif"/>
                <a:ea typeface="+mj-ea"/>
                <a:cs typeface="Microsoft Sans Serif"/>
              </a:defRPr>
            </a:lvl1pPr>
          </a:lstStyle>
          <a:p>
            <a:pPr marL="16933">
              <a:spcBef>
                <a:spcPts val="133"/>
              </a:spcBef>
            </a:pPr>
            <a:r>
              <a:rPr lang="ru-RU" sz="2000" b="1" kern="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ОПРОС НАСЕЛЕНИЯ И ПРЕДПРИНИМАТЕЛЕЙ ПО КАЧЕСТВУ ЖИЗНИ И БИЗНЕСА</a:t>
            </a:r>
            <a:endParaRPr lang="ru-RU" sz="2000" b="1" kern="0" dirty="0">
              <a:solidFill>
                <a:schemeClr val="accent3">
                  <a:lumMod val="50000"/>
                </a:schemeClr>
              </a:solidFill>
              <a:latin typeface="Book Antiqua" panose="02040602050305030304" pitchFamily="18" charset="0"/>
              <a:ea typeface="PT Astra Serif" panose="020A0603040505020204" pitchFamily="18" charset="-52"/>
              <a:cs typeface="Times New Roman"/>
            </a:endParaRPr>
          </a:p>
        </p:txBody>
      </p:sp>
      <p:pic>
        <p:nvPicPr>
          <p:cNvPr id="18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57" y="211540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083469" y="1419225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Потребность в </a:t>
            </a:r>
            <a:r>
              <a:rPr lang="ru-RU" dirty="0" smtClean="0">
                <a:latin typeface="Book Antiqua" pitchFamily="18" charset="0"/>
              </a:rPr>
              <a:t>субсидиях</a:t>
            </a:r>
            <a:r>
              <a:rPr lang="ru-RU" dirty="0" smtClean="0"/>
              <a:t> из областного бюджета на развитие субъектов МСП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159669" y="2257425"/>
            <a:ext cx="426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Реконструкция объектов культуры – создание </a:t>
            </a:r>
            <a:r>
              <a:rPr lang="ru-RU" dirty="0" smtClean="0">
                <a:latin typeface="Book Antiqua" pitchFamily="18" charset="0"/>
              </a:rPr>
              <a:t>креативных</a:t>
            </a:r>
            <a:r>
              <a:rPr lang="ru-RU" dirty="0" smtClean="0"/>
              <a:t> кластеров – для развития молодежи</a:t>
            </a:r>
            <a:endParaRPr lang="ru-RU" dirty="0"/>
          </a:p>
        </p:txBody>
      </p:sp>
      <p:pic>
        <p:nvPicPr>
          <p:cNvPr id="5122" name="Picture 2" descr="https://azned.net/wp-content/uploads/2022/04/5ff3308.jpg"/>
          <p:cNvPicPr>
            <a:picLocks noChangeAspect="1" noChangeArrowheads="1"/>
          </p:cNvPicPr>
          <p:nvPr/>
        </p:nvPicPr>
        <p:blipFill>
          <a:blip r:embed="rId4" cstate="print">
            <a:lum bright="17000" contrast="12000"/>
          </a:blip>
          <a:srcRect/>
          <a:stretch>
            <a:fillRect/>
          </a:stretch>
        </p:blipFill>
        <p:spPr bwMode="auto">
          <a:xfrm>
            <a:off x="5274469" y="1419225"/>
            <a:ext cx="3657600" cy="304800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9084469" y="1343025"/>
            <a:ext cx="350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Отток молодых </a:t>
            </a:r>
            <a:r>
              <a:rPr lang="ru-RU" dirty="0" err="1" smtClean="0"/>
              <a:t>спецмалистов</a:t>
            </a:r>
            <a:r>
              <a:rPr lang="ru-RU" dirty="0" smtClean="0"/>
              <a:t> из-за нехватки рабочих мест и уровня </a:t>
            </a:r>
            <a:r>
              <a:rPr lang="ru-RU" dirty="0" smtClean="0">
                <a:latin typeface="Book Antiqua" pitchFamily="18" charset="0"/>
              </a:rPr>
              <a:t>заработной</a:t>
            </a:r>
            <a:r>
              <a:rPr lang="ru-RU" dirty="0" smtClean="0"/>
              <a:t> платы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9160669" y="2409825"/>
            <a:ext cx="3962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Потребность в развитии социальной инфраструктуры (детских площадок, спортивных комплексов, </a:t>
            </a:r>
            <a:r>
              <a:rPr lang="ru-RU" dirty="0" err="1" smtClean="0"/>
              <a:t>территроий</a:t>
            </a:r>
            <a:r>
              <a:rPr lang="ru-RU" dirty="0" smtClean="0"/>
              <a:t> </a:t>
            </a:r>
            <a:r>
              <a:rPr lang="ru-RU" dirty="0" err="1" smtClean="0"/>
              <a:t>оющего</a:t>
            </a:r>
            <a:r>
              <a:rPr lang="ru-RU" dirty="0" smtClean="0"/>
              <a:t> пользования (пляжей, стадионов) – создание </a:t>
            </a:r>
            <a:r>
              <a:rPr lang="ru-RU" dirty="0" err="1" smtClean="0"/>
              <a:t>вело-трасс</a:t>
            </a:r>
            <a:r>
              <a:rPr lang="ru-RU" dirty="0" smtClean="0"/>
              <a:t> и лыжных трасс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9236869" y="4314825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Нехватки узких специалистов в медицинской </a:t>
            </a:r>
            <a:r>
              <a:rPr lang="ru-RU" dirty="0" smtClean="0">
                <a:latin typeface="Book Antiqua" pitchFamily="18" charset="0"/>
              </a:rPr>
              <a:t>сфере</a:t>
            </a:r>
            <a:endParaRPr lang="ru-RU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2015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724856" y="7457375"/>
            <a:ext cx="406370" cy="81212"/>
          </a:xfrm>
          <a:custGeom>
            <a:avLst/>
            <a:gdLst/>
            <a:ahLst/>
            <a:cxnLst/>
            <a:rect l="l" t="t" r="r" b="b"/>
            <a:pathLst>
              <a:path w="323214" h="81279">
                <a:moveTo>
                  <a:pt x="42189" y="24892"/>
                </a:moveTo>
                <a:lnTo>
                  <a:pt x="42087" y="1054"/>
                </a:lnTo>
                <a:lnTo>
                  <a:pt x="393" y="1295"/>
                </a:lnTo>
                <a:lnTo>
                  <a:pt x="0" y="1295"/>
                </a:lnTo>
                <a:lnTo>
                  <a:pt x="101" y="25133"/>
                </a:lnTo>
                <a:lnTo>
                  <a:pt x="42189" y="24892"/>
                </a:lnTo>
                <a:close/>
              </a:path>
              <a:path w="323214" h="81279">
                <a:moveTo>
                  <a:pt x="42583" y="57569"/>
                </a:moveTo>
                <a:lnTo>
                  <a:pt x="42278" y="33743"/>
                </a:lnTo>
                <a:lnTo>
                  <a:pt x="292" y="33858"/>
                </a:lnTo>
                <a:lnTo>
                  <a:pt x="495" y="57569"/>
                </a:lnTo>
                <a:lnTo>
                  <a:pt x="42583" y="57569"/>
                </a:lnTo>
                <a:close/>
              </a:path>
              <a:path w="323214" h="81279">
                <a:moveTo>
                  <a:pt x="42684" y="81051"/>
                </a:moveTo>
                <a:lnTo>
                  <a:pt x="42583" y="66421"/>
                </a:lnTo>
                <a:lnTo>
                  <a:pt x="584" y="66535"/>
                </a:lnTo>
                <a:lnTo>
                  <a:pt x="584" y="81280"/>
                </a:lnTo>
                <a:lnTo>
                  <a:pt x="42684" y="81051"/>
                </a:lnTo>
                <a:close/>
              </a:path>
              <a:path w="323214" h="81279">
                <a:moveTo>
                  <a:pt x="98298" y="24650"/>
                </a:moveTo>
                <a:lnTo>
                  <a:pt x="98107" y="939"/>
                </a:lnTo>
                <a:lnTo>
                  <a:pt x="56121" y="1054"/>
                </a:lnTo>
                <a:lnTo>
                  <a:pt x="56311" y="24777"/>
                </a:lnTo>
                <a:lnTo>
                  <a:pt x="98298" y="24650"/>
                </a:lnTo>
                <a:close/>
              </a:path>
              <a:path w="323214" h="81279">
                <a:moveTo>
                  <a:pt x="98501" y="57340"/>
                </a:moveTo>
                <a:lnTo>
                  <a:pt x="98298" y="33502"/>
                </a:lnTo>
                <a:lnTo>
                  <a:pt x="56311" y="33743"/>
                </a:lnTo>
                <a:lnTo>
                  <a:pt x="56515" y="57454"/>
                </a:lnTo>
                <a:lnTo>
                  <a:pt x="98501" y="57340"/>
                </a:lnTo>
                <a:close/>
              </a:path>
              <a:path w="323214" h="81279">
                <a:moveTo>
                  <a:pt x="98602" y="80924"/>
                </a:moveTo>
                <a:lnTo>
                  <a:pt x="98501" y="66179"/>
                </a:lnTo>
                <a:lnTo>
                  <a:pt x="56705" y="66306"/>
                </a:lnTo>
                <a:lnTo>
                  <a:pt x="56705" y="81051"/>
                </a:lnTo>
                <a:lnTo>
                  <a:pt x="98602" y="80924"/>
                </a:lnTo>
                <a:close/>
              </a:path>
              <a:path w="323214" h="81279">
                <a:moveTo>
                  <a:pt x="154228" y="24422"/>
                </a:moveTo>
                <a:lnTo>
                  <a:pt x="154025" y="711"/>
                </a:lnTo>
                <a:lnTo>
                  <a:pt x="112141" y="825"/>
                </a:lnTo>
                <a:lnTo>
                  <a:pt x="112331" y="24536"/>
                </a:lnTo>
                <a:lnTo>
                  <a:pt x="154228" y="24422"/>
                </a:lnTo>
                <a:close/>
              </a:path>
              <a:path w="323214" h="81279">
                <a:moveTo>
                  <a:pt x="154520" y="57099"/>
                </a:moveTo>
                <a:lnTo>
                  <a:pt x="154317" y="33388"/>
                </a:lnTo>
                <a:lnTo>
                  <a:pt x="112229" y="33502"/>
                </a:lnTo>
                <a:lnTo>
                  <a:pt x="112433" y="55689"/>
                </a:lnTo>
                <a:lnTo>
                  <a:pt x="112623" y="57213"/>
                </a:lnTo>
                <a:lnTo>
                  <a:pt x="154520" y="57099"/>
                </a:lnTo>
                <a:close/>
              </a:path>
              <a:path w="323214" h="81279">
                <a:moveTo>
                  <a:pt x="154622" y="80695"/>
                </a:moveTo>
                <a:lnTo>
                  <a:pt x="154520" y="66065"/>
                </a:lnTo>
                <a:lnTo>
                  <a:pt x="112623" y="66179"/>
                </a:lnTo>
                <a:lnTo>
                  <a:pt x="112623" y="80810"/>
                </a:lnTo>
                <a:lnTo>
                  <a:pt x="154622" y="80695"/>
                </a:lnTo>
                <a:close/>
              </a:path>
              <a:path w="323214" h="81279">
                <a:moveTo>
                  <a:pt x="210248" y="24180"/>
                </a:moveTo>
                <a:lnTo>
                  <a:pt x="210146" y="469"/>
                </a:lnTo>
                <a:lnTo>
                  <a:pt x="168059" y="584"/>
                </a:lnTo>
                <a:lnTo>
                  <a:pt x="168160" y="24422"/>
                </a:lnTo>
                <a:lnTo>
                  <a:pt x="210248" y="24180"/>
                </a:lnTo>
                <a:close/>
              </a:path>
              <a:path w="323214" h="81279">
                <a:moveTo>
                  <a:pt x="210642" y="56857"/>
                </a:moveTo>
                <a:lnTo>
                  <a:pt x="210337" y="33147"/>
                </a:lnTo>
                <a:lnTo>
                  <a:pt x="168249" y="33274"/>
                </a:lnTo>
                <a:lnTo>
                  <a:pt x="168554" y="56984"/>
                </a:lnTo>
                <a:lnTo>
                  <a:pt x="210642" y="56857"/>
                </a:lnTo>
                <a:close/>
              </a:path>
              <a:path w="323214" h="81279">
                <a:moveTo>
                  <a:pt x="210743" y="80454"/>
                </a:moveTo>
                <a:lnTo>
                  <a:pt x="210439" y="65709"/>
                </a:lnTo>
                <a:lnTo>
                  <a:pt x="168554" y="65951"/>
                </a:lnTo>
                <a:lnTo>
                  <a:pt x="168643" y="80581"/>
                </a:lnTo>
                <a:lnTo>
                  <a:pt x="210743" y="80454"/>
                </a:lnTo>
                <a:close/>
              </a:path>
              <a:path w="323214" h="81279">
                <a:moveTo>
                  <a:pt x="266268" y="23952"/>
                </a:moveTo>
                <a:lnTo>
                  <a:pt x="266166" y="228"/>
                </a:lnTo>
                <a:lnTo>
                  <a:pt x="224078" y="469"/>
                </a:lnTo>
                <a:lnTo>
                  <a:pt x="224180" y="24180"/>
                </a:lnTo>
                <a:lnTo>
                  <a:pt x="266268" y="23952"/>
                </a:lnTo>
                <a:close/>
              </a:path>
              <a:path w="323214" h="81279">
                <a:moveTo>
                  <a:pt x="266357" y="32918"/>
                </a:moveTo>
                <a:lnTo>
                  <a:pt x="224370" y="33032"/>
                </a:lnTo>
                <a:lnTo>
                  <a:pt x="224574" y="56857"/>
                </a:lnTo>
                <a:lnTo>
                  <a:pt x="266357" y="56629"/>
                </a:lnTo>
                <a:lnTo>
                  <a:pt x="266357" y="32918"/>
                </a:lnTo>
                <a:close/>
              </a:path>
              <a:path w="323214" h="81279">
                <a:moveTo>
                  <a:pt x="266750" y="80225"/>
                </a:moveTo>
                <a:lnTo>
                  <a:pt x="266560" y="65481"/>
                </a:lnTo>
                <a:lnTo>
                  <a:pt x="224574" y="65709"/>
                </a:lnTo>
                <a:lnTo>
                  <a:pt x="224663" y="80454"/>
                </a:lnTo>
                <a:lnTo>
                  <a:pt x="266750" y="80225"/>
                </a:lnTo>
                <a:close/>
              </a:path>
              <a:path w="323214" h="81279">
                <a:moveTo>
                  <a:pt x="322186" y="0"/>
                </a:moveTo>
                <a:lnTo>
                  <a:pt x="280187" y="228"/>
                </a:lnTo>
                <a:lnTo>
                  <a:pt x="280289" y="23952"/>
                </a:lnTo>
                <a:lnTo>
                  <a:pt x="322186" y="23710"/>
                </a:lnTo>
                <a:lnTo>
                  <a:pt x="322186" y="0"/>
                </a:lnTo>
                <a:close/>
              </a:path>
              <a:path w="323214" h="81279">
                <a:moveTo>
                  <a:pt x="322478" y="56388"/>
                </a:moveTo>
                <a:lnTo>
                  <a:pt x="322376" y="32677"/>
                </a:lnTo>
                <a:lnTo>
                  <a:pt x="280390" y="32918"/>
                </a:lnTo>
                <a:lnTo>
                  <a:pt x="280492" y="56515"/>
                </a:lnTo>
                <a:lnTo>
                  <a:pt x="322478" y="56388"/>
                </a:lnTo>
                <a:close/>
              </a:path>
              <a:path w="323214" h="81279">
                <a:moveTo>
                  <a:pt x="322681" y="79984"/>
                </a:moveTo>
                <a:lnTo>
                  <a:pt x="322580" y="65354"/>
                </a:lnTo>
                <a:lnTo>
                  <a:pt x="280593" y="65481"/>
                </a:lnTo>
                <a:lnTo>
                  <a:pt x="280784" y="80225"/>
                </a:lnTo>
                <a:lnTo>
                  <a:pt x="322681" y="79984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75281" y="7261695"/>
            <a:ext cx="53491" cy="24110"/>
          </a:xfrm>
          <a:custGeom>
            <a:avLst/>
            <a:gdLst/>
            <a:ahLst/>
            <a:cxnLst/>
            <a:rect l="l" t="t" r="r" b="b"/>
            <a:pathLst>
              <a:path w="42545" h="24129">
                <a:moveTo>
                  <a:pt x="41594" y="0"/>
                </a:moveTo>
                <a:lnTo>
                  <a:pt x="0" y="236"/>
                </a:lnTo>
                <a:lnTo>
                  <a:pt x="296" y="23823"/>
                </a:lnTo>
                <a:lnTo>
                  <a:pt x="42187" y="23705"/>
                </a:lnTo>
                <a:lnTo>
                  <a:pt x="41989" y="0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34045" y="7229508"/>
            <a:ext cx="53491" cy="24110"/>
          </a:xfrm>
          <a:custGeom>
            <a:avLst/>
            <a:gdLst/>
            <a:ahLst/>
            <a:cxnLst/>
            <a:rect l="l" t="t" r="r" b="b"/>
            <a:pathLst>
              <a:path w="42544" h="24129">
                <a:moveTo>
                  <a:pt x="42088" y="0"/>
                </a:moveTo>
                <a:lnTo>
                  <a:pt x="98" y="118"/>
                </a:lnTo>
                <a:lnTo>
                  <a:pt x="395" y="23951"/>
                </a:lnTo>
                <a:lnTo>
                  <a:pt x="42286" y="23715"/>
                </a:lnTo>
                <a:lnTo>
                  <a:pt x="42088" y="0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863483" y="7164214"/>
            <a:ext cx="265059" cy="88825"/>
          </a:xfrm>
          <a:custGeom>
            <a:avLst/>
            <a:gdLst/>
            <a:ahLst/>
            <a:cxnLst/>
            <a:rect l="l" t="t" r="r" b="b"/>
            <a:pathLst>
              <a:path w="210820" h="88900">
                <a:moveTo>
                  <a:pt x="42189" y="56629"/>
                </a:moveTo>
                <a:lnTo>
                  <a:pt x="41986" y="32918"/>
                </a:lnTo>
                <a:lnTo>
                  <a:pt x="0" y="33032"/>
                </a:lnTo>
                <a:lnTo>
                  <a:pt x="190" y="56743"/>
                </a:lnTo>
                <a:lnTo>
                  <a:pt x="42189" y="56629"/>
                </a:lnTo>
                <a:close/>
              </a:path>
              <a:path w="210820" h="88900">
                <a:moveTo>
                  <a:pt x="98005" y="23825"/>
                </a:moveTo>
                <a:lnTo>
                  <a:pt x="97802" y="0"/>
                </a:lnTo>
                <a:lnTo>
                  <a:pt x="55816" y="241"/>
                </a:lnTo>
                <a:lnTo>
                  <a:pt x="55918" y="23939"/>
                </a:lnTo>
                <a:lnTo>
                  <a:pt x="98005" y="23825"/>
                </a:lnTo>
                <a:close/>
              </a:path>
              <a:path w="210820" h="88900">
                <a:moveTo>
                  <a:pt x="98107" y="56515"/>
                </a:moveTo>
                <a:lnTo>
                  <a:pt x="98005" y="32677"/>
                </a:lnTo>
                <a:lnTo>
                  <a:pt x="56210" y="32791"/>
                </a:lnTo>
                <a:lnTo>
                  <a:pt x="56121" y="56629"/>
                </a:lnTo>
                <a:lnTo>
                  <a:pt x="98107" y="56515"/>
                </a:lnTo>
                <a:close/>
              </a:path>
              <a:path w="210820" h="88900">
                <a:moveTo>
                  <a:pt x="154127" y="56159"/>
                </a:moveTo>
                <a:lnTo>
                  <a:pt x="154025" y="32562"/>
                </a:lnTo>
                <a:lnTo>
                  <a:pt x="112128" y="32677"/>
                </a:lnTo>
                <a:lnTo>
                  <a:pt x="112039" y="56388"/>
                </a:lnTo>
                <a:lnTo>
                  <a:pt x="154127" y="56159"/>
                </a:lnTo>
                <a:close/>
              </a:path>
              <a:path w="210820" h="88900">
                <a:moveTo>
                  <a:pt x="210337" y="64884"/>
                </a:moveTo>
                <a:lnTo>
                  <a:pt x="168249" y="65112"/>
                </a:lnTo>
                <a:lnTo>
                  <a:pt x="168351" y="88722"/>
                </a:lnTo>
                <a:lnTo>
                  <a:pt x="210337" y="88595"/>
                </a:lnTo>
                <a:lnTo>
                  <a:pt x="210337" y="64884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719634" y="6870227"/>
            <a:ext cx="406370" cy="156079"/>
          </a:xfrm>
          <a:custGeom>
            <a:avLst/>
            <a:gdLst/>
            <a:ahLst/>
            <a:cxnLst/>
            <a:rect l="l" t="t" r="r" b="b"/>
            <a:pathLst>
              <a:path w="323214" h="156209">
                <a:moveTo>
                  <a:pt x="42189" y="24777"/>
                </a:moveTo>
                <a:lnTo>
                  <a:pt x="42087" y="1181"/>
                </a:lnTo>
                <a:lnTo>
                  <a:pt x="0" y="1295"/>
                </a:lnTo>
                <a:lnTo>
                  <a:pt x="101" y="25019"/>
                </a:lnTo>
                <a:lnTo>
                  <a:pt x="42189" y="24777"/>
                </a:lnTo>
                <a:close/>
              </a:path>
              <a:path w="323214" h="156209">
                <a:moveTo>
                  <a:pt x="42291" y="33743"/>
                </a:moveTo>
                <a:lnTo>
                  <a:pt x="292" y="33972"/>
                </a:lnTo>
                <a:lnTo>
                  <a:pt x="393" y="57696"/>
                </a:lnTo>
                <a:lnTo>
                  <a:pt x="42291" y="57454"/>
                </a:lnTo>
                <a:lnTo>
                  <a:pt x="42291" y="33743"/>
                </a:lnTo>
                <a:close/>
              </a:path>
              <a:path w="323214" h="156209">
                <a:moveTo>
                  <a:pt x="42684" y="90131"/>
                </a:moveTo>
                <a:lnTo>
                  <a:pt x="42481" y="66306"/>
                </a:lnTo>
                <a:lnTo>
                  <a:pt x="495" y="66548"/>
                </a:lnTo>
                <a:lnTo>
                  <a:pt x="596" y="90246"/>
                </a:lnTo>
                <a:lnTo>
                  <a:pt x="42684" y="90131"/>
                </a:lnTo>
                <a:close/>
              </a:path>
              <a:path w="323214" h="156209">
                <a:moveTo>
                  <a:pt x="42875" y="122821"/>
                </a:moveTo>
                <a:lnTo>
                  <a:pt x="42684" y="98983"/>
                </a:lnTo>
                <a:lnTo>
                  <a:pt x="596" y="99098"/>
                </a:lnTo>
                <a:lnTo>
                  <a:pt x="889" y="122936"/>
                </a:lnTo>
                <a:lnTo>
                  <a:pt x="42875" y="122821"/>
                </a:lnTo>
                <a:close/>
              </a:path>
              <a:path w="323214" h="156209">
                <a:moveTo>
                  <a:pt x="43180" y="155498"/>
                </a:moveTo>
                <a:lnTo>
                  <a:pt x="43078" y="131660"/>
                </a:lnTo>
                <a:lnTo>
                  <a:pt x="990" y="131775"/>
                </a:lnTo>
                <a:lnTo>
                  <a:pt x="1092" y="155613"/>
                </a:lnTo>
                <a:lnTo>
                  <a:pt x="43180" y="155498"/>
                </a:lnTo>
                <a:close/>
              </a:path>
              <a:path w="323214" h="156209">
                <a:moveTo>
                  <a:pt x="98107" y="24536"/>
                </a:moveTo>
                <a:lnTo>
                  <a:pt x="97917" y="825"/>
                </a:lnTo>
                <a:lnTo>
                  <a:pt x="56121" y="1066"/>
                </a:lnTo>
                <a:lnTo>
                  <a:pt x="56222" y="24777"/>
                </a:lnTo>
                <a:lnTo>
                  <a:pt x="98107" y="24536"/>
                </a:lnTo>
                <a:close/>
              </a:path>
              <a:path w="323214" h="156209">
                <a:moveTo>
                  <a:pt x="98399" y="57213"/>
                </a:moveTo>
                <a:lnTo>
                  <a:pt x="98310" y="33502"/>
                </a:lnTo>
                <a:lnTo>
                  <a:pt x="56311" y="33743"/>
                </a:lnTo>
                <a:lnTo>
                  <a:pt x="56413" y="57340"/>
                </a:lnTo>
                <a:lnTo>
                  <a:pt x="98399" y="57213"/>
                </a:lnTo>
                <a:close/>
              </a:path>
              <a:path w="323214" h="156209">
                <a:moveTo>
                  <a:pt x="98602" y="89890"/>
                </a:moveTo>
                <a:lnTo>
                  <a:pt x="98501" y="66192"/>
                </a:lnTo>
                <a:lnTo>
                  <a:pt x="56413" y="66421"/>
                </a:lnTo>
                <a:lnTo>
                  <a:pt x="56718" y="90017"/>
                </a:lnTo>
                <a:lnTo>
                  <a:pt x="98602" y="89890"/>
                </a:lnTo>
                <a:close/>
              </a:path>
              <a:path w="323214" h="156209">
                <a:moveTo>
                  <a:pt x="98996" y="122580"/>
                </a:moveTo>
                <a:lnTo>
                  <a:pt x="98704" y="98869"/>
                </a:lnTo>
                <a:lnTo>
                  <a:pt x="56718" y="98983"/>
                </a:lnTo>
                <a:lnTo>
                  <a:pt x="56908" y="122694"/>
                </a:lnTo>
                <a:lnTo>
                  <a:pt x="98996" y="122580"/>
                </a:lnTo>
                <a:close/>
              </a:path>
              <a:path w="323214" h="156209">
                <a:moveTo>
                  <a:pt x="99098" y="155257"/>
                </a:moveTo>
                <a:lnTo>
                  <a:pt x="98894" y="131419"/>
                </a:lnTo>
                <a:lnTo>
                  <a:pt x="57010" y="131660"/>
                </a:lnTo>
                <a:lnTo>
                  <a:pt x="57111" y="155371"/>
                </a:lnTo>
                <a:lnTo>
                  <a:pt x="99098" y="155257"/>
                </a:lnTo>
                <a:close/>
              </a:path>
              <a:path w="323214" h="156209">
                <a:moveTo>
                  <a:pt x="154228" y="24422"/>
                </a:moveTo>
                <a:lnTo>
                  <a:pt x="153936" y="584"/>
                </a:lnTo>
                <a:lnTo>
                  <a:pt x="112141" y="825"/>
                </a:lnTo>
                <a:lnTo>
                  <a:pt x="112242" y="24536"/>
                </a:lnTo>
                <a:lnTo>
                  <a:pt x="154228" y="24422"/>
                </a:lnTo>
                <a:close/>
              </a:path>
              <a:path w="323214" h="156209">
                <a:moveTo>
                  <a:pt x="154419" y="57099"/>
                </a:moveTo>
                <a:lnTo>
                  <a:pt x="154330" y="33261"/>
                </a:lnTo>
                <a:lnTo>
                  <a:pt x="112242" y="33388"/>
                </a:lnTo>
                <a:lnTo>
                  <a:pt x="112331" y="57213"/>
                </a:lnTo>
                <a:lnTo>
                  <a:pt x="154419" y="57099"/>
                </a:lnTo>
                <a:close/>
              </a:path>
              <a:path w="323214" h="156209">
                <a:moveTo>
                  <a:pt x="154622" y="89662"/>
                </a:moveTo>
                <a:lnTo>
                  <a:pt x="154520" y="65951"/>
                </a:lnTo>
                <a:lnTo>
                  <a:pt x="112433" y="66065"/>
                </a:lnTo>
                <a:lnTo>
                  <a:pt x="112725" y="89890"/>
                </a:lnTo>
                <a:lnTo>
                  <a:pt x="154622" y="89662"/>
                </a:lnTo>
                <a:close/>
              </a:path>
              <a:path w="323214" h="156209">
                <a:moveTo>
                  <a:pt x="154914" y="122339"/>
                </a:moveTo>
                <a:lnTo>
                  <a:pt x="154622" y="98628"/>
                </a:lnTo>
                <a:lnTo>
                  <a:pt x="112725" y="98742"/>
                </a:lnTo>
                <a:lnTo>
                  <a:pt x="112928" y="122466"/>
                </a:lnTo>
                <a:lnTo>
                  <a:pt x="154914" y="122339"/>
                </a:lnTo>
                <a:close/>
              </a:path>
              <a:path w="323214" h="156209">
                <a:moveTo>
                  <a:pt x="155117" y="155016"/>
                </a:moveTo>
                <a:lnTo>
                  <a:pt x="154914" y="131305"/>
                </a:lnTo>
                <a:lnTo>
                  <a:pt x="113030" y="131419"/>
                </a:lnTo>
                <a:lnTo>
                  <a:pt x="113220" y="155143"/>
                </a:lnTo>
                <a:lnTo>
                  <a:pt x="155117" y="155016"/>
                </a:lnTo>
                <a:close/>
              </a:path>
              <a:path w="323214" h="156209">
                <a:moveTo>
                  <a:pt x="210248" y="24193"/>
                </a:moveTo>
                <a:lnTo>
                  <a:pt x="210045" y="469"/>
                </a:lnTo>
                <a:lnTo>
                  <a:pt x="167957" y="584"/>
                </a:lnTo>
                <a:lnTo>
                  <a:pt x="168160" y="24307"/>
                </a:lnTo>
                <a:lnTo>
                  <a:pt x="210248" y="24193"/>
                </a:lnTo>
                <a:close/>
              </a:path>
              <a:path w="323214" h="156209">
                <a:moveTo>
                  <a:pt x="210439" y="56857"/>
                </a:moveTo>
                <a:lnTo>
                  <a:pt x="210350" y="33147"/>
                </a:lnTo>
                <a:lnTo>
                  <a:pt x="168262" y="33261"/>
                </a:lnTo>
                <a:lnTo>
                  <a:pt x="168452" y="56984"/>
                </a:lnTo>
                <a:lnTo>
                  <a:pt x="210439" y="56857"/>
                </a:lnTo>
                <a:close/>
              </a:path>
              <a:path w="323214" h="156209">
                <a:moveTo>
                  <a:pt x="210743" y="89446"/>
                </a:moveTo>
                <a:lnTo>
                  <a:pt x="210540" y="65747"/>
                </a:lnTo>
                <a:lnTo>
                  <a:pt x="168656" y="65963"/>
                </a:lnTo>
                <a:lnTo>
                  <a:pt x="168744" y="89674"/>
                </a:lnTo>
                <a:lnTo>
                  <a:pt x="210743" y="89446"/>
                </a:lnTo>
                <a:close/>
              </a:path>
              <a:path w="323214" h="156209">
                <a:moveTo>
                  <a:pt x="210934" y="122110"/>
                </a:moveTo>
                <a:lnTo>
                  <a:pt x="210743" y="98272"/>
                </a:lnTo>
                <a:lnTo>
                  <a:pt x="168744" y="98513"/>
                </a:lnTo>
                <a:lnTo>
                  <a:pt x="169049" y="122339"/>
                </a:lnTo>
                <a:lnTo>
                  <a:pt x="210934" y="122110"/>
                </a:lnTo>
                <a:close/>
              </a:path>
              <a:path w="323214" h="156209">
                <a:moveTo>
                  <a:pt x="211239" y="154787"/>
                </a:moveTo>
                <a:lnTo>
                  <a:pt x="210934" y="130949"/>
                </a:lnTo>
                <a:lnTo>
                  <a:pt x="168846" y="131191"/>
                </a:lnTo>
                <a:lnTo>
                  <a:pt x="169151" y="154901"/>
                </a:lnTo>
                <a:lnTo>
                  <a:pt x="211239" y="154787"/>
                </a:lnTo>
                <a:close/>
              </a:path>
              <a:path w="323214" h="156209">
                <a:moveTo>
                  <a:pt x="266268" y="23952"/>
                </a:moveTo>
                <a:lnTo>
                  <a:pt x="266065" y="241"/>
                </a:lnTo>
                <a:lnTo>
                  <a:pt x="223977" y="355"/>
                </a:lnTo>
                <a:lnTo>
                  <a:pt x="224282" y="24066"/>
                </a:lnTo>
                <a:lnTo>
                  <a:pt x="266268" y="23952"/>
                </a:lnTo>
                <a:close/>
              </a:path>
              <a:path w="323214" h="156209">
                <a:moveTo>
                  <a:pt x="266560" y="56629"/>
                </a:moveTo>
                <a:lnTo>
                  <a:pt x="266166" y="32918"/>
                </a:lnTo>
                <a:lnTo>
                  <a:pt x="224370" y="33032"/>
                </a:lnTo>
                <a:lnTo>
                  <a:pt x="224472" y="56743"/>
                </a:lnTo>
                <a:lnTo>
                  <a:pt x="266560" y="56629"/>
                </a:lnTo>
                <a:close/>
              </a:path>
              <a:path w="323214" h="156209">
                <a:moveTo>
                  <a:pt x="266661" y="89192"/>
                </a:moveTo>
                <a:lnTo>
                  <a:pt x="266560" y="65595"/>
                </a:lnTo>
                <a:lnTo>
                  <a:pt x="224574" y="65722"/>
                </a:lnTo>
                <a:lnTo>
                  <a:pt x="224675" y="89420"/>
                </a:lnTo>
                <a:lnTo>
                  <a:pt x="266661" y="89192"/>
                </a:lnTo>
                <a:close/>
              </a:path>
              <a:path w="323214" h="156209">
                <a:moveTo>
                  <a:pt x="266865" y="121869"/>
                </a:moveTo>
                <a:lnTo>
                  <a:pt x="266763" y="98158"/>
                </a:lnTo>
                <a:lnTo>
                  <a:pt x="224675" y="98399"/>
                </a:lnTo>
                <a:lnTo>
                  <a:pt x="224967" y="122110"/>
                </a:lnTo>
                <a:lnTo>
                  <a:pt x="266865" y="121869"/>
                </a:lnTo>
                <a:close/>
              </a:path>
              <a:path w="323214" h="156209">
                <a:moveTo>
                  <a:pt x="267258" y="154546"/>
                </a:moveTo>
                <a:lnTo>
                  <a:pt x="266954" y="130835"/>
                </a:lnTo>
                <a:lnTo>
                  <a:pt x="224967" y="130949"/>
                </a:lnTo>
                <a:lnTo>
                  <a:pt x="225171" y="154787"/>
                </a:lnTo>
                <a:lnTo>
                  <a:pt x="267258" y="154546"/>
                </a:lnTo>
                <a:close/>
              </a:path>
              <a:path w="323214" h="156209">
                <a:moveTo>
                  <a:pt x="322186" y="23837"/>
                </a:moveTo>
                <a:lnTo>
                  <a:pt x="321983" y="0"/>
                </a:lnTo>
                <a:lnTo>
                  <a:pt x="279996" y="114"/>
                </a:lnTo>
                <a:lnTo>
                  <a:pt x="280301" y="23952"/>
                </a:lnTo>
                <a:lnTo>
                  <a:pt x="322186" y="23837"/>
                </a:lnTo>
                <a:close/>
              </a:path>
              <a:path w="323214" h="156209">
                <a:moveTo>
                  <a:pt x="322478" y="56388"/>
                </a:moveTo>
                <a:lnTo>
                  <a:pt x="322186" y="32562"/>
                </a:lnTo>
                <a:lnTo>
                  <a:pt x="280301" y="32791"/>
                </a:lnTo>
                <a:lnTo>
                  <a:pt x="280492" y="56629"/>
                </a:lnTo>
                <a:lnTo>
                  <a:pt x="322478" y="56388"/>
                </a:lnTo>
                <a:close/>
              </a:path>
              <a:path w="323214" h="156209">
                <a:moveTo>
                  <a:pt x="322681" y="88950"/>
                </a:moveTo>
                <a:lnTo>
                  <a:pt x="322580" y="65239"/>
                </a:lnTo>
                <a:lnTo>
                  <a:pt x="280593" y="65481"/>
                </a:lnTo>
                <a:lnTo>
                  <a:pt x="280593" y="89192"/>
                </a:lnTo>
                <a:lnTo>
                  <a:pt x="322681" y="88950"/>
                </a:lnTo>
                <a:close/>
              </a:path>
              <a:path w="323214" h="156209">
                <a:moveTo>
                  <a:pt x="322973" y="121691"/>
                </a:moveTo>
                <a:lnTo>
                  <a:pt x="322872" y="97980"/>
                </a:lnTo>
                <a:lnTo>
                  <a:pt x="280885" y="98120"/>
                </a:lnTo>
                <a:lnTo>
                  <a:pt x="280885" y="121831"/>
                </a:lnTo>
                <a:lnTo>
                  <a:pt x="322973" y="121691"/>
                </a:lnTo>
                <a:close/>
              </a:path>
              <a:path w="323214" h="156209">
                <a:moveTo>
                  <a:pt x="323176" y="154317"/>
                </a:moveTo>
                <a:lnTo>
                  <a:pt x="322973" y="130594"/>
                </a:lnTo>
                <a:lnTo>
                  <a:pt x="280987" y="130835"/>
                </a:lnTo>
                <a:lnTo>
                  <a:pt x="281190" y="154432"/>
                </a:lnTo>
                <a:lnTo>
                  <a:pt x="323176" y="154317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59013" y="6674430"/>
            <a:ext cx="264260" cy="57737"/>
          </a:xfrm>
          <a:custGeom>
            <a:avLst/>
            <a:gdLst/>
            <a:ahLst/>
            <a:cxnLst/>
            <a:rect l="l" t="t" r="r" b="b"/>
            <a:pathLst>
              <a:path w="210185" h="57784">
                <a:moveTo>
                  <a:pt x="42278" y="57099"/>
                </a:moveTo>
                <a:lnTo>
                  <a:pt x="41986" y="33388"/>
                </a:lnTo>
                <a:lnTo>
                  <a:pt x="0" y="33502"/>
                </a:lnTo>
                <a:lnTo>
                  <a:pt x="190" y="57213"/>
                </a:lnTo>
                <a:lnTo>
                  <a:pt x="42278" y="57099"/>
                </a:lnTo>
                <a:close/>
              </a:path>
              <a:path w="210185" h="57784">
                <a:moveTo>
                  <a:pt x="98209" y="56984"/>
                </a:moveTo>
                <a:lnTo>
                  <a:pt x="98005" y="33147"/>
                </a:lnTo>
                <a:lnTo>
                  <a:pt x="56019" y="33261"/>
                </a:lnTo>
                <a:lnTo>
                  <a:pt x="56210" y="56984"/>
                </a:lnTo>
                <a:lnTo>
                  <a:pt x="98107" y="56984"/>
                </a:lnTo>
                <a:close/>
              </a:path>
              <a:path w="210185" h="57784">
                <a:moveTo>
                  <a:pt x="154127" y="56629"/>
                </a:moveTo>
                <a:lnTo>
                  <a:pt x="154025" y="32918"/>
                </a:lnTo>
                <a:lnTo>
                  <a:pt x="112039" y="33147"/>
                </a:lnTo>
                <a:lnTo>
                  <a:pt x="112331" y="56870"/>
                </a:lnTo>
                <a:lnTo>
                  <a:pt x="154127" y="56629"/>
                </a:lnTo>
                <a:close/>
              </a:path>
              <a:path w="210185" h="57784">
                <a:moveTo>
                  <a:pt x="209943" y="23837"/>
                </a:moveTo>
                <a:lnTo>
                  <a:pt x="209842" y="0"/>
                </a:lnTo>
                <a:lnTo>
                  <a:pt x="167855" y="241"/>
                </a:lnTo>
                <a:lnTo>
                  <a:pt x="167957" y="23952"/>
                </a:lnTo>
                <a:lnTo>
                  <a:pt x="209943" y="23837"/>
                </a:lnTo>
                <a:close/>
              </a:path>
              <a:path w="210185" h="57784">
                <a:moveTo>
                  <a:pt x="210146" y="56388"/>
                </a:moveTo>
                <a:lnTo>
                  <a:pt x="210045" y="32677"/>
                </a:lnTo>
                <a:lnTo>
                  <a:pt x="167957" y="32918"/>
                </a:lnTo>
                <a:lnTo>
                  <a:pt x="168148" y="56629"/>
                </a:lnTo>
                <a:lnTo>
                  <a:pt x="210146" y="56388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718150" y="6675369"/>
            <a:ext cx="123747" cy="57102"/>
          </a:xfrm>
          <a:custGeom>
            <a:avLst/>
            <a:gdLst/>
            <a:ahLst/>
            <a:cxnLst/>
            <a:rect l="l" t="t" r="r" b="b"/>
            <a:pathLst>
              <a:path w="98425" h="57150">
                <a:moveTo>
                  <a:pt x="42189" y="56629"/>
                </a:moveTo>
                <a:lnTo>
                  <a:pt x="41986" y="32804"/>
                </a:lnTo>
                <a:lnTo>
                  <a:pt x="0" y="33032"/>
                </a:lnTo>
                <a:lnTo>
                  <a:pt x="292" y="56756"/>
                </a:lnTo>
                <a:lnTo>
                  <a:pt x="42189" y="56629"/>
                </a:lnTo>
                <a:close/>
              </a:path>
              <a:path w="98425" h="57150">
                <a:moveTo>
                  <a:pt x="97904" y="23723"/>
                </a:moveTo>
                <a:lnTo>
                  <a:pt x="97802" y="0"/>
                </a:lnTo>
                <a:lnTo>
                  <a:pt x="55816" y="127"/>
                </a:lnTo>
                <a:lnTo>
                  <a:pt x="56108" y="23837"/>
                </a:lnTo>
                <a:lnTo>
                  <a:pt x="97904" y="23723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58631" y="6674900"/>
            <a:ext cx="123747" cy="24744"/>
          </a:xfrm>
          <a:custGeom>
            <a:avLst/>
            <a:gdLst/>
            <a:ahLst/>
            <a:cxnLst/>
            <a:rect l="l" t="t" r="r" b="b"/>
            <a:pathLst>
              <a:path w="98425" h="24765">
                <a:moveTo>
                  <a:pt x="42189" y="24066"/>
                </a:moveTo>
                <a:lnTo>
                  <a:pt x="42087" y="241"/>
                </a:lnTo>
                <a:lnTo>
                  <a:pt x="0" y="355"/>
                </a:lnTo>
                <a:lnTo>
                  <a:pt x="304" y="24193"/>
                </a:lnTo>
                <a:lnTo>
                  <a:pt x="42189" y="24066"/>
                </a:lnTo>
                <a:close/>
              </a:path>
              <a:path w="98425" h="24765">
                <a:moveTo>
                  <a:pt x="98310" y="23837"/>
                </a:moveTo>
                <a:lnTo>
                  <a:pt x="98107" y="0"/>
                </a:lnTo>
                <a:lnTo>
                  <a:pt x="56121" y="241"/>
                </a:lnTo>
                <a:lnTo>
                  <a:pt x="56222" y="23952"/>
                </a:lnTo>
                <a:lnTo>
                  <a:pt x="98310" y="23837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17904" y="6675604"/>
            <a:ext cx="53491" cy="24110"/>
          </a:xfrm>
          <a:custGeom>
            <a:avLst/>
            <a:gdLst/>
            <a:ahLst/>
            <a:cxnLst/>
            <a:rect l="l" t="t" r="r" b="b"/>
            <a:pathLst>
              <a:path w="42544" h="24129">
                <a:moveTo>
                  <a:pt x="41891" y="0"/>
                </a:moveTo>
                <a:lnTo>
                  <a:pt x="0" y="118"/>
                </a:lnTo>
                <a:lnTo>
                  <a:pt x="197" y="23833"/>
                </a:lnTo>
                <a:lnTo>
                  <a:pt x="42187" y="23715"/>
                </a:lnTo>
                <a:lnTo>
                  <a:pt x="41891" y="0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069691" y="6641893"/>
            <a:ext cx="53491" cy="24110"/>
          </a:xfrm>
          <a:custGeom>
            <a:avLst/>
            <a:gdLst/>
            <a:ahLst/>
            <a:cxnLst/>
            <a:rect l="l" t="t" r="r" b="b"/>
            <a:pathLst>
              <a:path w="42545" h="24129">
                <a:moveTo>
                  <a:pt x="41891" y="0"/>
                </a:moveTo>
                <a:lnTo>
                  <a:pt x="0" y="118"/>
                </a:lnTo>
                <a:lnTo>
                  <a:pt x="197" y="23951"/>
                </a:lnTo>
                <a:lnTo>
                  <a:pt x="42286" y="23715"/>
                </a:lnTo>
                <a:lnTo>
                  <a:pt x="41891" y="0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928952" y="6642366"/>
            <a:ext cx="53491" cy="24110"/>
          </a:xfrm>
          <a:custGeom>
            <a:avLst/>
            <a:gdLst/>
            <a:ahLst/>
            <a:cxnLst/>
            <a:rect l="l" t="t" r="r" b="b"/>
            <a:pathLst>
              <a:path w="42544" h="24129">
                <a:moveTo>
                  <a:pt x="41989" y="0"/>
                </a:moveTo>
                <a:lnTo>
                  <a:pt x="0" y="118"/>
                </a:lnTo>
                <a:lnTo>
                  <a:pt x="0" y="23833"/>
                </a:lnTo>
                <a:lnTo>
                  <a:pt x="42088" y="23715"/>
                </a:lnTo>
                <a:lnTo>
                  <a:pt x="41989" y="0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88088" y="6642758"/>
            <a:ext cx="53491" cy="24110"/>
          </a:xfrm>
          <a:custGeom>
            <a:avLst/>
            <a:gdLst/>
            <a:ahLst/>
            <a:cxnLst/>
            <a:rect l="l" t="t" r="r" b="b"/>
            <a:pathLst>
              <a:path w="42544" h="24129">
                <a:moveTo>
                  <a:pt x="41989" y="0"/>
                </a:moveTo>
                <a:lnTo>
                  <a:pt x="0" y="177"/>
                </a:lnTo>
                <a:lnTo>
                  <a:pt x="98" y="23882"/>
                </a:lnTo>
                <a:lnTo>
                  <a:pt x="42088" y="23715"/>
                </a:lnTo>
                <a:lnTo>
                  <a:pt x="41989" y="0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997515" y="6446060"/>
            <a:ext cx="123747" cy="24744"/>
          </a:xfrm>
          <a:custGeom>
            <a:avLst/>
            <a:gdLst/>
            <a:ahLst/>
            <a:cxnLst/>
            <a:rect l="l" t="t" r="r" b="b"/>
            <a:pathLst>
              <a:path w="98425" h="24764">
                <a:moveTo>
                  <a:pt x="42087" y="23990"/>
                </a:moveTo>
                <a:lnTo>
                  <a:pt x="41986" y="393"/>
                </a:lnTo>
                <a:lnTo>
                  <a:pt x="0" y="482"/>
                </a:lnTo>
                <a:lnTo>
                  <a:pt x="292" y="24193"/>
                </a:lnTo>
                <a:lnTo>
                  <a:pt x="42087" y="23990"/>
                </a:lnTo>
                <a:close/>
              </a:path>
              <a:path w="98425" h="24764">
                <a:moveTo>
                  <a:pt x="98107" y="23901"/>
                </a:moveTo>
                <a:lnTo>
                  <a:pt x="98005" y="0"/>
                </a:lnTo>
                <a:lnTo>
                  <a:pt x="55918" y="292"/>
                </a:lnTo>
                <a:lnTo>
                  <a:pt x="56019" y="23990"/>
                </a:lnTo>
                <a:lnTo>
                  <a:pt x="98107" y="23901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715786" y="6447037"/>
            <a:ext cx="123747" cy="24110"/>
          </a:xfrm>
          <a:custGeom>
            <a:avLst/>
            <a:gdLst/>
            <a:ahLst/>
            <a:cxnLst/>
            <a:rect l="l" t="t" r="r" b="b"/>
            <a:pathLst>
              <a:path w="98425" h="24129">
                <a:moveTo>
                  <a:pt x="42189" y="24003"/>
                </a:moveTo>
                <a:lnTo>
                  <a:pt x="41986" y="190"/>
                </a:lnTo>
                <a:lnTo>
                  <a:pt x="0" y="393"/>
                </a:lnTo>
                <a:lnTo>
                  <a:pt x="190" y="24104"/>
                </a:lnTo>
                <a:lnTo>
                  <a:pt x="42189" y="24003"/>
                </a:lnTo>
                <a:close/>
              </a:path>
              <a:path w="98425" h="24129">
                <a:moveTo>
                  <a:pt x="98209" y="23710"/>
                </a:moveTo>
                <a:lnTo>
                  <a:pt x="98005" y="0"/>
                </a:lnTo>
                <a:lnTo>
                  <a:pt x="55918" y="190"/>
                </a:lnTo>
                <a:lnTo>
                  <a:pt x="56210" y="23799"/>
                </a:lnTo>
                <a:lnTo>
                  <a:pt x="98209" y="23710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722364" y="7163858"/>
            <a:ext cx="405572" cy="123086"/>
          </a:xfrm>
          <a:custGeom>
            <a:avLst/>
            <a:gdLst/>
            <a:ahLst/>
            <a:cxnLst/>
            <a:rect l="l" t="t" r="r" b="b"/>
            <a:pathLst>
              <a:path w="322579" h="123190">
                <a:moveTo>
                  <a:pt x="42087" y="24777"/>
                </a:moveTo>
                <a:lnTo>
                  <a:pt x="41897" y="1066"/>
                </a:lnTo>
                <a:lnTo>
                  <a:pt x="0" y="1308"/>
                </a:lnTo>
                <a:lnTo>
                  <a:pt x="101" y="25006"/>
                </a:lnTo>
                <a:lnTo>
                  <a:pt x="42087" y="24777"/>
                </a:lnTo>
                <a:close/>
              </a:path>
              <a:path w="322579" h="123190">
                <a:moveTo>
                  <a:pt x="42392" y="57454"/>
                </a:moveTo>
                <a:lnTo>
                  <a:pt x="42189" y="33629"/>
                </a:lnTo>
                <a:lnTo>
                  <a:pt x="203" y="33858"/>
                </a:lnTo>
                <a:lnTo>
                  <a:pt x="203" y="57696"/>
                </a:lnTo>
                <a:lnTo>
                  <a:pt x="42392" y="57454"/>
                </a:lnTo>
                <a:close/>
              </a:path>
              <a:path w="322579" h="123190">
                <a:moveTo>
                  <a:pt x="42684" y="90131"/>
                </a:moveTo>
                <a:lnTo>
                  <a:pt x="42392" y="66306"/>
                </a:lnTo>
                <a:lnTo>
                  <a:pt x="304" y="66535"/>
                </a:lnTo>
                <a:lnTo>
                  <a:pt x="596" y="90246"/>
                </a:lnTo>
                <a:lnTo>
                  <a:pt x="42684" y="90131"/>
                </a:lnTo>
                <a:close/>
              </a:path>
              <a:path w="322579" h="123190">
                <a:moveTo>
                  <a:pt x="42786" y="98983"/>
                </a:moveTo>
                <a:lnTo>
                  <a:pt x="596" y="99110"/>
                </a:lnTo>
                <a:lnTo>
                  <a:pt x="787" y="122923"/>
                </a:lnTo>
                <a:lnTo>
                  <a:pt x="42684" y="122694"/>
                </a:lnTo>
                <a:lnTo>
                  <a:pt x="42786" y="98983"/>
                </a:lnTo>
                <a:close/>
              </a:path>
              <a:path w="322579" h="123190">
                <a:moveTo>
                  <a:pt x="98209" y="24574"/>
                </a:moveTo>
                <a:lnTo>
                  <a:pt x="98107" y="863"/>
                </a:lnTo>
                <a:lnTo>
                  <a:pt x="56019" y="1079"/>
                </a:lnTo>
                <a:lnTo>
                  <a:pt x="56121" y="24790"/>
                </a:lnTo>
                <a:lnTo>
                  <a:pt x="98209" y="24574"/>
                </a:lnTo>
                <a:close/>
              </a:path>
              <a:path w="322579" h="123190">
                <a:moveTo>
                  <a:pt x="98310" y="57226"/>
                </a:moveTo>
                <a:lnTo>
                  <a:pt x="98209" y="33502"/>
                </a:lnTo>
                <a:lnTo>
                  <a:pt x="56121" y="33743"/>
                </a:lnTo>
                <a:lnTo>
                  <a:pt x="56413" y="57340"/>
                </a:lnTo>
                <a:lnTo>
                  <a:pt x="98310" y="57226"/>
                </a:lnTo>
                <a:close/>
              </a:path>
              <a:path w="322579" h="123190">
                <a:moveTo>
                  <a:pt x="98704" y="89903"/>
                </a:moveTo>
                <a:lnTo>
                  <a:pt x="98501" y="66179"/>
                </a:lnTo>
                <a:lnTo>
                  <a:pt x="56413" y="66306"/>
                </a:lnTo>
                <a:lnTo>
                  <a:pt x="56616" y="90017"/>
                </a:lnTo>
                <a:lnTo>
                  <a:pt x="98704" y="89903"/>
                </a:lnTo>
                <a:close/>
              </a:path>
              <a:path w="322579" h="123190">
                <a:moveTo>
                  <a:pt x="98806" y="122580"/>
                </a:moveTo>
                <a:lnTo>
                  <a:pt x="98602" y="98755"/>
                </a:lnTo>
                <a:lnTo>
                  <a:pt x="56718" y="98869"/>
                </a:lnTo>
                <a:lnTo>
                  <a:pt x="56908" y="122694"/>
                </a:lnTo>
                <a:lnTo>
                  <a:pt x="98806" y="122580"/>
                </a:lnTo>
                <a:close/>
              </a:path>
              <a:path w="322579" h="123190">
                <a:moveTo>
                  <a:pt x="154127" y="24422"/>
                </a:moveTo>
                <a:lnTo>
                  <a:pt x="154025" y="596"/>
                </a:lnTo>
                <a:lnTo>
                  <a:pt x="111937" y="711"/>
                </a:lnTo>
                <a:lnTo>
                  <a:pt x="112039" y="24536"/>
                </a:lnTo>
                <a:lnTo>
                  <a:pt x="154127" y="24422"/>
                </a:lnTo>
                <a:close/>
              </a:path>
              <a:path w="322579" h="123190">
                <a:moveTo>
                  <a:pt x="154622" y="89547"/>
                </a:moveTo>
                <a:lnTo>
                  <a:pt x="154432" y="65951"/>
                </a:lnTo>
                <a:lnTo>
                  <a:pt x="112433" y="66065"/>
                </a:lnTo>
                <a:lnTo>
                  <a:pt x="112636" y="89776"/>
                </a:lnTo>
                <a:lnTo>
                  <a:pt x="154622" y="89547"/>
                </a:lnTo>
                <a:close/>
              </a:path>
              <a:path w="322579" h="123190">
                <a:moveTo>
                  <a:pt x="154825" y="122224"/>
                </a:moveTo>
                <a:lnTo>
                  <a:pt x="154622" y="98628"/>
                </a:lnTo>
                <a:lnTo>
                  <a:pt x="112826" y="98755"/>
                </a:lnTo>
                <a:lnTo>
                  <a:pt x="112826" y="122453"/>
                </a:lnTo>
                <a:lnTo>
                  <a:pt x="154825" y="122224"/>
                </a:lnTo>
                <a:close/>
              </a:path>
              <a:path w="322579" h="123190">
                <a:moveTo>
                  <a:pt x="210934" y="122097"/>
                </a:moveTo>
                <a:lnTo>
                  <a:pt x="210642" y="98399"/>
                </a:lnTo>
                <a:lnTo>
                  <a:pt x="168656" y="98513"/>
                </a:lnTo>
                <a:lnTo>
                  <a:pt x="168846" y="122224"/>
                </a:lnTo>
                <a:lnTo>
                  <a:pt x="210934" y="122097"/>
                </a:lnTo>
                <a:close/>
              </a:path>
              <a:path w="322579" h="123190">
                <a:moveTo>
                  <a:pt x="266166" y="23952"/>
                </a:moveTo>
                <a:lnTo>
                  <a:pt x="265874" y="241"/>
                </a:lnTo>
                <a:lnTo>
                  <a:pt x="224078" y="355"/>
                </a:lnTo>
                <a:lnTo>
                  <a:pt x="224180" y="24066"/>
                </a:lnTo>
                <a:lnTo>
                  <a:pt x="266166" y="23952"/>
                </a:lnTo>
                <a:close/>
              </a:path>
              <a:path w="322579" h="123190">
                <a:moveTo>
                  <a:pt x="266560" y="89192"/>
                </a:moveTo>
                <a:lnTo>
                  <a:pt x="266471" y="65468"/>
                </a:lnTo>
                <a:lnTo>
                  <a:pt x="224370" y="65709"/>
                </a:lnTo>
                <a:lnTo>
                  <a:pt x="224675" y="89420"/>
                </a:lnTo>
                <a:lnTo>
                  <a:pt x="266560" y="89192"/>
                </a:lnTo>
                <a:close/>
              </a:path>
              <a:path w="322579" h="123190">
                <a:moveTo>
                  <a:pt x="266954" y="121869"/>
                </a:moveTo>
                <a:lnTo>
                  <a:pt x="266560" y="98158"/>
                </a:lnTo>
                <a:lnTo>
                  <a:pt x="224675" y="98285"/>
                </a:lnTo>
                <a:lnTo>
                  <a:pt x="224866" y="121983"/>
                </a:lnTo>
                <a:lnTo>
                  <a:pt x="266865" y="121869"/>
                </a:lnTo>
                <a:close/>
              </a:path>
              <a:path w="322579" h="123190">
                <a:moveTo>
                  <a:pt x="322186" y="23723"/>
                </a:moveTo>
                <a:lnTo>
                  <a:pt x="321995" y="0"/>
                </a:lnTo>
                <a:lnTo>
                  <a:pt x="279908" y="127"/>
                </a:lnTo>
                <a:lnTo>
                  <a:pt x="280200" y="23825"/>
                </a:lnTo>
                <a:lnTo>
                  <a:pt x="322186" y="23723"/>
                </a:lnTo>
                <a:close/>
              </a:path>
              <a:path w="322579" h="123190">
                <a:moveTo>
                  <a:pt x="322389" y="56273"/>
                </a:moveTo>
                <a:lnTo>
                  <a:pt x="322287" y="32562"/>
                </a:lnTo>
                <a:lnTo>
                  <a:pt x="280200" y="32804"/>
                </a:lnTo>
                <a:lnTo>
                  <a:pt x="280390" y="56515"/>
                </a:lnTo>
                <a:lnTo>
                  <a:pt x="322389" y="56273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788460" y="6708017"/>
            <a:ext cx="53491" cy="24110"/>
          </a:xfrm>
          <a:custGeom>
            <a:avLst/>
            <a:gdLst/>
            <a:ahLst/>
            <a:cxnLst/>
            <a:rect l="l" t="t" r="r" b="b"/>
            <a:pathLst>
              <a:path w="42544" h="24129">
                <a:moveTo>
                  <a:pt x="42088" y="0"/>
                </a:moveTo>
                <a:lnTo>
                  <a:pt x="0" y="118"/>
                </a:lnTo>
                <a:lnTo>
                  <a:pt x="296" y="23833"/>
                </a:lnTo>
                <a:lnTo>
                  <a:pt x="42385" y="23715"/>
                </a:lnTo>
                <a:lnTo>
                  <a:pt x="42088" y="0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999383" y="6642136"/>
            <a:ext cx="53491" cy="56468"/>
          </a:xfrm>
          <a:custGeom>
            <a:avLst/>
            <a:gdLst/>
            <a:ahLst/>
            <a:cxnLst/>
            <a:rect l="l" t="t" r="r" b="b"/>
            <a:pathLst>
              <a:path w="42544" h="56515">
                <a:moveTo>
                  <a:pt x="42176" y="23596"/>
                </a:moveTo>
                <a:lnTo>
                  <a:pt x="41884" y="0"/>
                </a:lnTo>
                <a:lnTo>
                  <a:pt x="0" y="114"/>
                </a:lnTo>
                <a:lnTo>
                  <a:pt x="88" y="23837"/>
                </a:lnTo>
                <a:lnTo>
                  <a:pt x="42176" y="23596"/>
                </a:lnTo>
                <a:close/>
              </a:path>
              <a:path w="42544" h="56515">
                <a:moveTo>
                  <a:pt x="42278" y="56273"/>
                </a:moveTo>
                <a:lnTo>
                  <a:pt x="42176" y="32562"/>
                </a:lnTo>
                <a:lnTo>
                  <a:pt x="190" y="32791"/>
                </a:lnTo>
                <a:lnTo>
                  <a:pt x="292" y="56515"/>
                </a:lnTo>
                <a:lnTo>
                  <a:pt x="42278" y="56273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58519" y="6642483"/>
            <a:ext cx="53491" cy="24110"/>
          </a:xfrm>
          <a:custGeom>
            <a:avLst/>
            <a:gdLst/>
            <a:ahLst/>
            <a:cxnLst/>
            <a:rect l="l" t="t" r="r" b="b"/>
            <a:pathLst>
              <a:path w="42544" h="24129">
                <a:moveTo>
                  <a:pt x="41989" y="0"/>
                </a:moveTo>
                <a:lnTo>
                  <a:pt x="0" y="236"/>
                </a:lnTo>
                <a:lnTo>
                  <a:pt x="98" y="23951"/>
                </a:lnTo>
                <a:lnTo>
                  <a:pt x="42088" y="23833"/>
                </a:lnTo>
                <a:lnTo>
                  <a:pt x="41989" y="0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717531" y="6643072"/>
            <a:ext cx="53491" cy="24110"/>
          </a:xfrm>
          <a:custGeom>
            <a:avLst/>
            <a:gdLst/>
            <a:ahLst/>
            <a:cxnLst/>
            <a:rect l="l" t="t" r="r" b="b"/>
            <a:pathLst>
              <a:path w="42544" h="24129">
                <a:moveTo>
                  <a:pt x="42088" y="0"/>
                </a:moveTo>
                <a:lnTo>
                  <a:pt x="0" y="118"/>
                </a:lnTo>
                <a:lnTo>
                  <a:pt x="197" y="23833"/>
                </a:lnTo>
                <a:lnTo>
                  <a:pt x="42187" y="23597"/>
                </a:lnTo>
                <a:lnTo>
                  <a:pt x="42088" y="0"/>
                </a:lnTo>
                <a:close/>
              </a:path>
            </a:pathLst>
          </a:custGeom>
          <a:solidFill>
            <a:srgbClr val="29292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" name="object 22"/>
          <p:cNvGrpSpPr/>
          <p:nvPr/>
        </p:nvGrpSpPr>
        <p:grpSpPr>
          <a:xfrm>
            <a:off x="25866" y="4839208"/>
            <a:ext cx="13419789" cy="2712348"/>
            <a:chOff x="20573" y="4843271"/>
            <a:chExt cx="10673715" cy="2714625"/>
          </a:xfrm>
        </p:grpSpPr>
        <p:sp>
          <p:nvSpPr>
            <p:cNvPr id="23" name="object 23"/>
            <p:cNvSpPr/>
            <p:nvPr/>
          </p:nvSpPr>
          <p:spPr>
            <a:xfrm>
              <a:off x="20561" y="5460745"/>
              <a:ext cx="8370570" cy="2095500"/>
            </a:xfrm>
            <a:custGeom>
              <a:avLst/>
              <a:gdLst/>
              <a:ahLst/>
              <a:cxnLst/>
              <a:rect l="l" t="t" r="r" b="b"/>
              <a:pathLst>
                <a:path w="8370570" h="2095500">
                  <a:moveTo>
                    <a:pt x="3089186" y="1015212"/>
                  </a:moveTo>
                  <a:lnTo>
                    <a:pt x="3088894" y="991514"/>
                  </a:lnTo>
                  <a:lnTo>
                    <a:pt x="3046907" y="991603"/>
                  </a:lnTo>
                  <a:lnTo>
                    <a:pt x="3047098" y="1015415"/>
                  </a:lnTo>
                  <a:lnTo>
                    <a:pt x="3089186" y="1015212"/>
                  </a:lnTo>
                  <a:close/>
                </a:path>
                <a:path w="8370570" h="2095500">
                  <a:moveTo>
                    <a:pt x="3145205" y="1015111"/>
                  </a:moveTo>
                  <a:lnTo>
                    <a:pt x="3145015" y="991209"/>
                  </a:lnTo>
                  <a:lnTo>
                    <a:pt x="3102927" y="991311"/>
                  </a:lnTo>
                  <a:lnTo>
                    <a:pt x="3103118" y="1015212"/>
                  </a:lnTo>
                  <a:lnTo>
                    <a:pt x="3145205" y="1015111"/>
                  </a:lnTo>
                  <a:close/>
                </a:path>
                <a:path w="8370570" h="2095500">
                  <a:moveTo>
                    <a:pt x="8370329" y="2070100"/>
                  </a:moveTo>
                  <a:lnTo>
                    <a:pt x="8357057" y="215900"/>
                  </a:lnTo>
                  <a:lnTo>
                    <a:pt x="8356701" y="165100"/>
                  </a:lnTo>
                  <a:lnTo>
                    <a:pt x="8344255" y="114300"/>
                  </a:lnTo>
                  <a:lnTo>
                    <a:pt x="8203857" y="114300"/>
                  </a:lnTo>
                  <a:lnTo>
                    <a:pt x="8203654" y="88900"/>
                  </a:lnTo>
                  <a:lnTo>
                    <a:pt x="8191309" y="38100"/>
                  </a:lnTo>
                  <a:lnTo>
                    <a:pt x="8006258" y="38100"/>
                  </a:lnTo>
                  <a:lnTo>
                    <a:pt x="8006753" y="114300"/>
                  </a:lnTo>
                  <a:lnTo>
                    <a:pt x="7700073" y="114300"/>
                  </a:lnTo>
                  <a:lnTo>
                    <a:pt x="7701661" y="330200"/>
                  </a:lnTo>
                  <a:lnTo>
                    <a:pt x="7681595" y="330200"/>
                  </a:lnTo>
                  <a:lnTo>
                    <a:pt x="7681595" y="1917700"/>
                  </a:lnTo>
                  <a:lnTo>
                    <a:pt x="7618666" y="1917700"/>
                  </a:lnTo>
                  <a:lnTo>
                    <a:pt x="7618273" y="1866900"/>
                  </a:lnTo>
                  <a:lnTo>
                    <a:pt x="7617777" y="1803400"/>
                  </a:lnTo>
                  <a:lnTo>
                    <a:pt x="7680807" y="1803400"/>
                  </a:lnTo>
                  <a:lnTo>
                    <a:pt x="7681595" y="1917700"/>
                  </a:lnTo>
                  <a:lnTo>
                    <a:pt x="7681595" y="330200"/>
                  </a:lnTo>
                  <a:lnTo>
                    <a:pt x="7680515" y="330200"/>
                  </a:lnTo>
                  <a:lnTo>
                    <a:pt x="7680515" y="1765300"/>
                  </a:lnTo>
                  <a:lnTo>
                    <a:pt x="7617473" y="1765300"/>
                  </a:lnTo>
                  <a:lnTo>
                    <a:pt x="7617130" y="1714500"/>
                  </a:lnTo>
                  <a:lnTo>
                    <a:pt x="7616685" y="1651000"/>
                  </a:lnTo>
                  <a:lnTo>
                    <a:pt x="7679626" y="1651000"/>
                  </a:lnTo>
                  <a:lnTo>
                    <a:pt x="7680515" y="1765300"/>
                  </a:lnTo>
                  <a:lnTo>
                    <a:pt x="7680515" y="330200"/>
                  </a:lnTo>
                  <a:lnTo>
                    <a:pt x="7679423" y="330200"/>
                  </a:lnTo>
                  <a:lnTo>
                    <a:pt x="7679423" y="1612900"/>
                  </a:lnTo>
                  <a:lnTo>
                    <a:pt x="7616291" y="1612900"/>
                  </a:lnTo>
                  <a:lnTo>
                    <a:pt x="7615949" y="1549400"/>
                  </a:lnTo>
                  <a:lnTo>
                    <a:pt x="7615606" y="1485900"/>
                  </a:lnTo>
                  <a:lnTo>
                    <a:pt x="7678534" y="1485900"/>
                  </a:lnTo>
                  <a:lnTo>
                    <a:pt x="7679423" y="1612900"/>
                  </a:lnTo>
                  <a:lnTo>
                    <a:pt x="7679423" y="330200"/>
                  </a:lnTo>
                  <a:lnTo>
                    <a:pt x="7678242" y="330200"/>
                  </a:lnTo>
                  <a:lnTo>
                    <a:pt x="7678242" y="1447800"/>
                  </a:lnTo>
                  <a:lnTo>
                    <a:pt x="7615402" y="1447800"/>
                  </a:lnTo>
                  <a:lnTo>
                    <a:pt x="7614971" y="1397000"/>
                  </a:lnTo>
                  <a:lnTo>
                    <a:pt x="7614412" y="1333500"/>
                  </a:lnTo>
                  <a:lnTo>
                    <a:pt x="7677455" y="1333500"/>
                  </a:lnTo>
                  <a:lnTo>
                    <a:pt x="7678242" y="1447800"/>
                  </a:lnTo>
                  <a:lnTo>
                    <a:pt x="7678242" y="330200"/>
                  </a:lnTo>
                  <a:lnTo>
                    <a:pt x="7677251" y="330200"/>
                  </a:lnTo>
                  <a:lnTo>
                    <a:pt x="7677251" y="1295400"/>
                  </a:lnTo>
                  <a:lnTo>
                    <a:pt x="7614018" y="1295400"/>
                  </a:lnTo>
                  <a:lnTo>
                    <a:pt x="7613637" y="1231900"/>
                  </a:lnTo>
                  <a:lnTo>
                    <a:pt x="7613332" y="1181100"/>
                  </a:lnTo>
                  <a:lnTo>
                    <a:pt x="7676261" y="1181100"/>
                  </a:lnTo>
                  <a:lnTo>
                    <a:pt x="7677251" y="1295400"/>
                  </a:lnTo>
                  <a:lnTo>
                    <a:pt x="7677251" y="330200"/>
                  </a:lnTo>
                  <a:lnTo>
                    <a:pt x="7675867" y="330200"/>
                  </a:lnTo>
                  <a:lnTo>
                    <a:pt x="7675867" y="1143000"/>
                  </a:lnTo>
                  <a:lnTo>
                    <a:pt x="7613028" y="1143000"/>
                  </a:lnTo>
                  <a:lnTo>
                    <a:pt x="7612545" y="1079500"/>
                  </a:lnTo>
                  <a:lnTo>
                    <a:pt x="7612139" y="1028700"/>
                  </a:lnTo>
                  <a:lnTo>
                    <a:pt x="7675181" y="1028700"/>
                  </a:lnTo>
                  <a:lnTo>
                    <a:pt x="7675867" y="1143000"/>
                  </a:lnTo>
                  <a:lnTo>
                    <a:pt x="7675867" y="330200"/>
                  </a:lnTo>
                  <a:lnTo>
                    <a:pt x="7674978" y="330200"/>
                  </a:lnTo>
                  <a:lnTo>
                    <a:pt x="7674978" y="990600"/>
                  </a:lnTo>
                  <a:lnTo>
                    <a:pt x="7611948" y="990600"/>
                  </a:lnTo>
                  <a:lnTo>
                    <a:pt x="7611859" y="977900"/>
                  </a:lnTo>
                  <a:lnTo>
                    <a:pt x="7611415" y="914400"/>
                  </a:lnTo>
                  <a:lnTo>
                    <a:pt x="7611059" y="863600"/>
                  </a:lnTo>
                  <a:lnTo>
                    <a:pt x="7673988" y="863600"/>
                  </a:lnTo>
                  <a:lnTo>
                    <a:pt x="7674978" y="990600"/>
                  </a:lnTo>
                  <a:lnTo>
                    <a:pt x="7674978" y="330200"/>
                  </a:lnTo>
                  <a:lnTo>
                    <a:pt x="7658189" y="330200"/>
                  </a:lnTo>
                  <a:lnTo>
                    <a:pt x="7658278" y="355600"/>
                  </a:lnTo>
                  <a:lnTo>
                    <a:pt x="7659167" y="469900"/>
                  </a:lnTo>
                  <a:lnTo>
                    <a:pt x="7659573" y="508000"/>
                  </a:lnTo>
                  <a:lnTo>
                    <a:pt x="7659662" y="533400"/>
                  </a:lnTo>
                  <a:lnTo>
                    <a:pt x="7660360" y="622300"/>
                  </a:lnTo>
                  <a:lnTo>
                    <a:pt x="7660856" y="673100"/>
                  </a:lnTo>
                  <a:lnTo>
                    <a:pt x="7661643" y="774700"/>
                  </a:lnTo>
                  <a:lnTo>
                    <a:pt x="7610754" y="774700"/>
                  </a:lnTo>
                  <a:lnTo>
                    <a:pt x="7610640" y="762000"/>
                  </a:lnTo>
                  <a:lnTo>
                    <a:pt x="7610386" y="736600"/>
                  </a:lnTo>
                  <a:lnTo>
                    <a:pt x="7610272" y="711200"/>
                  </a:lnTo>
                  <a:lnTo>
                    <a:pt x="7609865" y="685800"/>
                  </a:lnTo>
                  <a:lnTo>
                    <a:pt x="7609687" y="660400"/>
                  </a:lnTo>
                  <a:lnTo>
                    <a:pt x="7609243" y="596900"/>
                  </a:lnTo>
                  <a:lnTo>
                    <a:pt x="7609154" y="584200"/>
                  </a:lnTo>
                  <a:lnTo>
                    <a:pt x="7608976" y="558800"/>
                  </a:lnTo>
                  <a:lnTo>
                    <a:pt x="7608887" y="533400"/>
                  </a:lnTo>
                  <a:lnTo>
                    <a:pt x="7608684" y="520700"/>
                  </a:lnTo>
                  <a:lnTo>
                    <a:pt x="7608595" y="508000"/>
                  </a:lnTo>
                  <a:lnTo>
                    <a:pt x="7608163" y="444500"/>
                  </a:lnTo>
                  <a:lnTo>
                    <a:pt x="7607503" y="355600"/>
                  </a:lnTo>
                  <a:lnTo>
                    <a:pt x="7595057" y="304800"/>
                  </a:lnTo>
                  <a:lnTo>
                    <a:pt x="7595057" y="330200"/>
                  </a:lnTo>
                  <a:lnTo>
                    <a:pt x="7564323" y="330200"/>
                  </a:lnTo>
                  <a:lnTo>
                    <a:pt x="7564323" y="1879600"/>
                  </a:lnTo>
                  <a:lnTo>
                    <a:pt x="7445565" y="1930400"/>
                  </a:lnTo>
                  <a:lnTo>
                    <a:pt x="7435685" y="1917700"/>
                  </a:lnTo>
                  <a:lnTo>
                    <a:pt x="7554442" y="1866900"/>
                  </a:lnTo>
                  <a:lnTo>
                    <a:pt x="7564323" y="1879600"/>
                  </a:lnTo>
                  <a:lnTo>
                    <a:pt x="7564323" y="330200"/>
                  </a:lnTo>
                  <a:lnTo>
                    <a:pt x="7563142" y="330200"/>
                  </a:lnTo>
                  <a:lnTo>
                    <a:pt x="7563142" y="1727200"/>
                  </a:lnTo>
                  <a:lnTo>
                    <a:pt x="7444384" y="1778000"/>
                  </a:lnTo>
                  <a:lnTo>
                    <a:pt x="7434504" y="1765300"/>
                  </a:lnTo>
                  <a:lnTo>
                    <a:pt x="7553160" y="1714500"/>
                  </a:lnTo>
                  <a:lnTo>
                    <a:pt x="7563142" y="1727200"/>
                  </a:lnTo>
                  <a:lnTo>
                    <a:pt x="7563142" y="330200"/>
                  </a:lnTo>
                  <a:lnTo>
                    <a:pt x="7561948" y="330200"/>
                  </a:lnTo>
                  <a:lnTo>
                    <a:pt x="7561948" y="1562100"/>
                  </a:lnTo>
                  <a:lnTo>
                    <a:pt x="7443292" y="1612900"/>
                  </a:lnTo>
                  <a:lnTo>
                    <a:pt x="7433411" y="1600200"/>
                  </a:lnTo>
                  <a:lnTo>
                    <a:pt x="7552068" y="1549400"/>
                  </a:lnTo>
                  <a:lnTo>
                    <a:pt x="7561948" y="1562100"/>
                  </a:lnTo>
                  <a:lnTo>
                    <a:pt x="7561948" y="330200"/>
                  </a:lnTo>
                  <a:lnTo>
                    <a:pt x="7560767" y="330200"/>
                  </a:lnTo>
                  <a:lnTo>
                    <a:pt x="7560767" y="1409700"/>
                  </a:lnTo>
                  <a:lnTo>
                    <a:pt x="7442009" y="1460500"/>
                  </a:lnTo>
                  <a:lnTo>
                    <a:pt x="7432129" y="1447800"/>
                  </a:lnTo>
                  <a:lnTo>
                    <a:pt x="7550886" y="1397000"/>
                  </a:lnTo>
                  <a:lnTo>
                    <a:pt x="7560767" y="1409700"/>
                  </a:lnTo>
                  <a:lnTo>
                    <a:pt x="7560767" y="330200"/>
                  </a:lnTo>
                  <a:lnTo>
                    <a:pt x="7559675" y="330200"/>
                  </a:lnTo>
                  <a:lnTo>
                    <a:pt x="7559675" y="1244600"/>
                  </a:lnTo>
                  <a:lnTo>
                    <a:pt x="7441019" y="1295400"/>
                  </a:lnTo>
                  <a:lnTo>
                    <a:pt x="7431240" y="1282700"/>
                  </a:lnTo>
                  <a:lnTo>
                    <a:pt x="7498626" y="1257300"/>
                  </a:lnTo>
                  <a:lnTo>
                    <a:pt x="7549807" y="1231900"/>
                  </a:lnTo>
                  <a:lnTo>
                    <a:pt x="7559675" y="1244600"/>
                  </a:lnTo>
                  <a:lnTo>
                    <a:pt x="7559675" y="330200"/>
                  </a:lnTo>
                  <a:lnTo>
                    <a:pt x="7558494" y="330200"/>
                  </a:lnTo>
                  <a:lnTo>
                    <a:pt x="7558494" y="1092200"/>
                  </a:lnTo>
                  <a:lnTo>
                    <a:pt x="7542289" y="1092200"/>
                  </a:lnTo>
                  <a:lnTo>
                    <a:pt x="7439838" y="1143000"/>
                  </a:lnTo>
                  <a:lnTo>
                    <a:pt x="7430059" y="1130300"/>
                  </a:lnTo>
                  <a:lnTo>
                    <a:pt x="7548613" y="1079500"/>
                  </a:lnTo>
                  <a:lnTo>
                    <a:pt x="7558494" y="1092200"/>
                  </a:lnTo>
                  <a:lnTo>
                    <a:pt x="7558494" y="330200"/>
                  </a:lnTo>
                  <a:lnTo>
                    <a:pt x="7557414" y="330200"/>
                  </a:lnTo>
                  <a:lnTo>
                    <a:pt x="7557414" y="927100"/>
                  </a:lnTo>
                  <a:lnTo>
                    <a:pt x="7438657" y="977900"/>
                  </a:lnTo>
                  <a:lnTo>
                    <a:pt x="7428865" y="965200"/>
                  </a:lnTo>
                  <a:lnTo>
                    <a:pt x="7547534" y="914400"/>
                  </a:lnTo>
                  <a:lnTo>
                    <a:pt x="7557414" y="927100"/>
                  </a:lnTo>
                  <a:lnTo>
                    <a:pt x="7557414" y="330200"/>
                  </a:lnTo>
                  <a:lnTo>
                    <a:pt x="7556220" y="330200"/>
                  </a:lnTo>
                  <a:lnTo>
                    <a:pt x="7556220" y="774700"/>
                  </a:lnTo>
                  <a:lnTo>
                    <a:pt x="7437564" y="825500"/>
                  </a:lnTo>
                  <a:lnTo>
                    <a:pt x="7427785" y="812800"/>
                  </a:lnTo>
                  <a:lnTo>
                    <a:pt x="7546340" y="762000"/>
                  </a:lnTo>
                  <a:lnTo>
                    <a:pt x="7556220" y="774700"/>
                  </a:lnTo>
                  <a:lnTo>
                    <a:pt x="7556220" y="330200"/>
                  </a:lnTo>
                  <a:lnTo>
                    <a:pt x="7555039" y="330200"/>
                  </a:lnTo>
                  <a:lnTo>
                    <a:pt x="7555039" y="609600"/>
                  </a:lnTo>
                  <a:lnTo>
                    <a:pt x="7436383" y="660400"/>
                  </a:lnTo>
                  <a:lnTo>
                    <a:pt x="7426592" y="647700"/>
                  </a:lnTo>
                  <a:lnTo>
                    <a:pt x="7545159" y="596900"/>
                  </a:lnTo>
                  <a:lnTo>
                    <a:pt x="7555039" y="609600"/>
                  </a:lnTo>
                  <a:lnTo>
                    <a:pt x="7555039" y="330200"/>
                  </a:lnTo>
                  <a:lnTo>
                    <a:pt x="7553947" y="330200"/>
                  </a:lnTo>
                  <a:lnTo>
                    <a:pt x="7553947" y="457200"/>
                  </a:lnTo>
                  <a:lnTo>
                    <a:pt x="7435189" y="508000"/>
                  </a:lnTo>
                  <a:lnTo>
                    <a:pt x="7425410" y="495300"/>
                  </a:lnTo>
                  <a:lnTo>
                    <a:pt x="7544168" y="444500"/>
                  </a:lnTo>
                  <a:lnTo>
                    <a:pt x="7553947" y="457200"/>
                  </a:lnTo>
                  <a:lnTo>
                    <a:pt x="7553947" y="330200"/>
                  </a:lnTo>
                  <a:lnTo>
                    <a:pt x="7519771" y="330200"/>
                  </a:lnTo>
                  <a:lnTo>
                    <a:pt x="7380059" y="393700"/>
                  </a:lnTo>
                  <a:lnTo>
                    <a:pt x="7380948" y="520700"/>
                  </a:lnTo>
                  <a:lnTo>
                    <a:pt x="7276719" y="520700"/>
                  </a:lnTo>
                  <a:lnTo>
                    <a:pt x="7276719" y="2057400"/>
                  </a:lnTo>
                  <a:lnTo>
                    <a:pt x="7073493" y="2057400"/>
                  </a:lnTo>
                  <a:lnTo>
                    <a:pt x="7073493" y="2032000"/>
                  </a:lnTo>
                  <a:lnTo>
                    <a:pt x="7276427" y="2032000"/>
                  </a:lnTo>
                  <a:lnTo>
                    <a:pt x="7276719" y="2057400"/>
                  </a:lnTo>
                  <a:lnTo>
                    <a:pt x="7276719" y="520700"/>
                  </a:lnTo>
                  <a:lnTo>
                    <a:pt x="7275728" y="520700"/>
                  </a:lnTo>
                  <a:lnTo>
                    <a:pt x="7275728" y="1943100"/>
                  </a:lnTo>
                  <a:lnTo>
                    <a:pt x="7072795" y="1943100"/>
                  </a:lnTo>
                  <a:lnTo>
                    <a:pt x="7072503" y="1930400"/>
                  </a:lnTo>
                  <a:lnTo>
                    <a:pt x="7275538" y="1930400"/>
                  </a:lnTo>
                  <a:lnTo>
                    <a:pt x="7275728" y="1943100"/>
                  </a:lnTo>
                  <a:lnTo>
                    <a:pt x="7275728" y="520700"/>
                  </a:lnTo>
                  <a:lnTo>
                    <a:pt x="7274941" y="520700"/>
                  </a:lnTo>
                  <a:lnTo>
                    <a:pt x="7274941" y="1828800"/>
                  </a:lnTo>
                  <a:lnTo>
                    <a:pt x="7274941" y="1841500"/>
                  </a:lnTo>
                  <a:lnTo>
                    <a:pt x="7071906" y="1841500"/>
                  </a:lnTo>
                  <a:lnTo>
                    <a:pt x="7071906" y="1828800"/>
                  </a:lnTo>
                  <a:lnTo>
                    <a:pt x="7274941" y="1828800"/>
                  </a:lnTo>
                  <a:lnTo>
                    <a:pt x="7274941" y="520700"/>
                  </a:lnTo>
                  <a:lnTo>
                    <a:pt x="7274153" y="520700"/>
                  </a:lnTo>
                  <a:lnTo>
                    <a:pt x="7274153" y="1739900"/>
                  </a:lnTo>
                  <a:lnTo>
                    <a:pt x="7071220" y="1739900"/>
                  </a:lnTo>
                  <a:lnTo>
                    <a:pt x="7071017" y="1714500"/>
                  </a:lnTo>
                  <a:lnTo>
                    <a:pt x="7273950" y="1714500"/>
                  </a:lnTo>
                  <a:lnTo>
                    <a:pt x="7274153" y="1739900"/>
                  </a:lnTo>
                  <a:lnTo>
                    <a:pt x="7274153" y="520700"/>
                  </a:lnTo>
                  <a:lnTo>
                    <a:pt x="7273353" y="520700"/>
                  </a:lnTo>
                  <a:lnTo>
                    <a:pt x="7273353" y="1612900"/>
                  </a:lnTo>
                  <a:lnTo>
                    <a:pt x="7273353" y="1625600"/>
                  </a:lnTo>
                  <a:lnTo>
                    <a:pt x="7070420" y="1625600"/>
                  </a:lnTo>
                  <a:lnTo>
                    <a:pt x="7070420" y="1612900"/>
                  </a:lnTo>
                  <a:lnTo>
                    <a:pt x="7273353" y="1612900"/>
                  </a:lnTo>
                  <a:lnTo>
                    <a:pt x="7273353" y="520700"/>
                  </a:lnTo>
                  <a:lnTo>
                    <a:pt x="7272769" y="520700"/>
                  </a:lnTo>
                  <a:lnTo>
                    <a:pt x="7272769" y="1524000"/>
                  </a:lnTo>
                  <a:lnTo>
                    <a:pt x="7069836" y="1524000"/>
                  </a:lnTo>
                  <a:lnTo>
                    <a:pt x="7069531" y="1498600"/>
                  </a:lnTo>
                  <a:lnTo>
                    <a:pt x="7272566" y="1498600"/>
                  </a:lnTo>
                  <a:lnTo>
                    <a:pt x="7272769" y="1524000"/>
                  </a:lnTo>
                  <a:lnTo>
                    <a:pt x="7272769" y="520700"/>
                  </a:lnTo>
                  <a:lnTo>
                    <a:pt x="7271779" y="520700"/>
                  </a:lnTo>
                  <a:lnTo>
                    <a:pt x="7271779" y="1397000"/>
                  </a:lnTo>
                  <a:lnTo>
                    <a:pt x="7271779" y="1409700"/>
                  </a:lnTo>
                  <a:lnTo>
                    <a:pt x="7068845" y="1409700"/>
                  </a:lnTo>
                  <a:lnTo>
                    <a:pt x="7068845" y="1397000"/>
                  </a:lnTo>
                  <a:lnTo>
                    <a:pt x="7271779" y="1397000"/>
                  </a:lnTo>
                  <a:lnTo>
                    <a:pt x="7271779" y="520700"/>
                  </a:lnTo>
                  <a:lnTo>
                    <a:pt x="7271182" y="520700"/>
                  </a:lnTo>
                  <a:lnTo>
                    <a:pt x="7271182" y="1308100"/>
                  </a:lnTo>
                  <a:lnTo>
                    <a:pt x="7068248" y="1308100"/>
                  </a:lnTo>
                  <a:lnTo>
                    <a:pt x="7068058" y="1295400"/>
                  </a:lnTo>
                  <a:lnTo>
                    <a:pt x="7270991" y="1282700"/>
                  </a:lnTo>
                  <a:lnTo>
                    <a:pt x="7271182" y="1308100"/>
                  </a:lnTo>
                  <a:lnTo>
                    <a:pt x="7271182" y="520700"/>
                  </a:lnTo>
                  <a:lnTo>
                    <a:pt x="7270293" y="520700"/>
                  </a:lnTo>
                  <a:lnTo>
                    <a:pt x="7270293" y="1181100"/>
                  </a:lnTo>
                  <a:lnTo>
                    <a:pt x="7270293" y="1193800"/>
                  </a:lnTo>
                  <a:lnTo>
                    <a:pt x="7067258" y="1206500"/>
                  </a:lnTo>
                  <a:lnTo>
                    <a:pt x="7067258" y="1181100"/>
                  </a:lnTo>
                  <a:lnTo>
                    <a:pt x="7270293" y="1181100"/>
                  </a:lnTo>
                  <a:lnTo>
                    <a:pt x="7270293" y="520700"/>
                  </a:lnTo>
                  <a:lnTo>
                    <a:pt x="7269708" y="520700"/>
                  </a:lnTo>
                  <a:lnTo>
                    <a:pt x="7269708" y="1092200"/>
                  </a:lnTo>
                  <a:lnTo>
                    <a:pt x="7066674" y="1092200"/>
                  </a:lnTo>
                  <a:lnTo>
                    <a:pt x="7066470" y="1079500"/>
                  </a:lnTo>
                  <a:lnTo>
                    <a:pt x="7269505" y="1079500"/>
                  </a:lnTo>
                  <a:lnTo>
                    <a:pt x="7269708" y="1092200"/>
                  </a:lnTo>
                  <a:lnTo>
                    <a:pt x="7269708" y="520700"/>
                  </a:lnTo>
                  <a:lnTo>
                    <a:pt x="7268718" y="520700"/>
                  </a:lnTo>
                  <a:lnTo>
                    <a:pt x="7268718" y="965200"/>
                  </a:lnTo>
                  <a:lnTo>
                    <a:pt x="7268718" y="990600"/>
                  </a:lnTo>
                  <a:lnTo>
                    <a:pt x="7065785" y="990600"/>
                  </a:lnTo>
                  <a:lnTo>
                    <a:pt x="7065683" y="965200"/>
                  </a:lnTo>
                  <a:lnTo>
                    <a:pt x="7268718" y="965200"/>
                  </a:lnTo>
                  <a:lnTo>
                    <a:pt x="7268718" y="520700"/>
                  </a:lnTo>
                  <a:lnTo>
                    <a:pt x="7268019" y="520700"/>
                  </a:lnTo>
                  <a:lnTo>
                    <a:pt x="7268019" y="876300"/>
                  </a:lnTo>
                  <a:lnTo>
                    <a:pt x="7064896" y="876300"/>
                  </a:lnTo>
                  <a:lnTo>
                    <a:pt x="7064896" y="863600"/>
                  </a:lnTo>
                  <a:lnTo>
                    <a:pt x="7267930" y="863600"/>
                  </a:lnTo>
                  <a:lnTo>
                    <a:pt x="7268019" y="876300"/>
                  </a:lnTo>
                  <a:lnTo>
                    <a:pt x="7268019" y="520700"/>
                  </a:lnTo>
                  <a:lnTo>
                    <a:pt x="7267435" y="520700"/>
                  </a:lnTo>
                  <a:lnTo>
                    <a:pt x="7267435" y="774700"/>
                  </a:lnTo>
                  <a:lnTo>
                    <a:pt x="7064502" y="774700"/>
                  </a:lnTo>
                  <a:lnTo>
                    <a:pt x="7064197" y="762000"/>
                  </a:lnTo>
                  <a:lnTo>
                    <a:pt x="7064095" y="749300"/>
                  </a:lnTo>
                  <a:lnTo>
                    <a:pt x="7267334" y="749300"/>
                  </a:lnTo>
                  <a:lnTo>
                    <a:pt x="7267435" y="774700"/>
                  </a:lnTo>
                  <a:lnTo>
                    <a:pt x="7267435" y="520700"/>
                  </a:lnTo>
                  <a:lnTo>
                    <a:pt x="7266546" y="520700"/>
                  </a:lnTo>
                  <a:lnTo>
                    <a:pt x="7266546" y="660400"/>
                  </a:lnTo>
                  <a:lnTo>
                    <a:pt x="7063511" y="660400"/>
                  </a:lnTo>
                  <a:lnTo>
                    <a:pt x="7063308" y="635000"/>
                  </a:lnTo>
                  <a:lnTo>
                    <a:pt x="7266241" y="635000"/>
                  </a:lnTo>
                  <a:lnTo>
                    <a:pt x="7266343" y="647700"/>
                  </a:lnTo>
                  <a:lnTo>
                    <a:pt x="7266546" y="660400"/>
                  </a:lnTo>
                  <a:lnTo>
                    <a:pt x="7266546" y="520700"/>
                  </a:lnTo>
                  <a:lnTo>
                    <a:pt x="6917093" y="520700"/>
                  </a:lnTo>
                  <a:lnTo>
                    <a:pt x="6916890" y="495300"/>
                  </a:lnTo>
                  <a:lnTo>
                    <a:pt x="6916394" y="431800"/>
                  </a:lnTo>
                  <a:lnTo>
                    <a:pt x="6916102" y="393700"/>
                  </a:lnTo>
                  <a:lnTo>
                    <a:pt x="6903656" y="342900"/>
                  </a:lnTo>
                  <a:lnTo>
                    <a:pt x="6898411" y="342900"/>
                  </a:lnTo>
                  <a:lnTo>
                    <a:pt x="6898411" y="2057400"/>
                  </a:lnTo>
                  <a:lnTo>
                    <a:pt x="6702399" y="2057400"/>
                  </a:lnTo>
                  <a:lnTo>
                    <a:pt x="6702006" y="1993900"/>
                  </a:lnTo>
                  <a:lnTo>
                    <a:pt x="6898119" y="1993900"/>
                  </a:lnTo>
                  <a:lnTo>
                    <a:pt x="6898411" y="2057400"/>
                  </a:lnTo>
                  <a:lnTo>
                    <a:pt x="6898411" y="342900"/>
                  </a:lnTo>
                  <a:lnTo>
                    <a:pt x="6897332" y="342900"/>
                  </a:lnTo>
                  <a:lnTo>
                    <a:pt x="6897332" y="1892300"/>
                  </a:lnTo>
                  <a:lnTo>
                    <a:pt x="6701206" y="1892300"/>
                  </a:lnTo>
                  <a:lnTo>
                    <a:pt x="6700914" y="1828800"/>
                  </a:lnTo>
                  <a:lnTo>
                    <a:pt x="6896938" y="1828800"/>
                  </a:lnTo>
                  <a:lnTo>
                    <a:pt x="6897332" y="1892300"/>
                  </a:lnTo>
                  <a:lnTo>
                    <a:pt x="6897332" y="342900"/>
                  </a:lnTo>
                  <a:lnTo>
                    <a:pt x="6896443" y="342900"/>
                  </a:lnTo>
                  <a:lnTo>
                    <a:pt x="6896443" y="1739900"/>
                  </a:lnTo>
                  <a:lnTo>
                    <a:pt x="6700317" y="1739900"/>
                  </a:lnTo>
                  <a:lnTo>
                    <a:pt x="6699732" y="1676400"/>
                  </a:lnTo>
                  <a:lnTo>
                    <a:pt x="6895846" y="1676400"/>
                  </a:lnTo>
                  <a:lnTo>
                    <a:pt x="6896443" y="1739900"/>
                  </a:lnTo>
                  <a:lnTo>
                    <a:pt x="6896443" y="342900"/>
                  </a:lnTo>
                  <a:lnTo>
                    <a:pt x="6895160" y="342900"/>
                  </a:lnTo>
                  <a:lnTo>
                    <a:pt x="6895160" y="1587500"/>
                  </a:lnTo>
                  <a:lnTo>
                    <a:pt x="6699034" y="1587500"/>
                  </a:lnTo>
                  <a:lnTo>
                    <a:pt x="6698640" y="1524000"/>
                  </a:lnTo>
                  <a:lnTo>
                    <a:pt x="6894665" y="1524000"/>
                  </a:lnTo>
                  <a:lnTo>
                    <a:pt x="6895160" y="1587500"/>
                  </a:lnTo>
                  <a:lnTo>
                    <a:pt x="6895160" y="342900"/>
                  </a:lnTo>
                  <a:lnTo>
                    <a:pt x="6894068" y="342900"/>
                  </a:lnTo>
                  <a:lnTo>
                    <a:pt x="6894068" y="1435100"/>
                  </a:lnTo>
                  <a:lnTo>
                    <a:pt x="6697954" y="1435100"/>
                  </a:lnTo>
                  <a:lnTo>
                    <a:pt x="6697459" y="1358900"/>
                  </a:lnTo>
                  <a:lnTo>
                    <a:pt x="6893573" y="1358900"/>
                  </a:lnTo>
                  <a:lnTo>
                    <a:pt x="6894068" y="1435100"/>
                  </a:lnTo>
                  <a:lnTo>
                    <a:pt x="6894068" y="342900"/>
                  </a:lnTo>
                  <a:lnTo>
                    <a:pt x="6892785" y="342900"/>
                  </a:lnTo>
                  <a:lnTo>
                    <a:pt x="6892785" y="1270000"/>
                  </a:lnTo>
                  <a:lnTo>
                    <a:pt x="6696672" y="1270000"/>
                  </a:lnTo>
                  <a:lnTo>
                    <a:pt x="6696265" y="1206500"/>
                  </a:lnTo>
                  <a:lnTo>
                    <a:pt x="6892391" y="1206500"/>
                  </a:lnTo>
                  <a:lnTo>
                    <a:pt x="6892785" y="1270000"/>
                  </a:lnTo>
                  <a:lnTo>
                    <a:pt x="6892785" y="342900"/>
                  </a:lnTo>
                  <a:lnTo>
                    <a:pt x="6891693" y="342900"/>
                  </a:lnTo>
                  <a:lnTo>
                    <a:pt x="6891693" y="1117600"/>
                  </a:lnTo>
                  <a:lnTo>
                    <a:pt x="6695580" y="1117600"/>
                  </a:lnTo>
                  <a:lnTo>
                    <a:pt x="6695287" y="1054100"/>
                  </a:lnTo>
                  <a:lnTo>
                    <a:pt x="6891198" y="1054100"/>
                  </a:lnTo>
                  <a:lnTo>
                    <a:pt x="6891693" y="1117600"/>
                  </a:lnTo>
                  <a:lnTo>
                    <a:pt x="6891693" y="342900"/>
                  </a:lnTo>
                  <a:lnTo>
                    <a:pt x="6890702" y="342900"/>
                  </a:lnTo>
                  <a:lnTo>
                    <a:pt x="6890702" y="965200"/>
                  </a:lnTo>
                  <a:lnTo>
                    <a:pt x="6694691" y="965200"/>
                  </a:lnTo>
                  <a:lnTo>
                    <a:pt x="6694094" y="901700"/>
                  </a:lnTo>
                  <a:lnTo>
                    <a:pt x="6890220" y="901700"/>
                  </a:lnTo>
                  <a:lnTo>
                    <a:pt x="6890702" y="965200"/>
                  </a:lnTo>
                  <a:lnTo>
                    <a:pt x="6890702" y="342900"/>
                  </a:lnTo>
                  <a:lnTo>
                    <a:pt x="6889521" y="342900"/>
                  </a:lnTo>
                  <a:lnTo>
                    <a:pt x="6889521" y="800100"/>
                  </a:lnTo>
                  <a:lnTo>
                    <a:pt x="6693408" y="812800"/>
                  </a:lnTo>
                  <a:lnTo>
                    <a:pt x="6693103" y="736600"/>
                  </a:lnTo>
                  <a:lnTo>
                    <a:pt x="6888924" y="736600"/>
                  </a:lnTo>
                  <a:lnTo>
                    <a:pt x="6889521" y="800100"/>
                  </a:lnTo>
                  <a:lnTo>
                    <a:pt x="6889521" y="342900"/>
                  </a:lnTo>
                  <a:lnTo>
                    <a:pt x="6888442" y="342900"/>
                  </a:lnTo>
                  <a:lnTo>
                    <a:pt x="6888442" y="647700"/>
                  </a:lnTo>
                  <a:lnTo>
                    <a:pt x="6692316" y="647700"/>
                  </a:lnTo>
                  <a:lnTo>
                    <a:pt x="6692201" y="635000"/>
                  </a:lnTo>
                  <a:lnTo>
                    <a:pt x="6691731" y="584200"/>
                  </a:lnTo>
                  <a:lnTo>
                    <a:pt x="6887845" y="584200"/>
                  </a:lnTo>
                  <a:lnTo>
                    <a:pt x="6888442" y="647700"/>
                  </a:lnTo>
                  <a:lnTo>
                    <a:pt x="6888442" y="342900"/>
                  </a:lnTo>
                  <a:lnTo>
                    <a:pt x="6887146" y="342900"/>
                  </a:lnTo>
                  <a:lnTo>
                    <a:pt x="6887146" y="495300"/>
                  </a:lnTo>
                  <a:lnTo>
                    <a:pt x="6691033" y="495300"/>
                  </a:lnTo>
                  <a:lnTo>
                    <a:pt x="6690741" y="431800"/>
                  </a:lnTo>
                  <a:lnTo>
                    <a:pt x="6886854" y="431800"/>
                  </a:lnTo>
                  <a:lnTo>
                    <a:pt x="6887146" y="495300"/>
                  </a:lnTo>
                  <a:lnTo>
                    <a:pt x="6887146" y="342900"/>
                  </a:lnTo>
                  <a:lnTo>
                    <a:pt x="6609626" y="342900"/>
                  </a:lnTo>
                  <a:lnTo>
                    <a:pt x="6611798" y="635000"/>
                  </a:lnTo>
                  <a:lnTo>
                    <a:pt x="6576225" y="635000"/>
                  </a:lnTo>
                  <a:lnTo>
                    <a:pt x="6576225" y="2044700"/>
                  </a:lnTo>
                  <a:lnTo>
                    <a:pt x="6530784" y="2044700"/>
                  </a:lnTo>
                  <a:lnTo>
                    <a:pt x="6530480" y="2006600"/>
                  </a:lnTo>
                  <a:lnTo>
                    <a:pt x="6576136" y="2006600"/>
                  </a:lnTo>
                  <a:lnTo>
                    <a:pt x="6576225" y="2044700"/>
                  </a:lnTo>
                  <a:lnTo>
                    <a:pt x="6576225" y="635000"/>
                  </a:lnTo>
                  <a:lnTo>
                    <a:pt x="6575730" y="635000"/>
                  </a:lnTo>
                  <a:lnTo>
                    <a:pt x="6575730" y="1981200"/>
                  </a:lnTo>
                  <a:lnTo>
                    <a:pt x="6530391" y="1981200"/>
                  </a:lnTo>
                  <a:lnTo>
                    <a:pt x="6529984" y="1955800"/>
                  </a:lnTo>
                  <a:lnTo>
                    <a:pt x="6575539" y="1955800"/>
                  </a:lnTo>
                  <a:lnTo>
                    <a:pt x="6575730" y="1981200"/>
                  </a:lnTo>
                  <a:lnTo>
                    <a:pt x="6575730" y="635000"/>
                  </a:lnTo>
                  <a:lnTo>
                    <a:pt x="6575539" y="635000"/>
                  </a:lnTo>
                  <a:lnTo>
                    <a:pt x="6575539" y="1917700"/>
                  </a:lnTo>
                  <a:lnTo>
                    <a:pt x="6529984" y="1917700"/>
                  </a:lnTo>
                  <a:lnTo>
                    <a:pt x="6529794" y="1892300"/>
                  </a:lnTo>
                  <a:lnTo>
                    <a:pt x="6575145" y="1892300"/>
                  </a:lnTo>
                  <a:lnTo>
                    <a:pt x="6575539" y="1917700"/>
                  </a:lnTo>
                  <a:lnTo>
                    <a:pt x="6575539" y="635000"/>
                  </a:lnTo>
                  <a:lnTo>
                    <a:pt x="6575145" y="635000"/>
                  </a:lnTo>
                  <a:lnTo>
                    <a:pt x="6575145" y="1866900"/>
                  </a:lnTo>
                  <a:lnTo>
                    <a:pt x="6529692" y="1866900"/>
                  </a:lnTo>
                  <a:lnTo>
                    <a:pt x="6529298" y="1828800"/>
                  </a:lnTo>
                  <a:lnTo>
                    <a:pt x="6574942" y="1828800"/>
                  </a:lnTo>
                  <a:lnTo>
                    <a:pt x="6575145" y="1866900"/>
                  </a:lnTo>
                  <a:lnTo>
                    <a:pt x="6575145" y="635000"/>
                  </a:lnTo>
                  <a:lnTo>
                    <a:pt x="6574447" y="635000"/>
                  </a:lnTo>
                  <a:lnTo>
                    <a:pt x="6574447" y="1803400"/>
                  </a:lnTo>
                  <a:lnTo>
                    <a:pt x="6529095" y="1803400"/>
                  </a:lnTo>
                  <a:lnTo>
                    <a:pt x="6528803" y="1778000"/>
                  </a:lnTo>
                  <a:lnTo>
                    <a:pt x="6574345" y="1778000"/>
                  </a:lnTo>
                  <a:lnTo>
                    <a:pt x="6574447" y="1803400"/>
                  </a:lnTo>
                  <a:lnTo>
                    <a:pt x="6574447" y="635000"/>
                  </a:lnTo>
                  <a:lnTo>
                    <a:pt x="6574256" y="635000"/>
                  </a:lnTo>
                  <a:lnTo>
                    <a:pt x="6574256" y="1752600"/>
                  </a:lnTo>
                  <a:lnTo>
                    <a:pt x="6528702" y="1752600"/>
                  </a:lnTo>
                  <a:lnTo>
                    <a:pt x="6528511" y="1714500"/>
                  </a:lnTo>
                  <a:lnTo>
                    <a:pt x="6573863" y="1714500"/>
                  </a:lnTo>
                  <a:lnTo>
                    <a:pt x="6574256" y="1752600"/>
                  </a:lnTo>
                  <a:lnTo>
                    <a:pt x="6574256" y="635000"/>
                  </a:lnTo>
                  <a:lnTo>
                    <a:pt x="6573761" y="635000"/>
                  </a:lnTo>
                  <a:lnTo>
                    <a:pt x="6573761" y="1689100"/>
                  </a:lnTo>
                  <a:lnTo>
                    <a:pt x="6528117" y="1689100"/>
                  </a:lnTo>
                  <a:lnTo>
                    <a:pt x="6528016" y="1663700"/>
                  </a:lnTo>
                  <a:lnTo>
                    <a:pt x="6573558" y="1663700"/>
                  </a:lnTo>
                  <a:lnTo>
                    <a:pt x="6573761" y="1689100"/>
                  </a:lnTo>
                  <a:lnTo>
                    <a:pt x="6573761" y="635000"/>
                  </a:lnTo>
                  <a:lnTo>
                    <a:pt x="6573266" y="635000"/>
                  </a:lnTo>
                  <a:lnTo>
                    <a:pt x="6573266" y="1638300"/>
                  </a:lnTo>
                  <a:lnTo>
                    <a:pt x="6527813" y="1638300"/>
                  </a:lnTo>
                  <a:lnTo>
                    <a:pt x="6527520" y="1600200"/>
                  </a:lnTo>
                  <a:lnTo>
                    <a:pt x="6573063" y="1600200"/>
                  </a:lnTo>
                  <a:lnTo>
                    <a:pt x="6573266" y="1638300"/>
                  </a:lnTo>
                  <a:lnTo>
                    <a:pt x="6573266" y="635000"/>
                  </a:lnTo>
                  <a:lnTo>
                    <a:pt x="6573063" y="635000"/>
                  </a:lnTo>
                  <a:lnTo>
                    <a:pt x="6573063" y="1574800"/>
                  </a:lnTo>
                  <a:lnTo>
                    <a:pt x="6527520" y="1574800"/>
                  </a:lnTo>
                  <a:lnTo>
                    <a:pt x="6527317" y="1549400"/>
                  </a:lnTo>
                  <a:lnTo>
                    <a:pt x="6572669" y="1549400"/>
                  </a:lnTo>
                  <a:lnTo>
                    <a:pt x="6573063" y="1574800"/>
                  </a:lnTo>
                  <a:lnTo>
                    <a:pt x="6573063" y="635000"/>
                  </a:lnTo>
                  <a:lnTo>
                    <a:pt x="6572567" y="635000"/>
                  </a:lnTo>
                  <a:lnTo>
                    <a:pt x="6572567" y="1524000"/>
                  </a:lnTo>
                  <a:lnTo>
                    <a:pt x="6527025" y="1524000"/>
                  </a:lnTo>
                  <a:lnTo>
                    <a:pt x="6526835" y="1485900"/>
                  </a:lnTo>
                  <a:lnTo>
                    <a:pt x="6572478" y="1485900"/>
                  </a:lnTo>
                  <a:lnTo>
                    <a:pt x="6572567" y="1524000"/>
                  </a:lnTo>
                  <a:lnTo>
                    <a:pt x="6572567" y="635000"/>
                  </a:lnTo>
                  <a:lnTo>
                    <a:pt x="6571983" y="635000"/>
                  </a:lnTo>
                  <a:lnTo>
                    <a:pt x="6571983" y="1460500"/>
                  </a:lnTo>
                  <a:lnTo>
                    <a:pt x="6526631" y="1460500"/>
                  </a:lnTo>
                  <a:lnTo>
                    <a:pt x="6526339" y="1435100"/>
                  </a:lnTo>
                  <a:lnTo>
                    <a:pt x="6571882" y="1435100"/>
                  </a:lnTo>
                  <a:lnTo>
                    <a:pt x="6571983" y="1460500"/>
                  </a:lnTo>
                  <a:lnTo>
                    <a:pt x="6571983" y="635000"/>
                  </a:lnTo>
                  <a:lnTo>
                    <a:pt x="6571780" y="635000"/>
                  </a:lnTo>
                  <a:lnTo>
                    <a:pt x="6571780" y="1397000"/>
                  </a:lnTo>
                  <a:lnTo>
                    <a:pt x="6526238" y="1397000"/>
                  </a:lnTo>
                  <a:lnTo>
                    <a:pt x="6526035" y="1371600"/>
                  </a:lnTo>
                  <a:lnTo>
                    <a:pt x="6571386" y="1371600"/>
                  </a:lnTo>
                  <a:lnTo>
                    <a:pt x="6571780" y="1397000"/>
                  </a:lnTo>
                  <a:lnTo>
                    <a:pt x="6571780" y="635000"/>
                  </a:lnTo>
                  <a:lnTo>
                    <a:pt x="6571285" y="635000"/>
                  </a:lnTo>
                  <a:lnTo>
                    <a:pt x="6571285" y="1346200"/>
                  </a:lnTo>
                  <a:lnTo>
                    <a:pt x="6525742" y="1346200"/>
                  </a:lnTo>
                  <a:lnTo>
                    <a:pt x="6525539" y="1308100"/>
                  </a:lnTo>
                  <a:lnTo>
                    <a:pt x="6570993" y="1308100"/>
                  </a:lnTo>
                  <a:lnTo>
                    <a:pt x="6571285" y="1346200"/>
                  </a:lnTo>
                  <a:lnTo>
                    <a:pt x="6571285" y="635000"/>
                  </a:lnTo>
                  <a:lnTo>
                    <a:pt x="6570700" y="635000"/>
                  </a:lnTo>
                  <a:lnTo>
                    <a:pt x="6570700" y="1282700"/>
                  </a:lnTo>
                  <a:lnTo>
                    <a:pt x="6525247" y="1282700"/>
                  </a:lnTo>
                  <a:lnTo>
                    <a:pt x="6525057" y="1257300"/>
                  </a:lnTo>
                  <a:lnTo>
                    <a:pt x="6570599" y="1257300"/>
                  </a:lnTo>
                  <a:lnTo>
                    <a:pt x="6570700" y="1282700"/>
                  </a:lnTo>
                  <a:lnTo>
                    <a:pt x="6570700" y="635000"/>
                  </a:lnTo>
                  <a:lnTo>
                    <a:pt x="6570599" y="1231900"/>
                  </a:lnTo>
                  <a:lnTo>
                    <a:pt x="6525057" y="1231900"/>
                  </a:lnTo>
                  <a:lnTo>
                    <a:pt x="6524853" y="1193800"/>
                  </a:lnTo>
                  <a:lnTo>
                    <a:pt x="6570205" y="1193800"/>
                  </a:lnTo>
                  <a:lnTo>
                    <a:pt x="6570599" y="1231900"/>
                  </a:lnTo>
                  <a:lnTo>
                    <a:pt x="6570599" y="635000"/>
                  </a:lnTo>
                  <a:lnTo>
                    <a:pt x="6570002" y="635000"/>
                  </a:lnTo>
                  <a:lnTo>
                    <a:pt x="6570002" y="1168400"/>
                  </a:lnTo>
                  <a:lnTo>
                    <a:pt x="6524460" y="1168400"/>
                  </a:lnTo>
                  <a:lnTo>
                    <a:pt x="6524358" y="1143000"/>
                  </a:lnTo>
                  <a:lnTo>
                    <a:pt x="6569811" y="1143000"/>
                  </a:lnTo>
                  <a:lnTo>
                    <a:pt x="6570002" y="1168400"/>
                  </a:lnTo>
                  <a:lnTo>
                    <a:pt x="6570002" y="635000"/>
                  </a:lnTo>
                  <a:lnTo>
                    <a:pt x="6569608" y="635000"/>
                  </a:lnTo>
                  <a:lnTo>
                    <a:pt x="6569608" y="1117600"/>
                  </a:lnTo>
                  <a:lnTo>
                    <a:pt x="6524257" y="1117600"/>
                  </a:lnTo>
                  <a:lnTo>
                    <a:pt x="6523863" y="1079500"/>
                  </a:lnTo>
                  <a:lnTo>
                    <a:pt x="6569418" y="1079500"/>
                  </a:lnTo>
                  <a:lnTo>
                    <a:pt x="6569608" y="1117600"/>
                  </a:lnTo>
                  <a:lnTo>
                    <a:pt x="6569608" y="635000"/>
                  </a:lnTo>
                  <a:lnTo>
                    <a:pt x="6569215" y="635000"/>
                  </a:lnTo>
                  <a:lnTo>
                    <a:pt x="6569215" y="1054100"/>
                  </a:lnTo>
                  <a:lnTo>
                    <a:pt x="6523761" y="1054100"/>
                  </a:lnTo>
                  <a:lnTo>
                    <a:pt x="6523469" y="1028700"/>
                  </a:lnTo>
                  <a:lnTo>
                    <a:pt x="6568922" y="1028700"/>
                  </a:lnTo>
                  <a:lnTo>
                    <a:pt x="6569215" y="1054100"/>
                  </a:lnTo>
                  <a:lnTo>
                    <a:pt x="6569215" y="635000"/>
                  </a:lnTo>
                  <a:lnTo>
                    <a:pt x="6568618" y="635000"/>
                  </a:lnTo>
                  <a:lnTo>
                    <a:pt x="6568618" y="1003300"/>
                  </a:lnTo>
                  <a:lnTo>
                    <a:pt x="6522872" y="1003300"/>
                  </a:lnTo>
                  <a:lnTo>
                    <a:pt x="6523075" y="965200"/>
                  </a:lnTo>
                  <a:lnTo>
                    <a:pt x="6568529" y="965200"/>
                  </a:lnTo>
                  <a:lnTo>
                    <a:pt x="6568618" y="1003300"/>
                  </a:lnTo>
                  <a:lnTo>
                    <a:pt x="6568618" y="635000"/>
                  </a:lnTo>
                  <a:lnTo>
                    <a:pt x="6568326" y="635000"/>
                  </a:lnTo>
                  <a:lnTo>
                    <a:pt x="6568326" y="939800"/>
                  </a:lnTo>
                  <a:lnTo>
                    <a:pt x="6522872" y="939800"/>
                  </a:lnTo>
                  <a:lnTo>
                    <a:pt x="6522580" y="914400"/>
                  </a:lnTo>
                  <a:lnTo>
                    <a:pt x="6568033" y="914400"/>
                  </a:lnTo>
                  <a:lnTo>
                    <a:pt x="6568326" y="939800"/>
                  </a:lnTo>
                  <a:lnTo>
                    <a:pt x="6568326" y="635000"/>
                  </a:lnTo>
                  <a:lnTo>
                    <a:pt x="6568033" y="635000"/>
                  </a:lnTo>
                  <a:lnTo>
                    <a:pt x="6568033" y="876300"/>
                  </a:lnTo>
                  <a:lnTo>
                    <a:pt x="6522580" y="876300"/>
                  </a:lnTo>
                  <a:lnTo>
                    <a:pt x="6522288" y="850900"/>
                  </a:lnTo>
                  <a:lnTo>
                    <a:pt x="6567729" y="850900"/>
                  </a:lnTo>
                  <a:lnTo>
                    <a:pt x="6568033" y="876300"/>
                  </a:lnTo>
                  <a:lnTo>
                    <a:pt x="6568033" y="635000"/>
                  </a:lnTo>
                  <a:lnTo>
                    <a:pt x="6567627" y="635000"/>
                  </a:lnTo>
                  <a:lnTo>
                    <a:pt x="6567627" y="825500"/>
                  </a:lnTo>
                  <a:lnTo>
                    <a:pt x="6522085" y="825500"/>
                  </a:lnTo>
                  <a:lnTo>
                    <a:pt x="6521894" y="787400"/>
                  </a:lnTo>
                  <a:lnTo>
                    <a:pt x="6567437" y="787400"/>
                  </a:lnTo>
                  <a:lnTo>
                    <a:pt x="6567627" y="825500"/>
                  </a:lnTo>
                  <a:lnTo>
                    <a:pt x="6567627" y="635000"/>
                  </a:lnTo>
                  <a:lnTo>
                    <a:pt x="6567144" y="635000"/>
                  </a:lnTo>
                  <a:lnTo>
                    <a:pt x="6567144" y="762000"/>
                  </a:lnTo>
                  <a:lnTo>
                    <a:pt x="6521691" y="762000"/>
                  </a:lnTo>
                  <a:lnTo>
                    <a:pt x="6521399" y="736600"/>
                  </a:lnTo>
                  <a:lnTo>
                    <a:pt x="6566840" y="736600"/>
                  </a:lnTo>
                  <a:lnTo>
                    <a:pt x="6567144" y="762000"/>
                  </a:lnTo>
                  <a:lnTo>
                    <a:pt x="6567144" y="635000"/>
                  </a:lnTo>
                  <a:lnTo>
                    <a:pt x="6454902" y="635000"/>
                  </a:lnTo>
                  <a:lnTo>
                    <a:pt x="6454902" y="2006600"/>
                  </a:lnTo>
                  <a:lnTo>
                    <a:pt x="6454902" y="2044700"/>
                  </a:lnTo>
                  <a:lnTo>
                    <a:pt x="6409360" y="2044700"/>
                  </a:lnTo>
                  <a:lnTo>
                    <a:pt x="6409258" y="2006600"/>
                  </a:lnTo>
                  <a:lnTo>
                    <a:pt x="6454902" y="2006600"/>
                  </a:lnTo>
                  <a:lnTo>
                    <a:pt x="6454902" y="635000"/>
                  </a:lnTo>
                  <a:lnTo>
                    <a:pt x="6454407" y="635000"/>
                  </a:lnTo>
                  <a:lnTo>
                    <a:pt x="6454407" y="1981200"/>
                  </a:lnTo>
                  <a:lnTo>
                    <a:pt x="6409055" y="1981200"/>
                  </a:lnTo>
                  <a:lnTo>
                    <a:pt x="6408661" y="1955800"/>
                  </a:lnTo>
                  <a:lnTo>
                    <a:pt x="6454216" y="1955800"/>
                  </a:lnTo>
                  <a:lnTo>
                    <a:pt x="6454407" y="1981200"/>
                  </a:lnTo>
                  <a:lnTo>
                    <a:pt x="6454407" y="635000"/>
                  </a:lnTo>
                  <a:lnTo>
                    <a:pt x="6454114" y="635000"/>
                  </a:lnTo>
                  <a:lnTo>
                    <a:pt x="6454114" y="1930400"/>
                  </a:lnTo>
                  <a:lnTo>
                    <a:pt x="6408560" y="1930400"/>
                  </a:lnTo>
                  <a:lnTo>
                    <a:pt x="6408369" y="1892300"/>
                  </a:lnTo>
                  <a:lnTo>
                    <a:pt x="6453810" y="1892300"/>
                  </a:lnTo>
                  <a:lnTo>
                    <a:pt x="6454114" y="1930400"/>
                  </a:lnTo>
                  <a:lnTo>
                    <a:pt x="6454114" y="635000"/>
                  </a:lnTo>
                  <a:lnTo>
                    <a:pt x="6453518" y="635000"/>
                  </a:lnTo>
                  <a:lnTo>
                    <a:pt x="6453518" y="1866900"/>
                  </a:lnTo>
                  <a:lnTo>
                    <a:pt x="6407975" y="1866900"/>
                  </a:lnTo>
                  <a:lnTo>
                    <a:pt x="6407874" y="1841500"/>
                  </a:lnTo>
                  <a:lnTo>
                    <a:pt x="6453327" y="1841500"/>
                  </a:lnTo>
                  <a:lnTo>
                    <a:pt x="6453518" y="1866900"/>
                  </a:lnTo>
                  <a:lnTo>
                    <a:pt x="6453518" y="635000"/>
                  </a:lnTo>
                  <a:lnTo>
                    <a:pt x="6453225" y="635000"/>
                  </a:lnTo>
                  <a:lnTo>
                    <a:pt x="6453225" y="1803400"/>
                  </a:lnTo>
                  <a:lnTo>
                    <a:pt x="6407874" y="1803400"/>
                  </a:lnTo>
                  <a:lnTo>
                    <a:pt x="6407480" y="1778000"/>
                  </a:lnTo>
                  <a:lnTo>
                    <a:pt x="6453022" y="1778000"/>
                  </a:lnTo>
                  <a:lnTo>
                    <a:pt x="6453225" y="1803400"/>
                  </a:lnTo>
                  <a:lnTo>
                    <a:pt x="6453225" y="635000"/>
                  </a:lnTo>
                  <a:lnTo>
                    <a:pt x="6452730" y="635000"/>
                  </a:lnTo>
                  <a:lnTo>
                    <a:pt x="6452730" y="1752600"/>
                  </a:lnTo>
                  <a:lnTo>
                    <a:pt x="6407188" y="1752600"/>
                  </a:lnTo>
                  <a:lnTo>
                    <a:pt x="6407188" y="1714500"/>
                  </a:lnTo>
                  <a:lnTo>
                    <a:pt x="6452629" y="1714500"/>
                  </a:lnTo>
                  <a:lnTo>
                    <a:pt x="6452730" y="1752600"/>
                  </a:lnTo>
                  <a:lnTo>
                    <a:pt x="6452730" y="635000"/>
                  </a:lnTo>
                  <a:lnTo>
                    <a:pt x="6452438" y="635000"/>
                  </a:lnTo>
                  <a:lnTo>
                    <a:pt x="6452438" y="1689100"/>
                  </a:lnTo>
                  <a:lnTo>
                    <a:pt x="6406782" y="1689100"/>
                  </a:lnTo>
                  <a:lnTo>
                    <a:pt x="6406693" y="1663700"/>
                  </a:lnTo>
                  <a:lnTo>
                    <a:pt x="6452133" y="1663700"/>
                  </a:lnTo>
                  <a:lnTo>
                    <a:pt x="6452438" y="1689100"/>
                  </a:lnTo>
                  <a:lnTo>
                    <a:pt x="6452438" y="635000"/>
                  </a:lnTo>
                  <a:lnTo>
                    <a:pt x="6452032" y="635000"/>
                  </a:lnTo>
                  <a:lnTo>
                    <a:pt x="6452032" y="1638300"/>
                  </a:lnTo>
                  <a:lnTo>
                    <a:pt x="6406591" y="1638300"/>
                  </a:lnTo>
                  <a:lnTo>
                    <a:pt x="6406197" y="1600200"/>
                  </a:lnTo>
                  <a:lnTo>
                    <a:pt x="6451740" y="1600200"/>
                  </a:lnTo>
                  <a:lnTo>
                    <a:pt x="6452032" y="1638300"/>
                  </a:lnTo>
                  <a:lnTo>
                    <a:pt x="6452032" y="635000"/>
                  </a:lnTo>
                  <a:lnTo>
                    <a:pt x="6451549" y="635000"/>
                  </a:lnTo>
                  <a:lnTo>
                    <a:pt x="6451549" y="1574800"/>
                  </a:lnTo>
                  <a:lnTo>
                    <a:pt x="6406096" y="1574800"/>
                  </a:lnTo>
                  <a:lnTo>
                    <a:pt x="6405804" y="1549400"/>
                  </a:lnTo>
                  <a:lnTo>
                    <a:pt x="6451447" y="1549400"/>
                  </a:lnTo>
                  <a:lnTo>
                    <a:pt x="6451549" y="1574800"/>
                  </a:lnTo>
                  <a:lnTo>
                    <a:pt x="6451549" y="635000"/>
                  </a:lnTo>
                  <a:lnTo>
                    <a:pt x="6451143" y="635000"/>
                  </a:lnTo>
                  <a:lnTo>
                    <a:pt x="6451143" y="1524000"/>
                  </a:lnTo>
                  <a:lnTo>
                    <a:pt x="6405600" y="1524000"/>
                  </a:lnTo>
                  <a:lnTo>
                    <a:pt x="6405410" y="1485900"/>
                  </a:lnTo>
                  <a:lnTo>
                    <a:pt x="6450851" y="1485900"/>
                  </a:lnTo>
                  <a:lnTo>
                    <a:pt x="6451143" y="1524000"/>
                  </a:lnTo>
                  <a:lnTo>
                    <a:pt x="6451143" y="635000"/>
                  </a:lnTo>
                  <a:lnTo>
                    <a:pt x="6450749" y="635000"/>
                  </a:lnTo>
                  <a:lnTo>
                    <a:pt x="6450749" y="1460500"/>
                  </a:lnTo>
                  <a:lnTo>
                    <a:pt x="6405410" y="1460500"/>
                  </a:lnTo>
                  <a:lnTo>
                    <a:pt x="6405004" y="1435100"/>
                  </a:lnTo>
                  <a:lnTo>
                    <a:pt x="6450558" y="1435100"/>
                  </a:lnTo>
                  <a:lnTo>
                    <a:pt x="6450749" y="1460500"/>
                  </a:lnTo>
                  <a:lnTo>
                    <a:pt x="6450749" y="635000"/>
                  </a:lnTo>
                  <a:lnTo>
                    <a:pt x="6450355" y="635000"/>
                  </a:lnTo>
                  <a:lnTo>
                    <a:pt x="6450355" y="1397000"/>
                  </a:lnTo>
                  <a:lnTo>
                    <a:pt x="6444031" y="1397000"/>
                  </a:lnTo>
                  <a:lnTo>
                    <a:pt x="6404915" y="1409700"/>
                  </a:lnTo>
                  <a:lnTo>
                    <a:pt x="6404610" y="1371600"/>
                  </a:lnTo>
                  <a:lnTo>
                    <a:pt x="6450063" y="1371600"/>
                  </a:lnTo>
                  <a:lnTo>
                    <a:pt x="6450355" y="1397000"/>
                  </a:lnTo>
                  <a:lnTo>
                    <a:pt x="6450355" y="635000"/>
                  </a:lnTo>
                  <a:lnTo>
                    <a:pt x="6449771" y="635000"/>
                  </a:lnTo>
                  <a:lnTo>
                    <a:pt x="6449771" y="1346200"/>
                  </a:lnTo>
                  <a:lnTo>
                    <a:pt x="6404318" y="1346200"/>
                  </a:lnTo>
                  <a:lnTo>
                    <a:pt x="6404026" y="1308100"/>
                  </a:lnTo>
                  <a:lnTo>
                    <a:pt x="6449568" y="1308100"/>
                  </a:lnTo>
                  <a:lnTo>
                    <a:pt x="6449771" y="1346200"/>
                  </a:lnTo>
                  <a:lnTo>
                    <a:pt x="6449771" y="635000"/>
                  </a:lnTo>
                  <a:lnTo>
                    <a:pt x="6449466" y="635000"/>
                  </a:lnTo>
                  <a:lnTo>
                    <a:pt x="6449466" y="1282700"/>
                  </a:lnTo>
                  <a:lnTo>
                    <a:pt x="6403924" y="1282700"/>
                  </a:lnTo>
                  <a:lnTo>
                    <a:pt x="6403721" y="1257300"/>
                  </a:lnTo>
                  <a:lnTo>
                    <a:pt x="6449174" y="1257300"/>
                  </a:lnTo>
                  <a:lnTo>
                    <a:pt x="6449466" y="1282700"/>
                  </a:lnTo>
                  <a:lnTo>
                    <a:pt x="6449466" y="635000"/>
                  </a:lnTo>
                  <a:lnTo>
                    <a:pt x="6449073" y="635000"/>
                  </a:lnTo>
                  <a:lnTo>
                    <a:pt x="6449073" y="1231900"/>
                  </a:lnTo>
                  <a:lnTo>
                    <a:pt x="6403429" y="1231900"/>
                  </a:lnTo>
                  <a:lnTo>
                    <a:pt x="6403327" y="1193800"/>
                  </a:lnTo>
                  <a:lnTo>
                    <a:pt x="6448882" y="1193800"/>
                  </a:lnTo>
                  <a:lnTo>
                    <a:pt x="6449073" y="1231900"/>
                  </a:lnTo>
                  <a:lnTo>
                    <a:pt x="6449073" y="635000"/>
                  </a:lnTo>
                  <a:lnTo>
                    <a:pt x="6448476" y="635000"/>
                  </a:lnTo>
                  <a:lnTo>
                    <a:pt x="6448476" y="1168400"/>
                  </a:lnTo>
                  <a:lnTo>
                    <a:pt x="6403137" y="1168400"/>
                  </a:lnTo>
                  <a:lnTo>
                    <a:pt x="6402832" y="1143000"/>
                  </a:lnTo>
                  <a:lnTo>
                    <a:pt x="6448387" y="1143000"/>
                  </a:lnTo>
                  <a:lnTo>
                    <a:pt x="6448476" y="1168400"/>
                  </a:lnTo>
                  <a:lnTo>
                    <a:pt x="6448476" y="635000"/>
                  </a:lnTo>
                  <a:lnTo>
                    <a:pt x="6448285" y="635000"/>
                  </a:lnTo>
                  <a:lnTo>
                    <a:pt x="6448285" y="1117600"/>
                  </a:lnTo>
                  <a:lnTo>
                    <a:pt x="6402832" y="1117600"/>
                  </a:lnTo>
                  <a:lnTo>
                    <a:pt x="6402540" y="1079500"/>
                  </a:lnTo>
                  <a:lnTo>
                    <a:pt x="6447993" y="1079500"/>
                  </a:lnTo>
                  <a:lnTo>
                    <a:pt x="6448285" y="1117600"/>
                  </a:lnTo>
                  <a:lnTo>
                    <a:pt x="6448285" y="635000"/>
                  </a:lnTo>
                  <a:lnTo>
                    <a:pt x="6447790" y="635000"/>
                  </a:lnTo>
                  <a:lnTo>
                    <a:pt x="6447790" y="1054100"/>
                  </a:lnTo>
                  <a:lnTo>
                    <a:pt x="6402248" y="1054100"/>
                  </a:lnTo>
                  <a:lnTo>
                    <a:pt x="6402146" y="1028700"/>
                  </a:lnTo>
                  <a:lnTo>
                    <a:pt x="6447688" y="1028700"/>
                  </a:lnTo>
                  <a:lnTo>
                    <a:pt x="6447790" y="1054100"/>
                  </a:lnTo>
                  <a:lnTo>
                    <a:pt x="6447790" y="635000"/>
                  </a:lnTo>
                  <a:lnTo>
                    <a:pt x="6447396" y="635000"/>
                  </a:lnTo>
                  <a:lnTo>
                    <a:pt x="6447396" y="1003300"/>
                  </a:lnTo>
                  <a:lnTo>
                    <a:pt x="6401943" y="1003300"/>
                  </a:lnTo>
                  <a:lnTo>
                    <a:pt x="6401651" y="965200"/>
                  </a:lnTo>
                  <a:lnTo>
                    <a:pt x="6447193" y="965200"/>
                  </a:lnTo>
                  <a:lnTo>
                    <a:pt x="6447396" y="1003300"/>
                  </a:lnTo>
                  <a:lnTo>
                    <a:pt x="6447396" y="635000"/>
                  </a:lnTo>
                  <a:lnTo>
                    <a:pt x="6447193" y="635000"/>
                  </a:lnTo>
                  <a:lnTo>
                    <a:pt x="6447193" y="939800"/>
                  </a:lnTo>
                  <a:lnTo>
                    <a:pt x="6401651" y="939800"/>
                  </a:lnTo>
                  <a:lnTo>
                    <a:pt x="6401257" y="914400"/>
                  </a:lnTo>
                  <a:lnTo>
                    <a:pt x="6446799" y="914400"/>
                  </a:lnTo>
                  <a:lnTo>
                    <a:pt x="6447193" y="939800"/>
                  </a:lnTo>
                  <a:lnTo>
                    <a:pt x="6447193" y="635000"/>
                  </a:lnTo>
                  <a:lnTo>
                    <a:pt x="6446609" y="635000"/>
                  </a:lnTo>
                  <a:lnTo>
                    <a:pt x="6446609" y="876300"/>
                  </a:lnTo>
                  <a:lnTo>
                    <a:pt x="6401054" y="876300"/>
                  </a:lnTo>
                  <a:lnTo>
                    <a:pt x="6400863" y="850900"/>
                  </a:lnTo>
                  <a:lnTo>
                    <a:pt x="6446406" y="850900"/>
                  </a:lnTo>
                  <a:lnTo>
                    <a:pt x="6446609" y="876300"/>
                  </a:lnTo>
                  <a:lnTo>
                    <a:pt x="6446609" y="635000"/>
                  </a:lnTo>
                  <a:lnTo>
                    <a:pt x="6446113" y="635000"/>
                  </a:lnTo>
                  <a:lnTo>
                    <a:pt x="6446113" y="825500"/>
                  </a:lnTo>
                  <a:lnTo>
                    <a:pt x="6400660" y="825500"/>
                  </a:lnTo>
                  <a:lnTo>
                    <a:pt x="6400368" y="787400"/>
                  </a:lnTo>
                  <a:lnTo>
                    <a:pt x="6445910" y="787400"/>
                  </a:lnTo>
                  <a:lnTo>
                    <a:pt x="6446113" y="825500"/>
                  </a:lnTo>
                  <a:lnTo>
                    <a:pt x="6446113" y="635000"/>
                  </a:lnTo>
                  <a:lnTo>
                    <a:pt x="6445618" y="635000"/>
                  </a:lnTo>
                  <a:lnTo>
                    <a:pt x="6445618" y="762000"/>
                  </a:lnTo>
                  <a:lnTo>
                    <a:pt x="6400165" y="762000"/>
                  </a:lnTo>
                  <a:lnTo>
                    <a:pt x="6399873" y="736600"/>
                  </a:lnTo>
                  <a:lnTo>
                    <a:pt x="6445415" y="736600"/>
                  </a:lnTo>
                  <a:lnTo>
                    <a:pt x="6445618" y="762000"/>
                  </a:lnTo>
                  <a:lnTo>
                    <a:pt x="6445618" y="635000"/>
                  </a:lnTo>
                  <a:lnTo>
                    <a:pt x="6343853" y="635000"/>
                  </a:lnTo>
                  <a:lnTo>
                    <a:pt x="6342735" y="469900"/>
                  </a:lnTo>
                  <a:lnTo>
                    <a:pt x="6342570" y="444500"/>
                  </a:lnTo>
                  <a:lnTo>
                    <a:pt x="6330124" y="393700"/>
                  </a:lnTo>
                  <a:lnTo>
                    <a:pt x="6142101" y="393700"/>
                  </a:lnTo>
                  <a:lnTo>
                    <a:pt x="6142101" y="2032000"/>
                  </a:lnTo>
                  <a:lnTo>
                    <a:pt x="6022949" y="2032000"/>
                  </a:lnTo>
                  <a:lnTo>
                    <a:pt x="6022848" y="2006600"/>
                  </a:lnTo>
                  <a:lnTo>
                    <a:pt x="6141910" y="2006600"/>
                  </a:lnTo>
                  <a:lnTo>
                    <a:pt x="6142101" y="2032000"/>
                  </a:lnTo>
                  <a:lnTo>
                    <a:pt x="6142101" y="393700"/>
                  </a:lnTo>
                  <a:lnTo>
                    <a:pt x="6141313" y="393700"/>
                  </a:lnTo>
                  <a:lnTo>
                    <a:pt x="6141313" y="1930400"/>
                  </a:lnTo>
                  <a:lnTo>
                    <a:pt x="6022352" y="1930400"/>
                  </a:lnTo>
                  <a:lnTo>
                    <a:pt x="6022162" y="1905000"/>
                  </a:lnTo>
                  <a:lnTo>
                    <a:pt x="6141212" y="1905000"/>
                  </a:lnTo>
                  <a:lnTo>
                    <a:pt x="6141313" y="1930400"/>
                  </a:lnTo>
                  <a:lnTo>
                    <a:pt x="6141313" y="393700"/>
                  </a:lnTo>
                  <a:lnTo>
                    <a:pt x="6140615" y="393700"/>
                  </a:lnTo>
                  <a:lnTo>
                    <a:pt x="6140615" y="1841500"/>
                  </a:lnTo>
                  <a:lnTo>
                    <a:pt x="6021667" y="1841500"/>
                  </a:lnTo>
                  <a:lnTo>
                    <a:pt x="6021463" y="1816100"/>
                  </a:lnTo>
                  <a:lnTo>
                    <a:pt x="6140526" y="1816100"/>
                  </a:lnTo>
                  <a:lnTo>
                    <a:pt x="6140615" y="1841500"/>
                  </a:lnTo>
                  <a:lnTo>
                    <a:pt x="6140615" y="393700"/>
                  </a:lnTo>
                  <a:lnTo>
                    <a:pt x="6139929" y="393700"/>
                  </a:lnTo>
                  <a:lnTo>
                    <a:pt x="6139929" y="1752600"/>
                  </a:lnTo>
                  <a:lnTo>
                    <a:pt x="6020968" y="1752600"/>
                  </a:lnTo>
                  <a:lnTo>
                    <a:pt x="6020879" y="1727200"/>
                  </a:lnTo>
                  <a:lnTo>
                    <a:pt x="6139827" y="1714500"/>
                  </a:lnTo>
                  <a:lnTo>
                    <a:pt x="6139929" y="1752600"/>
                  </a:lnTo>
                  <a:lnTo>
                    <a:pt x="6139929" y="393700"/>
                  </a:lnTo>
                  <a:lnTo>
                    <a:pt x="6139332" y="393700"/>
                  </a:lnTo>
                  <a:lnTo>
                    <a:pt x="6139332" y="1651000"/>
                  </a:lnTo>
                  <a:lnTo>
                    <a:pt x="6020384" y="1651000"/>
                  </a:lnTo>
                  <a:lnTo>
                    <a:pt x="6020282" y="1625600"/>
                  </a:lnTo>
                  <a:lnTo>
                    <a:pt x="6139243" y="1625600"/>
                  </a:lnTo>
                  <a:lnTo>
                    <a:pt x="6139332" y="1651000"/>
                  </a:lnTo>
                  <a:lnTo>
                    <a:pt x="6139332" y="393700"/>
                  </a:lnTo>
                  <a:lnTo>
                    <a:pt x="6138748" y="393700"/>
                  </a:lnTo>
                  <a:lnTo>
                    <a:pt x="6138748" y="1562100"/>
                  </a:lnTo>
                  <a:lnTo>
                    <a:pt x="6019685" y="1562100"/>
                  </a:lnTo>
                  <a:lnTo>
                    <a:pt x="6019495" y="1536700"/>
                  </a:lnTo>
                  <a:lnTo>
                    <a:pt x="6138545" y="1536700"/>
                  </a:lnTo>
                  <a:lnTo>
                    <a:pt x="6138748" y="1562100"/>
                  </a:lnTo>
                  <a:lnTo>
                    <a:pt x="6138748" y="393700"/>
                  </a:lnTo>
                  <a:lnTo>
                    <a:pt x="6138049" y="393700"/>
                  </a:lnTo>
                  <a:lnTo>
                    <a:pt x="6138049" y="1460500"/>
                  </a:lnTo>
                  <a:lnTo>
                    <a:pt x="6018898" y="1473200"/>
                  </a:lnTo>
                  <a:lnTo>
                    <a:pt x="6018796" y="1435100"/>
                  </a:lnTo>
                  <a:lnTo>
                    <a:pt x="6137757" y="1435100"/>
                  </a:lnTo>
                  <a:lnTo>
                    <a:pt x="6138049" y="1460500"/>
                  </a:lnTo>
                  <a:lnTo>
                    <a:pt x="6138049" y="393700"/>
                  </a:lnTo>
                  <a:lnTo>
                    <a:pt x="6137364" y="393700"/>
                  </a:lnTo>
                  <a:lnTo>
                    <a:pt x="6137364" y="1371600"/>
                  </a:lnTo>
                  <a:lnTo>
                    <a:pt x="6018301" y="1371600"/>
                  </a:lnTo>
                  <a:lnTo>
                    <a:pt x="6018111" y="1346200"/>
                  </a:lnTo>
                  <a:lnTo>
                    <a:pt x="6137160" y="1346200"/>
                  </a:lnTo>
                  <a:lnTo>
                    <a:pt x="6137364" y="1371600"/>
                  </a:lnTo>
                  <a:lnTo>
                    <a:pt x="6137364" y="393700"/>
                  </a:lnTo>
                  <a:lnTo>
                    <a:pt x="6136767" y="393700"/>
                  </a:lnTo>
                  <a:lnTo>
                    <a:pt x="6136767" y="1282700"/>
                  </a:lnTo>
                  <a:lnTo>
                    <a:pt x="6017717" y="1282700"/>
                  </a:lnTo>
                  <a:lnTo>
                    <a:pt x="6017412" y="1257300"/>
                  </a:lnTo>
                  <a:lnTo>
                    <a:pt x="6136576" y="1257300"/>
                  </a:lnTo>
                  <a:lnTo>
                    <a:pt x="6136767" y="1282700"/>
                  </a:lnTo>
                  <a:lnTo>
                    <a:pt x="6136767" y="393700"/>
                  </a:lnTo>
                  <a:lnTo>
                    <a:pt x="6135979" y="393700"/>
                  </a:lnTo>
                  <a:lnTo>
                    <a:pt x="6135979" y="1181100"/>
                  </a:lnTo>
                  <a:lnTo>
                    <a:pt x="6017018" y="1181100"/>
                  </a:lnTo>
                  <a:lnTo>
                    <a:pt x="6016828" y="1155700"/>
                  </a:lnTo>
                  <a:lnTo>
                    <a:pt x="6135878" y="1155700"/>
                  </a:lnTo>
                  <a:lnTo>
                    <a:pt x="6135979" y="1181100"/>
                  </a:lnTo>
                  <a:lnTo>
                    <a:pt x="6135979" y="393700"/>
                  </a:lnTo>
                  <a:lnTo>
                    <a:pt x="6135281" y="393700"/>
                  </a:lnTo>
                  <a:lnTo>
                    <a:pt x="6135281" y="1092200"/>
                  </a:lnTo>
                  <a:lnTo>
                    <a:pt x="6016333" y="1092200"/>
                  </a:lnTo>
                  <a:lnTo>
                    <a:pt x="6016231" y="1066800"/>
                  </a:lnTo>
                  <a:lnTo>
                    <a:pt x="6135192" y="1066800"/>
                  </a:lnTo>
                  <a:lnTo>
                    <a:pt x="6135281" y="1092200"/>
                  </a:lnTo>
                  <a:lnTo>
                    <a:pt x="6135281" y="393700"/>
                  </a:lnTo>
                  <a:lnTo>
                    <a:pt x="6134697" y="393700"/>
                  </a:lnTo>
                  <a:lnTo>
                    <a:pt x="6134697" y="1003300"/>
                  </a:lnTo>
                  <a:lnTo>
                    <a:pt x="6015634" y="1003300"/>
                  </a:lnTo>
                  <a:lnTo>
                    <a:pt x="6015545" y="977900"/>
                  </a:lnTo>
                  <a:lnTo>
                    <a:pt x="6134493" y="977900"/>
                  </a:lnTo>
                  <a:lnTo>
                    <a:pt x="6134697" y="1003300"/>
                  </a:lnTo>
                  <a:lnTo>
                    <a:pt x="6134697" y="393700"/>
                  </a:lnTo>
                  <a:lnTo>
                    <a:pt x="6133998" y="393700"/>
                  </a:lnTo>
                  <a:lnTo>
                    <a:pt x="6133998" y="901700"/>
                  </a:lnTo>
                  <a:lnTo>
                    <a:pt x="6014948" y="901700"/>
                  </a:lnTo>
                  <a:lnTo>
                    <a:pt x="6014745" y="876300"/>
                  </a:lnTo>
                  <a:lnTo>
                    <a:pt x="6133808" y="876300"/>
                  </a:lnTo>
                  <a:lnTo>
                    <a:pt x="6133998" y="901700"/>
                  </a:lnTo>
                  <a:lnTo>
                    <a:pt x="6133998" y="393700"/>
                  </a:lnTo>
                  <a:lnTo>
                    <a:pt x="6133312" y="393700"/>
                  </a:lnTo>
                  <a:lnTo>
                    <a:pt x="6133312" y="812800"/>
                  </a:lnTo>
                  <a:lnTo>
                    <a:pt x="6014161" y="812800"/>
                  </a:lnTo>
                  <a:lnTo>
                    <a:pt x="6014059" y="787400"/>
                  </a:lnTo>
                  <a:lnTo>
                    <a:pt x="6133008" y="787400"/>
                  </a:lnTo>
                  <a:lnTo>
                    <a:pt x="6133312" y="812800"/>
                  </a:lnTo>
                  <a:lnTo>
                    <a:pt x="6133312" y="393700"/>
                  </a:lnTo>
                  <a:lnTo>
                    <a:pt x="6132614" y="393700"/>
                  </a:lnTo>
                  <a:lnTo>
                    <a:pt x="6132614" y="723900"/>
                  </a:lnTo>
                  <a:lnTo>
                    <a:pt x="6013564" y="723900"/>
                  </a:lnTo>
                  <a:lnTo>
                    <a:pt x="6013361" y="698500"/>
                  </a:lnTo>
                  <a:lnTo>
                    <a:pt x="6132423" y="685800"/>
                  </a:lnTo>
                  <a:lnTo>
                    <a:pt x="6132614" y="723900"/>
                  </a:lnTo>
                  <a:lnTo>
                    <a:pt x="6132614" y="393700"/>
                  </a:lnTo>
                  <a:lnTo>
                    <a:pt x="6132030" y="393700"/>
                  </a:lnTo>
                  <a:lnTo>
                    <a:pt x="6132030" y="622300"/>
                  </a:lnTo>
                  <a:lnTo>
                    <a:pt x="6012967" y="622300"/>
                  </a:lnTo>
                  <a:lnTo>
                    <a:pt x="6012777" y="596900"/>
                  </a:lnTo>
                  <a:lnTo>
                    <a:pt x="6131826" y="596900"/>
                  </a:lnTo>
                  <a:lnTo>
                    <a:pt x="6132030" y="622300"/>
                  </a:lnTo>
                  <a:lnTo>
                    <a:pt x="6132030" y="393700"/>
                  </a:lnTo>
                  <a:lnTo>
                    <a:pt x="6131230" y="393700"/>
                  </a:lnTo>
                  <a:lnTo>
                    <a:pt x="6131230" y="533400"/>
                  </a:lnTo>
                  <a:lnTo>
                    <a:pt x="6012281" y="533400"/>
                  </a:lnTo>
                  <a:lnTo>
                    <a:pt x="6012180" y="508000"/>
                  </a:lnTo>
                  <a:lnTo>
                    <a:pt x="6131141" y="508000"/>
                  </a:lnTo>
                  <a:lnTo>
                    <a:pt x="6131230" y="533400"/>
                  </a:lnTo>
                  <a:lnTo>
                    <a:pt x="6131230" y="393700"/>
                  </a:lnTo>
                  <a:lnTo>
                    <a:pt x="5978093" y="393700"/>
                  </a:lnTo>
                  <a:lnTo>
                    <a:pt x="5977509" y="317500"/>
                  </a:lnTo>
                  <a:lnTo>
                    <a:pt x="5977306" y="292100"/>
                  </a:lnTo>
                  <a:lnTo>
                    <a:pt x="5964860" y="241300"/>
                  </a:lnTo>
                  <a:lnTo>
                    <a:pt x="5756681" y="241300"/>
                  </a:lnTo>
                  <a:lnTo>
                    <a:pt x="5756681" y="1993900"/>
                  </a:lnTo>
                  <a:lnTo>
                    <a:pt x="5756681" y="2006600"/>
                  </a:lnTo>
                  <a:lnTo>
                    <a:pt x="5588622" y="2006600"/>
                  </a:lnTo>
                  <a:lnTo>
                    <a:pt x="5588622" y="1993900"/>
                  </a:lnTo>
                  <a:lnTo>
                    <a:pt x="5756681" y="1993900"/>
                  </a:lnTo>
                  <a:lnTo>
                    <a:pt x="5756681" y="241300"/>
                  </a:lnTo>
                  <a:lnTo>
                    <a:pt x="5756491" y="241300"/>
                  </a:lnTo>
                  <a:lnTo>
                    <a:pt x="5756491" y="1943100"/>
                  </a:lnTo>
                  <a:lnTo>
                    <a:pt x="5588432" y="1943100"/>
                  </a:lnTo>
                  <a:lnTo>
                    <a:pt x="5588228" y="1930400"/>
                  </a:lnTo>
                  <a:lnTo>
                    <a:pt x="5756186" y="1930400"/>
                  </a:lnTo>
                  <a:lnTo>
                    <a:pt x="5756491" y="1943100"/>
                  </a:lnTo>
                  <a:lnTo>
                    <a:pt x="5756491" y="241300"/>
                  </a:lnTo>
                  <a:lnTo>
                    <a:pt x="5754814" y="241300"/>
                  </a:lnTo>
                  <a:lnTo>
                    <a:pt x="5755995" y="419100"/>
                  </a:lnTo>
                  <a:lnTo>
                    <a:pt x="5755792" y="419100"/>
                  </a:lnTo>
                  <a:lnTo>
                    <a:pt x="5755792" y="1854200"/>
                  </a:lnTo>
                  <a:lnTo>
                    <a:pt x="5755792" y="1879600"/>
                  </a:lnTo>
                  <a:lnTo>
                    <a:pt x="5587733" y="1879600"/>
                  </a:lnTo>
                  <a:lnTo>
                    <a:pt x="5587733" y="1866900"/>
                  </a:lnTo>
                  <a:lnTo>
                    <a:pt x="5755792" y="1854200"/>
                  </a:lnTo>
                  <a:lnTo>
                    <a:pt x="5755792" y="419100"/>
                  </a:lnTo>
                  <a:lnTo>
                    <a:pt x="5755500" y="419100"/>
                  </a:lnTo>
                  <a:lnTo>
                    <a:pt x="5755500" y="1816100"/>
                  </a:lnTo>
                  <a:lnTo>
                    <a:pt x="5587441" y="1816100"/>
                  </a:lnTo>
                  <a:lnTo>
                    <a:pt x="5587238" y="1790700"/>
                  </a:lnTo>
                  <a:lnTo>
                    <a:pt x="5755297" y="1790700"/>
                  </a:lnTo>
                  <a:lnTo>
                    <a:pt x="5755500" y="1816100"/>
                  </a:lnTo>
                  <a:lnTo>
                    <a:pt x="5755500" y="419100"/>
                  </a:lnTo>
                  <a:lnTo>
                    <a:pt x="5754814" y="419100"/>
                  </a:lnTo>
                  <a:lnTo>
                    <a:pt x="5754814" y="1727200"/>
                  </a:lnTo>
                  <a:lnTo>
                    <a:pt x="5754814" y="1739900"/>
                  </a:lnTo>
                  <a:lnTo>
                    <a:pt x="5586844" y="1739900"/>
                  </a:lnTo>
                  <a:lnTo>
                    <a:pt x="5586755" y="1727200"/>
                  </a:lnTo>
                  <a:lnTo>
                    <a:pt x="5754814" y="1727200"/>
                  </a:lnTo>
                  <a:lnTo>
                    <a:pt x="5754814" y="419100"/>
                  </a:lnTo>
                  <a:lnTo>
                    <a:pt x="5754408" y="419100"/>
                  </a:lnTo>
                  <a:lnTo>
                    <a:pt x="5754408" y="1676400"/>
                  </a:lnTo>
                  <a:lnTo>
                    <a:pt x="5586450" y="1676400"/>
                  </a:lnTo>
                  <a:lnTo>
                    <a:pt x="5586158" y="1663700"/>
                  </a:lnTo>
                  <a:lnTo>
                    <a:pt x="5754217" y="1663700"/>
                  </a:lnTo>
                  <a:lnTo>
                    <a:pt x="5754408" y="1676400"/>
                  </a:lnTo>
                  <a:lnTo>
                    <a:pt x="5754408" y="419100"/>
                  </a:lnTo>
                  <a:lnTo>
                    <a:pt x="5753824" y="419100"/>
                  </a:lnTo>
                  <a:lnTo>
                    <a:pt x="5753824" y="1587500"/>
                  </a:lnTo>
                  <a:lnTo>
                    <a:pt x="5753824" y="1612900"/>
                  </a:lnTo>
                  <a:lnTo>
                    <a:pt x="5585955" y="1612900"/>
                  </a:lnTo>
                  <a:lnTo>
                    <a:pt x="5585866" y="1587500"/>
                  </a:lnTo>
                  <a:lnTo>
                    <a:pt x="5753824" y="1587500"/>
                  </a:lnTo>
                  <a:lnTo>
                    <a:pt x="5753824" y="419100"/>
                  </a:lnTo>
                  <a:lnTo>
                    <a:pt x="5753519" y="419100"/>
                  </a:lnTo>
                  <a:lnTo>
                    <a:pt x="5753519" y="1549400"/>
                  </a:lnTo>
                  <a:lnTo>
                    <a:pt x="5585460" y="1549400"/>
                  </a:lnTo>
                  <a:lnTo>
                    <a:pt x="5585371" y="1524000"/>
                  </a:lnTo>
                  <a:lnTo>
                    <a:pt x="5753227" y="1524000"/>
                  </a:lnTo>
                  <a:lnTo>
                    <a:pt x="5753519" y="1549400"/>
                  </a:lnTo>
                  <a:lnTo>
                    <a:pt x="5753519" y="419100"/>
                  </a:lnTo>
                  <a:lnTo>
                    <a:pt x="5752935" y="419100"/>
                  </a:lnTo>
                  <a:lnTo>
                    <a:pt x="5752935" y="1460500"/>
                  </a:lnTo>
                  <a:lnTo>
                    <a:pt x="5752935" y="1473200"/>
                  </a:lnTo>
                  <a:lnTo>
                    <a:pt x="5584977" y="1473200"/>
                  </a:lnTo>
                  <a:lnTo>
                    <a:pt x="5584876" y="1460500"/>
                  </a:lnTo>
                  <a:lnTo>
                    <a:pt x="5752935" y="1460500"/>
                  </a:lnTo>
                  <a:lnTo>
                    <a:pt x="5752935" y="419100"/>
                  </a:lnTo>
                  <a:lnTo>
                    <a:pt x="5752541" y="419100"/>
                  </a:lnTo>
                  <a:lnTo>
                    <a:pt x="5752541" y="1409700"/>
                  </a:lnTo>
                  <a:lnTo>
                    <a:pt x="5584380" y="1409700"/>
                  </a:lnTo>
                  <a:lnTo>
                    <a:pt x="5584380" y="1397000"/>
                  </a:lnTo>
                  <a:lnTo>
                    <a:pt x="5752338" y="1397000"/>
                  </a:lnTo>
                  <a:lnTo>
                    <a:pt x="5752541" y="1409700"/>
                  </a:lnTo>
                  <a:lnTo>
                    <a:pt x="5752541" y="419100"/>
                  </a:lnTo>
                  <a:lnTo>
                    <a:pt x="5752236" y="419100"/>
                  </a:lnTo>
                  <a:lnTo>
                    <a:pt x="5752236" y="1346200"/>
                  </a:lnTo>
                  <a:lnTo>
                    <a:pt x="5584177" y="1346200"/>
                  </a:lnTo>
                  <a:lnTo>
                    <a:pt x="5583885" y="1320800"/>
                  </a:lnTo>
                  <a:lnTo>
                    <a:pt x="5751944" y="1320800"/>
                  </a:lnTo>
                  <a:lnTo>
                    <a:pt x="5752236" y="1346200"/>
                  </a:lnTo>
                  <a:lnTo>
                    <a:pt x="5752236" y="419100"/>
                  </a:lnTo>
                  <a:lnTo>
                    <a:pt x="5751449" y="419100"/>
                  </a:lnTo>
                  <a:lnTo>
                    <a:pt x="5751449" y="1257300"/>
                  </a:lnTo>
                  <a:lnTo>
                    <a:pt x="5751449" y="1282700"/>
                  </a:lnTo>
                  <a:lnTo>
                    <a:pt x="5583491" y="1282700"/>
                  </a:lnTo>
                  <a:lnTo>
                    <a:pt x="5583491" y="1257300"/>
                  </a:lnTo>
                  <a:lnTo>
                    <a:pt x="5751449" y="1257300"/>
                  </a:lnTo>
                  <a:lnTo>
                    <a:pt x="5751449" y="419100"/>
                  </a:lnTo>
                  <a:lnTo>
                    <a:pt x="5751157" y="419100"/>
                  </a:lnTo>
                  <a:lnTo>
                    <a:pt x="5751157" y="1206500"/>
                  </a:lnTo>
                  <a:lnTo>
                    <a:pt x="5582996" y="1206500"/>
                  </a:lnTo>
                  <a:lnTo>
                    <a:pt x="5582894" y="1193800"/>
                  </a:lnTo>
                  <a:lnTo>
                    <a:pt x="5750852" y="1193800"/>
                  </a:lnTo>
                  <a:lnTo>
                    <a:pt x="5751157" y="1206500"/>
                  </a:lnTo>
                  <a:lnTo>
                    <a:pt x="5751157" y="419100"/>
                  </a:lnTo>
                  <a:lnTo>
                    <a:pt x="5750560" y="419100"/>
                  </a:lnTo>
                  <a:lnTo>
                    <a:pt x="5750560" y="1130300"/>
                  </a:lnTo>
                  <a:lnTo>
                    <a:pt x="5750560" y="1143000"/>
                  </a:lnTo>
                  <a:lnTo>
                    <a:pt x="5582501" y="1143000"/>
                  </a:lnTo>
                  <a:lnTo>
                    <a:pt x="5582501" y="1130300"/>
                  </a:lnTo>
                  <a:lnTo>
                    <a:pt x="5750560" y="1130300"/>
                  </a:lnTo>
                  <a:lnTo>
                    <a:pt x="5750560" y="419100"/>
                  </a:lnTo>
                  <a:lnTo>
                    <a:pt x="5750166" y="419100"/>
                  </a:lnTo>
                  <a:lnTo>
                    <a:pt x="5750166" y="1079500"/>
                  </a:lnTo>
                  <a:lnTo>
                    <a:pt x="5582107" y="1079500"/>
                  </a:lnTo>
                  <a:lnTo>
                    <a:pt x="5581904" y="1054100"/>
                  </a:lnTo>
                  <a:lnTo>
                    <a:pt x="5749963" y="1054100"/>
                  </a:lnTo>
                  <a:lnTo>
                    <a:pt x="5750166" y="1079500"/>
                  </a:lnTo>
                  <a:lnTo>
                    <a:pt x="5750166" y="419100"/>
                  </a:lnTo>
                  <a:lnTo>
                    <a:pt x="5749569" y="419100"/>
                  </a:lnTo>
                  <a:lnTo>
                    <a:pt x="5749569" y="990600"/>
                  </a:lnTo>
                  <a:lnTo>
                    <a:pt x="5749569" y="1016000"/>
                  </a:lnTo>
                  <a:lnTo>
                    <a:pt x="5581510" y="1016000"/>
                  </a:lnTo>
                  <a:lnTo>
                    <a:pt x="5581510" y="990600"/>
                  </a:lnTo>
                  <a:lnTo>
                    <a:pt x="5749569" y="990600"/>
                  </a:lnTo>
                  <a:lnTo>
                    <a:pt x="5749569" y="419100"/>
                  </a:lnTo>
                  <a:lnTo>
                    <a:pt x="5749074" y="419100"/>
                  </a:lnTo>
                  <a:lnTo>
                    <a:pt x="5749074" y="939800"/>
                  </a:lnTo>
                  <a:lnTo>
                    <a:pt x="5581116" y="939800"/>
                  </a:lnTo>
                  <a:lnTo>
                    <a:pt x="5580926" y="927100"/>
                  </a:lnTo>
                  <a:lnTo>
                    <a:pt x="5748985" y="927100"/>
                  </a:lnTo>
                  <a:lnTo>
                    <a:pt x="5749074" y="939800"/>
                  </a:lnTo>
                  <a:lnTo>
                    <a:pt x="5749074" y="419100"/>
                  </a:lnTo>
                  <a:lnTo>
                    <a:pt x="5748782" y="419100"/>
                  </a:lnTo>
                  <a:lnTo>
                    <a:pt x="5748782" y="876300"/>
                  </a:lnTo>
                  <a:lnTo>
                    <a:pt x="5580824" y="876300"/>
                  </a:lnTo>
                  <a:lnTo>
                    <a:pt x="5580621" y="863600"/>
                  </a:lnTo>
                  <a:lnTo>
                    <a:pt x="5748680" y="863600"/>
                  </a:lnTo>
                  <a:lnTo>
                    <a:pt x="5748782" y="876300"/>
                  </a:lnTo>
                  <a:lnTo>
                    <a:pt x="5748782" y="419100"/>
                  </a:lnTo>
                  <a:lnTo>
                    <a:pt x="5748286" y="419100"/>
                  </a:lnTo>
                  <a:lnTo>
                    <a:pt x="5748286" y="812800"/>
                  </a:lnTo>
                  <a:lnTo>
                    <a:pt x="5580227" y="812800"/>
                  </a:lnTo>
                  <a:lnTo>
                    <a:pt x="5580037" y="787400"/>
                  </a:lnTo>
                  <a:lnTo>
                    <a:pt x="5748096" y="787400"/>
                  </a:lnTo>
                  <a:lnTo>
                    <a:pt x="5748286" y="812800"/>
                  </a:lnTo>
                  <a:lnTo>
                    <a:pt x="5748286" y="419100"/>
                  </a:lnTo>
                  <a:lnTo>
                    <a:pt x="5747601" y="419100"/>
                  </a:lnTo>
                  <a:lnTo>
                    <a:pt x="5747601" y="723900"/>
                  </a:lnTo>
                  <a:lnTo>
                    <a:pt x="5747601" y="736600"/>
                  </a:lnTo>
                  <a:lnTo>
                    <a:pt x="5579630" y="749300"/>
                  </a:lnTo>
                  <a:lnTo>
                    <a:pt x="5579732" y="736600"/>
                  </a:lnTo>
                  <a:lnTo>
                    <a:pt x="5579542" y="723900"/>
                  </a:lnTo>
                  <a:lnTo>
                    <a:pt x="5747601" y="723900"/>
                  </a:lnTo>
                  <a:lnTo>
                    <a:pt x="5747601" y="419100"/>
                  </a:lnTo>
                  <a:lnTo>
                    <a:pt x="5747194" y="419100"/>
                  </a:lnTo>
                  <a:lnTo>
                    <a:pt x="5747194" y="673100"/>
                  </a:lnTo>
                  <a:lnTo>
                    <a:pt x="5579148" y="673100"/>
                  </a:lnTo>
                  <a:lnTo>
                    <a:pt x="5579148" y="660400"/>
                  </a:lnTo>
                  <a:lnTo>
                    <a:pt x="5747105" y="660400"/>
                  </a:lnTo>
                  <a:lnTo>
                    <a:pt x="5747194" y="673100"/>
                  </a:lnTo>
                  <a:lnTo>
                    <a:pt x="5747194" y="419100"/>
                  </a:lnTo>
                  <a:lnTo>
                    <a:pt x="5746902" y="419100"/>
                  </a:lnTo>
                  <a:lnTo>
                    <a:pt x="5746902" y="609600"/>
                  </a:lnTo>
                  <a:lnTo>
                    <a:pt x="5578843" y="609600"/>
                  </a:lnTo>
                  <a:lnTo>
                    <a:pt x="5578551" y="596900"/>
                  </a:lnTo>
                  <a:lnTo>
                    <a:pt x="5746610" y="596900"/>
                  </a:lnTo>
                  <a:lnTo>
                    <a:pt x="5746902" y="609600"/>
                  </a:lnTo>
                  <a:lnTo>
                    <a:pt x="5746902" y="419100"/>
                  </a:lnTo>
                  <a:lnTo>
                    <a:pt x="5746407" y="419100"/>
                  </a:lnTo>
                  <a:lnTo>
                    <a:pt x="5746407" y="546100"/>
                  </a:lnTo>
                  <a:lnTo>
                    <a:pt x="5578348" y="546100"/>
                  </a:lnTo>
                  <a:lnTo>
                    <a:pt x="5578259" y="520700"/>
                  </a:lnTo>
                  <a:lnTo>
                    <a:pt x="5746115" y="520700"/>
                  </a:lnTo>
                  <a:lnTo>
                    <a:pt x="5746407" y="546100"/>
                  </a:lnTo>
                  <a:lnTo>
                    <a:pt x="5746407" y="419100"/>
                  </a:lnTo>
                  <a:lnTo>
                    <a:pt x="5531917" y="419100"/>
                  </a:lnTo>
                  <a:lnTo>
                    <a:pt x="5406542" y="508000"/>
                  </a:lnTo>
                  <a:lnTo>
                    <a:pt x="5408904" y="825500"/>
                  </a:lnTo>
                  <a:lnTo>
                    <a:pt x="5400116" y="825500"/>
                  </a:lnTo>
                  <a:lnTo>
                    <a:pt x="5400116" y="2057400"/>
                  </a:lnTo>
                  <a:lnTo>
                    <a:pt x="5287886" y="2057400"/>
                  </a:lnTo>
                  <a:lnTo>
                    <a:pt x="5287784" y="2032000"/>
                  </a:lnTo>
                  <a:lnTo>
                    <a:pt x="5399925" y="2032000"/>
                  </a:lnTo>
                  <a:lnTo>
                    <a:pt x="5400116" y="2057400"/>
                  </a:lnTo>
                  <a:lnTo>
                    <a:pt x="5400116" y="825500"/>
                  </a:lnTo>
                  <a:lnTo>
                    <a:pt x="5399430" y="825500"/>
                  </a:lnTo>
                  <a:lnTo>
                    <a:pt x="5399430" y="1968500"/>
                  </a:lnTo>
                  <a:lnTo>
                    <a:pt x="5287480" y="1968500"/>
                  </a:lnTo>
                  <a:lnTo>
                    <a:pt x="5287188" y="1930400"/>
                  </a:lnTo>
                  <a:lnTo>
                    <a:pt x="5399329" y="1930400"/>
                  </a:lnTo>
                  <a:lnTo>
                    <a:pt x="5399430" y="1968500"/>
                  </a:lnTo>
                  <a:lnTo>
                    <a:pt x="5399430" y="825500"/>
                  </a:lnTo>
                  <a:lnTo>
                    <a:pt x="5398732" y="825500"/>
                  </a:lnTo>
                  <a:lnTo>
                    <a:pt x="5398732" y="1879600"/>
                  </a:lnTo>
                  <a:lnTo>
                    <a:pt x="5286692" y="1879600"/>
                  </a:lnTo>
                  <a:lnTo>
                    <a:pt x="5286502" y="1841500"/>
                  </a:lnTo>
                  <a:lnTo>
                    <a:pt x="5398440" y="1841500"/>
                  </a:lnTo>
                  <a:lnTo>
                    <a:pt x="5398732" y="1879600"/>
                  </a:lnTo>
                  <a:lnTo>
                    <a:pt x="5398732" y="825500"/>
                  </a:lnTo>
                  <a:lnTo>
                    <a:pt x="5398046" y="825500"/>
                  </a:lnTo>
                  <a:lnTo>
                    <a:pt x="5398046" y="1778000"/>
                  </a:lnTo>
                  <a:lnTo>
                    <a:pt x="5286108" y="1778000"/>
                  </a:lnTo>
                  <a:lnTo>
                    <a:pt x="5285803" y="1752600"/>
                  </a:lnTo>
                  <a:lnTo>
                    <a:pt x="5397843" y="1752600"/>
                  </a:lnTo>
                  <a:lnTo>
                    <a:pt x="5398046" y="1778000"/>
                  </a:lnTo>
                  <a:lnTo>
                    <a:pt x="5398046" y="825500"/>
                  </a:lnTo>
                  <a:lnTo>
                    <a:pt x="5397449" y="825500"/>
                  </a:lnTo>
                  <a:lnTo>
                    <a:pt x="5397449" y="1689100"/>
                  </a:lnTo>
                  <a:lnTo>
                    <a:pt x="5285511" y="1689100"/>
                  </a:lnTo>
                  <a:lnTo>
                    <a:pt x="5285219" y="1663700"/>
                  </a:lnTo>
                  <a:lnTo>
                    <a:pt x="5397157" y="1663700"/>
                  </a:lnTo>
                  <a:lnTo>
                    <a:pt x="5397449" y="1689100"/>
                  </a:lnTo>
                  <a:lnTo>
                    <a:pt x="5397449" y="825500"/>
                  </a:lnTo>
                  <a:lnTo>
                    <a:pt x="5396852" y="825500"/>
                  </a:lnTo>
                  <a:lnTo>
                    <a:pt x="5396852" y="1600200"/>
                  </a:lnTo>
                  <a:lnTo>
                    <a:pt x="5284724" y="1600200"/>
                  </a:lnTo>
                  <a:lnTo>
                    <a:pt x="5284622" y="1574800"/>
                  </a:lnTo>
                  <a:lnTo>
                    <a:pt x="5396458" y="1574800"/>
                  </a:lnTo>
                  <a:lnTo>
                    <a:pt x="5396852" y="1600200"/>
                  </a:lnTo>
                  <a:lnTo>
                    <a:pt x="5396852" y="825500"/>
                  </a:lnTo>
                  <a:lnTo>
                    <a:pt x="5396268" y="825500"/>
                  </a:lnTo>
                  <a:lnTo>
                    <a:pt x="5396268" y="1511300"/>
                  </a:lnTo>
                  <a:lnTo>
                    <a:pt x="5284228" y="1511300"/>
                  </a:lnTo>
                  <a:lnTo>
                    <a:pt x="5284025" y="1473200"/>
                  </a:lnTo>
                  <a:lnTo>
                    <a:pt x="5395874" y="1473200"/>
                  </a:lnTo>
                  <a:lnTo>
                    <a:pt x="5396268" y="1511300"/>
                  </a:lnTo>
                  <a:lnTo>
                    <a:pt x="5396268" y="825500"/>
                  </a:lnTo>
                  <a:lnTo>
                    <a:pt x="5395468" y="825500"/>
                  </a:lnTo>
                  <a:lnTo>
                    <a:pt x="5395468" y="1422400"/>
                  </a:lnTo>
                  <a:lnTo>
                    <a:pt x="5283530" y="1422400"/>
                  </a:lnTo>
                  <a:lnTo>
                    <a:pt x="5283339" y="1384300"/>
                  </a:lnTo>
                  <a:lnTo>
                    <a:pt x="5395176" y="1384300"/>
                  </a:lnTo>
                  <a:lnTo>
                    <a:pt x="5395468" y="1422400"/>
                  </a:lnTo>
                  <a:lnTo>
                    <a:pt x="5395468" y="825500"/>
                  </a:lnTo>
                  <a:lnTo>
                    <a:pt x="5394782" y="825500"/>
                  </a:lnTo>
                  <a:lnTo>
                    <a:pt x="5394782" y="1333500"/>
                  </a:lnTo>
                  <a:lnTo>
                    <a:pt x="5282844" y="1333500"/>
                  </a:lnTo>
                  <a:lnTo>
                    <a:pt x="5282539" y="1295400"/>
                  </a:lnTo>
                  <a:lnTo>
                    <a:pt x="5394680" y="1295400"/>
                  </a:lnTo>
                  <a:lnTo>
                    <a:pt x="5394782" y="1333500"/>
                  </a:lnTo>
                  <a:lnTo>
                    <a:pt x="5394782" y="825500"/>
                  </a:lnTo>
                  <a:lnTo>
                    <a:pt x="5394185" y="825500"/>
                  </a:lnTo>
                  <a:lnTo>
                    <a:pt x="5394185" y="1231900"/>
                  </a:lnTo>
                  <a:lnTo>
                    <a:pt x="5282146" y="1231900"/>
                  </a:lnTo>
                  <a:lnTo>
                    <a:pt x="5281955" y="1206500"/>
                  </a:lnTo>
                  <a:lnTo>
                    <a:pt x="5394096" y="1206500"/>
                  </a:lnTo>
                  <a:lnTo>
                    <a:pt x="5394185" y="1231900"/>
                  </a:lnTo>
                  <a:lnTo>
                    <a:pt x="5394185" y="825500"/>
                  </a:lnTo>
                  <a:lnTo>
                    <a:pt x="5393499" y="825500"/>
                  </a:lnTo>
                  <a:lnTo>
                    <a:pt x="5393499" y="1143000"/>
                  </a:lnTo>
                  <a:lnTo>
                    <a:pt x="5281358" y="1143000"/>
                  </a:lnTo>
                  <a:lnTo>
                    <a:pt x="5281257" y="1117600"/>
                  </a:lnTo>
                  <a:lnTo>
                    <a:pt x="5393296" y="1117600"/>
                  </a:lnTo>
                  <a:lnTo>
                    <a:pt x="5393499" y="1143000"/>
                  </a:lnTo>
                  <a:lnTo>
                    <a:pt x="5393499" y="825500"/>
                  </a:lnTo>
                  <a:lnTo>
                    <a:pt x="5392902" y="825500"/>
                  </a:lnTo>
                  <a:lnTo>
                    <a:pt x="5392902" y="1054100"/>
                  </a:lnTo>
                  <a:lnTo>
                    <a:pt x="5280761" y="1054100"/>
                  </a:lnTo>
                  <a:lnTo>
                    <a:pt x="5280571" y="1028700"/>
                  </a:lnTo>
                  <a:lnTo>
                    <a:pt x="5392712" y="1016000"/>
                  </a:lnTo>
                  <a:lnTo>
                    <a:pt x="5392902" y="1054100"/>
                  </a:lnTo>
                  <a:lnTo>
                    <a:pt x="5392902" y="825500"/>
                  </a:lnTo>
                  <a:lnTo>
                    <a:pt x="5392217" y="825500"/>
                  </a:lnTo>
                  <a:lnTo>
                    <a:pt x="5392217" y="965200"/>
                  </a:lnTo>
                  <a:lnTo>
                    <a:pt x="5280076" y="965200"/>
                  </a:lnTo>
                  <a:lnTo>
                    <a:pt x="5279974" y="927100"/>
                  </a:lnTo>
                  <a:lnTo>
                    <a:pt x="5391912" y="927100"/>
                  </a:lnTo>
                  <a:lnTo>
                    <a:pt x="5392217" y="965200"/>
                  </a:lnTo>
                  <a:lnTo>
                    <a:pt x="5392217" y="825500"/>
                  </a:lnTo>
                  <a:lnTo>
                    <a:pt x="5252999" y="825500"/>
                  </a:lnTo>
                  <a:lnTo>
                    <a:pt x="5252517" y="762000"/>
                  </a:lnTo>
                  <a:lnTo>
                    <a:pt x="5240058" y="711200"/>
                  </a:lnTo>
                  <a:lnTo>
                    <a:pt x="5098085" y="711200"/>
                  </a:lnTo>
                  <a:lnTo>
                    <a:pt x="5097589" y="647700"/>
                  </a:lnTo>
                  <a:lnTo>
                    <a:pt x="5085143" y="596900"/>
                  </a:lnTo>
                  <a:lnTo>
                    <a:pt x="5061826" y="596900"/>
                  </a:lnTo>
                  <a:lnTo>
                    <a:pt x="5061826" y="2070100"/>
                  </a:lnTo>
                  <a:lnTo>
                    <a:pt x="4942776" y="2070100"/>
                  </a:lnTo>
                  <a:lnTo>
                    <a:pt x="4942573" y="2044700"/>
                  </a:lnTo>
                  <a:lnTo>
                    <a:pt x="5061636" y="2044700"/>
                  </a:lnTo>
                  <a:lnTo>
                    <a:pt x="5061826" y="2070100"/>
                  </a:lnTo>
                  <a:lnTo>
                    <a:pt x="5061826" y="596900"/>
                  </a:lnTo>
                  <a:lnTo>
                    <a:pt x="5061229" y="596900"/>
                  </a:lnTo>
                  <a:lnTo>
                    <a:pt x="5061229" y="2006600"/>
                  </a:lnTo>
                  <a:lnTo>
                    <a:pt x="4942281" y="2006600"/>
                  </a:lnTo>
                  <a:lnTo>
                    <a:pt x="4941989" y="1981200"/>
                  </a:lnTo>
                  <a:lnTo>
                    <a:pt x="5061140" y="1981200"/>
                  </a:lnTo>
                  <a:lnTo>
                    <a:pt x="5061229" y="2006600"/>
                  </a:lnTo>
                  <a:lnTo>
                    <a:pt x="5061229" y="596900"/>
                  </a:lnTo>
                  <a:lnTo>
                    <a:pt x="5061039" y="596900"/>
                  </a:lnTo>
                  <a:lnTo>
                    <a:pt x="5061039" y="1943100"/>
                  </a:lnTo>
                  <a:lnTo>
                    <a:pt x="4941887" y="1943100"/>
                  </a:lnTo>
                  <a:lnTo>
                    <a:pt x="4941786" y="1930400"/>
                  </a:lnTo>
                  <a:lnTo>
                    <a:pt x="4941684" y="1917700"/>
                  </a:lnTo>
                  <a:lnTo>
                    <a:pt x="5060645" y="1917700"/>
                  </a:lnTo>
                  <a:lnTo>
                    <a:pt x="5061039" y="1943100"/>
                  </a:lnTo>
                  <a:lnTo>
                    <a:pt x="5061039" y="596900"/>
                  </a:lnTo>
                  <a:lnTo>
                    <a:pt x="5060442" y="596900"/>
                  </a:lnTo>
                  <a:lnTo>
                    <a:pt x="5060442" y="1879600"/>
                  </a:lnTo>
                  <a:lnTo>
                    <a:pt x="4941582" y="1879600"/>
                  </a:lnTo>
                  <a:lnTo>
                    <a:pt x="4941189" y="1854200"/>
                  </a:lnTo>
                  <a:lnTo>
                    <a:pt x="5060251" y="1854200"/>
                  </a:lnTo>
                  <a:lnTo>
                    <a:pt x="5060442" y="1879600"/>
                  </a:lnTo>
                  <a:lnTo>
                    <a:pt x="5060442" y="596900"/>
                  </a:lnTo>
                  <a:lnTo>
                    <a:pt x="5060048" y="596900"/>
                  </a:lnTo>
                  <a:lnTo>
                    <a:pt x="5060048" y="1828800"/>
                  </a:lnTo>
                  <a:lnTo>
                    <a:pt x="4940998" y="1828800"/>
                  </a:lnTo>
                  <a:lnTo>
                    <a:pt x="4940859" y="1803400"/>
                  </a:lnTo>
                  <a:lnTo>
                    <a:pt x="4940795" y="1790700"/>
                  </a:lnTo>
                  <a:lnTo>
                    <a:pt x="5059845" y="1790700"/>
                  </a:lnTo>
                  <a:lnTo>
                    <a:pt x="5060048" y="1828800"/>
                  </a:lnTo>
                  <a:lnTo>
                    <a:pt x="5060048" y="596900"/>
                  </a:lnTo>
                  <a:lnTo>
                    <a:pt x="5059553" y="596900"/>
                  </a:lnTo>
                  <a:lnTo>
                    <a:pt x="5059553" y="1765300"/>
                  </a:lnTo>
                  <a:lnTo>
                    <a:pt x="4940605" y="1765300"/>
                  </a:lnTo>
                  <a:lnTo>
                    <a:pt x="4940503" y="1752600"/>
                  </a:lnTo>
                  <a:lnTo>
                    <a:pt x="4940401" y="1739900"/>
                  </a:lnTo>
                  <a:lnTo>
                    <a:pt x="5059451" y="1739900"/>
                  </a:lnTo>
                  <a:lnTo>
                    <a:pt x="5059553" y="1765300"/>
                  </a:lnTo>
                  <a:lnTo>
                    <a:pt x="5059553" y="596900"/>
                  </a:lnTo>
                  <a:lnTo>
                    <a:pt x="5059057" y="596900"/>
                  </a:lnTo>
                  <a:lnTo>
                    <a:pt x="5059057" y="1701800"/>
                  </a:lnTo>
                  <a:lnTo>
                    <a:pt x="4940008" y="1701800"/>
                  </a:lnTo>
                  <a:lnTo>
                    <a:pt x="4940008" y="1676400"/>
                  </a:lnTo>
                  <a:lnTo>
                    <a:pt x="5058956" y="1676400"/>
                  </a:lnTo>
                  <a:lnTo>
                    <a:pt x="5059057" y="1701800"/>
                  </a:lnTo>
                  <a:lnTo>
                    <a:pt x="5059057" y="596900"/>
                  </a:lnTo>
                  <a:lnTo>
                    <a:pt x="5058664" y="596900"/>
                  </a:lnTo>
                  <a:lnTo>
                    <a:pt x="5058664" y="1638300"/>
                  </a:lnTo>
                  <a:lnTo>
                    <a:pt x="4939512" y="1638300"/>
                  </a:lnTo>
                  <a:lnTo>
                    <a:pt x="4939462" y="1625600"/>
                  </a:lnTo>
                  <a:lnTo>
                    <a:pt x="4939411" y="1612900"/>
                  </a:lnTo>
                  <a:lnTo>
                    <a:pt x="5058372" y="1612900"/>
                  </a:lnTo>
                  <a:lnTo>
                    <a:pt x="5058664" y="1638300"/>
                  </a:lnTo>
                  <a:lnTo>
                    <a:pt x="5058664" y="596900"/>
                  </a:lnTo>
                  <a:lnTo>
                    <a:pt x="5058168" y="596900"/>
                  </a:lnTo>
                  <a:lnTo>
                    <a:pt x="5058168" y="1574800"/>
                  </a:lnTo>
                  <a:lnTo>
                    <a:pt x="4939220" y="1574800"/>
                  </a:lnTo>
                  <a:lnTo>
                    <a:pt x="4938915" y="1549400"/>
                  </a:lnTo>
                  <a:lnTo>
                    <a:pt x="5058067" y="1549400"/>
                  </a:lnTo>
                  <a:lnTo>
                    <a:pt x="5058168" y="1574800"/>
                  </a:lnTo>
                  <a:lnTo>
                    <a:pt x="5058168" y="596900"/>
                  </a:lnTo>
                  <a:lnTo>
                    <a:pt x="5057775" y="596900"/>
                  </a:lnTo>
                  <a:lnTo>
                    <a:pt x="5057775" y="1511300"/>
                  </a:lnTo>
                  <a:lnTo>
                    <a:pt x="4938725" y="1511300"/>
                  </a:lnTo>
                  <a:lnTo>
                    <a:pt x="4938623" y="1485900"/>
                  </a:lnTo>
                  <a:lnTo>
                    <a:pt x="5057584" y="1485900"/>
                  </a:lnTo>
                  <a:lnTo>
                    <a:pt x="5057775" y="1511300"/>
                  </a:lnTo>
                  <a:lnTo>
                    <a:pt x="5057775" y="596900"/>
                  </a:lnTo>
                  <a:lnTo>
                    <a:pt x="5057178" y="596900"/>
                  </a:lnTo>
                  <a:lnTo>
                    <a:pt x="5057178" y="1447800"/>
                  </a:lnTo>
                  <a:lnTo>
                    <a:pt x="4938230" y="1447800"/>
                  </a:lnTo>
                  <a:lnTo>
                    <a:pt x="4938026" y="1422400"/>
                  </a:lnTo>
                  <a:lnTo>
                    <a:pt x="5057089" y="1422400"/>
                  </a:lnTo>
                  <a:lnTo>
                    <a:pt x="5057178" y="1447800"/>
                  </a:lnTo>
                  <a:lnTo>
                    <a:pt x="5057178" y="596900"/>
                  </a:lnTo>
                  <a:lnTo>
                    <a:pt x="5056886" y="596900"/>
                  </a:lnTo>
                  <a:lnTo>
                    <a:pt x="5056886" y="1384300"/>
                  </a:lnTo>
                  <a:lnTo>
                    <a:pt x="4937734" y="1384300"/>
                  </a:lnTo>
                  <a:lnTo>
                    <a:pt x="4937633" y="1358900"/>
                  </a:lnTo>
                  <a:lnTo>
                    <a:pt x="5056594" y="1358900"/>
                  </a:lnTo>
                  <a:lnTo>
                    <a:pt x="5056886" y="1384300"/>
                  </a:lnTo>
                  <a:lnTo>
                    <a:pt x="5056886" y="596900"/>
                  </a:lnTo>
                  <a:lnTo>
                    <a:pt x="5056390" y="596900"/>
                  </a:lnTo>
                  <a:lnTo>
                    <a:pt x="5056390" y="1320800"/>
                  </a:lnTo>
                  <a:lnTo>
                    <a:pt x="4937442" y="1320800"/>
                  </a:lnTo>
                  <a:lnTo>
                    <a:pt x="4937137" y="1295400"/>
                  </a:lnTo>
                  <a:lnTo>
                    <a:pt x="5056289" y="1295400"/>
                  </a:lnTo>
                  <a:lnTo>
                    <a:pt x="5056390" y="1320800"/>
                  </a:lnTo>
                  <a:lnTo>
                    <a:pt x="5056390" y="596900"/>
                  </a:lnTo>
                  <a:lnTo>
                    <a:pt x="5055895" y="596900"/>
                  </a:lnTo>
                  <a:lnTo>
                    <a:pt x="5055895" y="1257300"/>
                  </a:lnTo>
                  <a:lnTo>
                    <a:pt x="4936947" y="1257300"/>
                  </a:lnTo>
                  <a:lnTo>
                    <a:pt x="4936845" y="1231900"/>
                  </a:lnTo>
                  <a:lnTo>
                    <a:pt x="5055806" y="1231900"/>
                  </a:lnTo>
                  <a:lnTo>
                    <a:pt x="5055895" y="1257300"/>
                  </a:lnTo>
                  <a:lnTo>
                    <a:pt x="5055895" y="596900"/>
                  </a:lnTo>
                  <a:lnTo>
                    <a:pt x="5055501" y="596900"/>
                  </a:lnTo>
                  <a:lnTo>
                    <a:pt x="5055501" y="1193800"/>
                  </a:lnTo>
                  <a:lnTo>
                    <a:pt x="4936452" y="1193800"/>
                  </a:lnTo>
                  <a:lnTo>
                    <a:pt x="4936401" y="1181100"/>
                  </a:lnTo>
                  <a:lnTo>
                    <a:pt x="4936350" y="1168400"/>
                  </a:lnTo>
                  <a:lnTo>
                    <a:pt x="5055400" y="1168400"/>
                  </a:lnTo>
                  <a:lnTo>
                    <a:pt x="5055501" y="1193800"/>
                  </a:lnTo>
                  <a:lnTo>
                    <a:pt x="5055501" y="596900"/>
                  </a:lnTo>
                  <a:lnTo>
                    <a:pt x="5055108" y="596900"/>
                  </a:lnTo>
                  <a:lnTo>
                    <a:pt x="5055108" y="1143000"/>
                  </a:lnTo>
                  <a:lnTo>
                    <a:pt x="4936058" y="1143000"/>
                  </a:lnTo>
                  <a:lnTo>
                    <a:pt x="4935956" y="1104900"/>
                  </a:lnTo>
                  <a:lnTo>
                    <a:pt x="5054917" y="1104900"/>
                  </a:lnTo>
                  <a:lnTo>
                    <a:pt x="5055108" y="1143000"/>
                  </a:lnTo>
                  <a:lnTo>
                    <a:pt x="5055108" y="596900"/>
                  </a:lnTo>
                  <a:lnTo>
                    <a:pt x="5054612" y="596900"/>
                  </a:lnTo>
                  <a:lnTo>
                    <a:pt x="5054612" y="1079500"/>
                  </a:lnTo>
                  <a:lnTo>
                    <a:pt x="4935461" y="1079500"/>
                  </a:lnTo>
                  <a:lnTo>
                    <a:pt x="4935359" y="1054100"/>
                  </a:lnTo>
                  <a:lnTo>
                    <a:pt x="5054320" y="1054100"/>
                  </a:lnTo>
                  <a:lnTo>
                    <a:pt x="5054612" y="1079500"/>
                  </a:lnTo>
                  <a:lnTo>
                    <a:pt x="5054612" y="596900"/>
                  </a:lnTo>
                  <a:lnTo>
                    <a:pt x="5054117" y="596900"/>
                  </a:lnTo>
                  <a:lnTo>
                    <a:pt x="5054117" y="1016000"/>
                  </a:lnTo>
                  <a:lnTo>
                    <a:pt x="4935169" y="1016000"/>
                  </a:lnTo>
                  <a:lnTo>
                    <a:pt x="4934864" y="990600"/>
                  </a:lnTo>
                  <a:lnTo>
                    <a:pt x="5054016" y="990600"/>
                  </a:lnTo>
                  <a:lnTo>
                    <a:pt x="5054117" y="1016000"/>
                  </a:lnTo>
                  <a:lnTo>
                    <a:pt x="5054117" y="596900"/>
                  </a:lnTo>
                  <a:lnTo>
                    <a:pt x="5053723" y="596900"/>
                  </a:lnTo>
                  <a:lnTo>
                    <a:pt x="5053723" y="952500"/>
                  </a:lnTo>
                  <a:lnTo>
                    <a:pt x="4934674" y="952500"/>
                  </a:lnTo>
                  <a:lnTo>
                    <a:pt x="4934572" y="927100"/>
                  </a:lnTo>
                  <a:lnTo>
                    <a:pt x="5053533" y="927100"/>
                  </a:lnTo>
                  <a:lnTo>
                    <a:pt x="5053723" y="952500"/>
                  </a:lnTo>
                  <a:lnTo>
                    <a:pt x="5053723" y="596900"/>
                  </a:lnTo>
                  <a:lnTo>
                    <a:pt x="5053330" y="596900"/>
                  </a:lnTo>
                  <a:lnTo>
                    <a:pt x="5053330" y="889000"/>
                  </a:lnTo>
                  <a:lnTo>
                    <a:pt x="4934280" y="889000"/>
                  </a:lnTo>
                  <a:lnTo>
                    <a:pt x="4934178" y="876300"/>
                  </a:lnTo>
                  <a:lnTo>
                    <a:pt x="4934077" y="863600"/>
                  </a:lnTo>
                  <a:lnTo>
                    <a:pt x="5053127" y="863600"/>
                  </a:lnTo>
                  <a:lnTo>
                    <a:pt x="5053330" y="889000"/>
                  </a:lnTo>
                  <a:lnTo>
                    <a:pt x="5053330" y="596900"/>
                  </a:lnTo>
                  <a:lnTo>
                    <a:pt x="5039296" y="596900"/>
                  </a:lnTo>
                  <a:lnTo>
                    <a:pt x="5039499" y="647700"/>
                  </a:lnTo>
                  <a:lnTo>
                    <a:pt x="5039690" y="660400"/>
                  </a:lnTo>
                  <a:lnTo>
                    <a:pt x="5039893" y="685800"/>
                  </a:lnTo>
                  <a:lnTo>
                    <a:pt x="5039995" y="711200"/>
                  </a:lnTo>
                  <a:lnTo>
                    <a:pt x="5040490" y="774700"/>
                  </a:lnTo>
                  <a:lnTo>
                    <a:pt x="4933480" y="774700"/>
                  </a:lnTo>
                  <a:lnTo>
                    <a:pt x="4933391" y="749300"/>
                  </a:lnTo>
                  <a:lnTo>
                    <a:pt x="4933188" y="723900"/>
                  </a:lnTo>
                  <a:lnTo>
                    <a:pt x="4932997" y="698500"/>
                  </a:lnTo>
                  <a:lnTo>
                    <a:pt x="4932896" y="673100"/>
                  </a:lnTo>
                  <a:lnTo>
                    <a:pt x="4932794" y="660400"/>
                  </a:lnTo>
                  <a:lnTo>
                    <a:pt x="4932692" y="647700"/>
                  </a:lnTo>
                  <a:lnTo>
                    <a:pt x="4932502" y="635000"/>
                  </a:lnTo>
                  <a:lnTo>
                    <a:pt x="4932400" y="609600"/>
                  </a:lnTo>
                  <a:lnTo>
                    <a:pt x="4929289" y="596900"/>
                  </a:lnTo>
                  <a:lnTo>
                    <a:pt x="4919954" y="558800"/>
                  </a:lnTo>
                  <a:lnTo>
                    <a:pt x="4920043" y="584200"/>
                  </a:lnTo>
                  <a:lnTo>
                    <a:pt x="4920246" y="596900"/>
                  </a:lnTo>
                  <a:lnTo>
                    <a:pt x="4901184" y="596900"/>
                  </a:lnTo>
                  <a:lnTo>
                    <a:pt x="4900917" y="571500"/>
                  </a:lnTo>
                  <a:lnTo>
                    <a:pt x="4900777" y="558800"/>
                  </a:lnTo>
                  <a:lnTo>
                    <a:pt x="4888331" y="508000"/>
                  </a:lnTo>
                  <a:lnTo>
                    <a:pt x="4858690" y="508000"/>
                  </a:lnTo>
                  <a:lnTo>
                    <a:pt x="4858690" y="2019300"/>
                  </a:lnTo>
                  <a:lnTo>
                    <a:pt x="4813351" y="2019300"/>
                  </a:lnTo>
                  <a:lnTo>
                    <a:pt x="4812957" y="1968500"/>
                  </a:lnTo>
                  <a:lnTo>
                    <a:pt x="4858499" y="1968500"/>
                  </a:lnTo>
                  <a:lnTo>
                    <a:pt x="4858690" y="2019300"/>
                  </a:lnTo>
                  <a:lnTo>
                    <a:pt x="4858690" y="508000"/>
                  </a:lnTo>
                  <a:lnTo>
                    <a:pt x="4858397" y="508000"/>
                  </a:lnTo>
                  <a:lnTo>
                    <a:pt x="4858397" y="1930400"/>
                  </a:lnTo>
                  <a:lnTo>
                    <a:pt x="4812754" y="1930400"/>
                  </a:lnTo>
                  <a:lnTo>
                    <a:pt x="4812462" y="1892300"/>
                  </a:lnTo>
                  <a:lnTo>
                    <a:pt x="4858004" y="1892300"/>
                  </a:lnTo>
                  <a:lnTo>
                    <a:pt x="4858397" y="1930400"/>
                  </a:lnTo>
                  <a:lnTo>
                    <a:pt x="4858397" y="508000"/>
                  </a:lnTo>
                  <a:lnTo>
                    <a:pt x="4857508" y="508000"/>
                  </a:lnTo>
                  <a:lnTo>
                    <a:pt x="4857508" y="1841500"/>
                  </a:lnTo>
                  <a:lnTo>
                    <a:pt x="4812055" y="1841500"/>
                  </a:lnTo>
                  <a:lnTo>
                    <a:pt x="4811763" y="1803400"/>
                  </a:lnTo>
                  <a:lnTo>
                    <a:pt x="4857305" y="1803400"/>
                  </a:lnTo>
                  <a:lnTo>
                    <a:pt x="4857508" y="1841500"/>
                  </a:lnTo>
                  <a:lnTo>
                    <a:pt x="4857508" y="508000"/>
                  </a:lnTo>
                  <a:lnTo>
                    <a:pt x="4857216" y="508000"/>
                  </a:lnTo>
                  <a:lnTo>
                    <a:pt x="4857216" y="1752600"/>
                  </a:lnTo>
                  <a:lnTo>
                    <a:pt x="4811573" y="1752600"/>
                  </a:lnTo>
                  <a:lnTo>
                    <a:pt x="4811166" y="1714500"/>
                  </a:lnTo>
                  <a:lnTo>
                    <a:pt x="4856823" y="1714500"/>
                  </a:lnTo>
                  <a:lnTo>
                    <a:pt x="4857216" y="1752600"/>
                  </a:lnTo>
                  <a:lnTo>
                    <a:pt x="4857216" y="508000"/>
                  </a:lnTo>
                  <a:lnTo>
                    <a:pt x="4856416" y="508000"/>
                  </a:lnTo>
                  <a:lnTo>
                    <a:pt x="4856416" y="1663700"/>
                  </a:lnTo>
                  <a:lnTo>
                    <a:pt x="4810976" y="1663700"/>
                  </a:lnTo>
                  <a:lnTo>
                    <a:pt x="4810582" y="1625600"/>
                  </a:lnTo>
                  <a:lnTo>
                    <a:pt x="4856124" y="1625600"/>
                  </a:lnTo>
                  <a:lnTo>
                    <a:pt x="4856416" y="1663700"/>
                  </a:lnTo>
                  <a:lnTo>
                    <a:pt x="4856416" y="508000"/>
                  </a:lnTo>
                  <a:lnTo>
                    <a:pt x="4855730" y="508000"/>
                  </a:lnTo>
                  <a:lnTo>
                    <a:pt x="4855730" y="1574800"/>
                  </a:lnTo>
                  <a:lnTo>
                    <a:pt x="4810087" y="1574800"/>
                  </a:lnTo>
                  <a:lnTo>
                    <a:pt x="4809883" y="1536700"/>
                  </a:lnTo>
                  <a:lnTo>
                    <a:pt x="4855438" y="1536700"/>
                  </a:lnTo>
                  <a:lnTo>
                    <a:pt x="4855730" y="1574800"/>
                  </a:lnTo>
                  <a:lnTo>
                    <a:pt x="4855730" y="508000"/>
                  </a:lnTo>
                  <a:lnTo>
                    <a:pt x="4855134" y="508000"/>
                  </a:lnTo>
                  <a:lnTo>
                    <a:pt x="4855134" y="1485900"/>
                  </a:lnTo>
                  <a:lnTo>
                    <a:pt x="4809693" y="1485900"/>
                  </a:lnTo>
                  <a:lnTo>
                    <a:pt x="4809299" y="1447800"/>
                  </a:lnTo>
                  <a:lnTo>
                    <a:pt x="4854841" y="1447800"/>
                  </a:lnTo>
                  <a:lnTo>
                    <a:pt x="4855134" y="1485900"/>
                  </a:lnTo>
                  <a:lnTo>
                    <a:pt x="4855134" y="508000"/>
                  </a:lnTo>
                  <a:lnTo>
                    <a:pt x="4854549" y="508000"/>
                  </a:lnTo>
                  <a:lnTo>
                    <a:pt x="4854549" y="1409700"/>
                  </a:lnTo>
                  <a:lnTo>
                    <a:pt x="4809096" y="1409700"/>
                  </a:lnTo>
                  <a:lnTo>
                    <a:pt x="4808702" y="1358900"/>
                  </a:lnTo>
                  <a:lnTo>
                    <a:pt x="4854245" y="1358900"/>
                  </a:lnTo>
                  <a:lnTo>
                    <a:pt x="4854549" y="1409700"/>
                  </a:lnTo>
                  <a:lnTo>
                    <a:pt x="4854549" y="508000"/>
                  </a:lnTo>
                  <a:lnTo>
                    <a:pt x="4853851" y="508000"/>
                  </a:lnTo>
                  <a:lnTo>
                    <a:pt x="4853851" y="1320800"/>
                  </a:lnTo>
                  <a:lnTo>
                    <a:pt x="4808309" y="1320800"/>
                  </a:lnTo>
                  <a:lnTo>
                    <a:pt x="4808017" y="1270000"/>
                  </a:lnTo>
                  <a:lnTo>
                    <a:pt x="4853457" y="1270000"/>
                  </a:lnTo>
                  <a:lnTo>
                    <a:pt x="4853851" y="1320800"/>
                  </a:lnTo>
                  <a:lnTo>
                    <a:pt x="4853851" y="508000"/>
                  </a:lnTo>
                  <a:lnTo>
                    <a:pt x="4853165" y="508000"/>
                  </a:lnTo>
                  <a:lnTo>
                    <a:pt x="4853165" y="1231900"/>
                  </a:lnTo>
                  <a:lnTo>
                    <a:pt x="4807712" y="1231900"/>
                  </a:lnTo>
                  <a:lnTo>
                    <a:pt x="4807420" y="1181100"/>
                  </a:lnTo>
                  <a:lnTo>
                    <a:pt x="4852860" y="1181100"/>
                  </a:lnTo>
                  <a:lnTo>
                    <a:pt x="4853165" y="1231900"/>
                  </a:lnTo>
                  <a:lnTo>
                    <a:pt x="4853165" y="508000"/>
                  </a:lnTo>
                  <a:lnTo>
                    <a:pt x="4852670" y="508000"/>
                  </a:lnTo>
                  <a:lnTo>
                    <a:pt x="4852670" y="1143000"/>
                  </a:lnTo>
                  <a:lnTo>
                    <a:pt x="4807026" y="1143000"/>
                  </a:lnTo>
                  <a:lnTo>
                    <a:pt x="4806823" y="1104900"/>
                  </a:lnTo>
                  <a:lnTo>
                    <a:pt x="4852276" y="1104900"/>
                  </a:lnTo>
                  <a:lnTo>
                    <a:pt x="4852670" y="1143000"/>
                  </a:lnTo>
                  <a:lnTo>
                    <a:pt x="4852670" y="508000"/>
                  </a:lnTo>
                  <a:lnTo>
                    <a:pt x="4851971" y="508000"/>
                  </a:lnTo>
                  <a:lnTo>
                    <a:pt x="4851971" y="1054100"/>
                  </a:lnTo>
                  <a:lnTo>
                    <a:pt x="4806429" y="1054100"/>
                  </a:lnTo>
                  <a:lnTo>
                    <a:pt x="4806137" y="1016000"/>
                  </a:lnTo>
                  <a:lnTo>
                    <a:pt x="4851679" y="1016000"/>
                  </a:lnTo>
                  <a:lnTo>
                    <a:pt x="4851971" y="1054100"/>
                  </a:lnTo>
                  <a:lnTo>
                    <a:pt x="4851971" y="508000"/>
                  </a:lnTo>
                  <a:lnTo>
                    <a:pt x="4851489" y="508000"/>
                  </a:lnTo>
                  <a:lnTo>
                    <a:pt x="4851489" y="965200"/>
                  </a:lnTo>
                  <a:lnTo>
                    <a:pt x="4805832" y="965200"/>
                  </a:lnTo>
                  <a:lnTo>
                    <a:pt x="4805642" y="927100"/>
                  </a:lnTo>
                  <a:lnTo>
                    <a:pt x="4851082" y="927100"/>
                  </a:lnTo>
                  <a:lnTo>
                    <a:pt x="4851489" y="965200"/>
                  </a:lnTo>
                  <a:lnTo>
                    <a:pt x="4851489" y="508000"/>
                  </a:lnTo>
                  <a:lnTo>
                    <a:pt x="4850790" y="508000"/>
                  </a:lnTo>
                  <a:lnTo>
                    <a:pt x="4850790" y="876300"/>
                  </a:lnTo>
                  <a:lnTo>
                    <a:pt x="4805248" y="876300"/>
                  </a:lnTo>
                  <a:lnTo>
                    <a:pt x="4804943" y="838200"/>
                  </a:lnTo>
                  <a:lnTo>
                    <a:pt x="4850396" y="838200"/>
                  </a:lnTo>
                  <a:lnTo>
                    <a:pt x="4850790" y="876300"/>
                  </a:lnTo>
                  <a:lnTo>
                    <a:pt x="4850790" y="508000"/>
                  </a:lnTo>
                  <a:lnTo>
                    <a:pt x="4850295" y="508000"/>
                  </a:lnTo>
                  <a:lnTo>
                    <a:pt x="4850295" y="812800"/>
                  </a:lnTo>
                  <a:lnTo>
                    <a:pt x="4804753" y="812800"/>
                  </a:lnTo>
                  <a:lnTo>
                    <a:pt x="4804448" y="774700"/>
                  </a:lnTo>
                  <a:lnTo>
                    <a:pt x="4804156" y="749300"/>
                  </a:lnTo>
                  <a:lnTo>
                    <a:pt x="4849698" y="749300"/>
                  </a:lnTo>
                  <a:lnTo>
                    <a:pt x="4850295" y="812800"/>
                  </a:lnTo>
                  <a:lnTo>
                    <a:pt x="4850295" y="508000"/>
                  </a:lnTo>
                  <a:lnTo>
                    <a:pt x="4849698" y="508000"/>
                  </a:lnTo>
                  <a:lnTo>
                    <a:pt x="4849698" y="723900"/>
                  </a:lnTo>
                  <a:lnTo>
                    <a:pt x="4804054" y="723900"/>
                  </a:lnTo>
                  <a:lnTo>
                    <a:pt x="4804054" y="698500"/>
                  </a:lnTo>
                  <a:lnTo>
                    <a:pt x="4803864" y="685800"/>
                  </a:lnTo>
                  <a:lnTo>
                    <a:pt x="4803559" y="660400"/>
                  </a:lnTo>
                  <a:lnTo>
                    <a:pt x="4849114" y="660400"/>
                  </a:lnTo>
                  <a:lnTo>
                    <a:pt x="4849698" y="723900"/>
                  </a:lnTo>
                  <a:lnTo>
                    <a:pt x="4849698" y="508000"/>
                  </a:lnTo>
                  <a:lnTo>
                    <a:pt x="4849114" y="508000"/>
                  </a:lnTo>
                  <a:lnTo>
                    <a:pt x="4849114" y="635000"/>
                  </a:lnTo>
                  <a:lnTo>
                    <a:pt x="4803559" y="635000"/>
                  </a:lnTo>
                  <a:lnTo>
                    <a:pt x="4803470" y="609600"/>
                  </a:lnTo>
                  <a:lnTo>
                    <a:pt x="4803267" y="596900"/>
                  </a:lnTo>
                  <a:lnTo>
                    <a:pt x="4802975" y="571500"/>
                  </a:lnTo>
                  <a:lnTo>
                    <a:pt x="4848517" y="571500"/>
                  </a:lnTo>
                  <a:lnTo>
                    <a:pt x="4849114" y="635000"/>
                  </a:lnTo>
                  <a:lnTo>
                    <a:pt x="4849114" y="508000"/>
                  </a:lnTo>
                  <a:lnTo>
                    <a:pt x="4698047" y="508000"/>
                  </a:lnTo>
                  <a:lnTo>
                    <a:pt x="4698047" y="2019300"/>
                  </a:lnTo>
                  <a:lnTo>
                    <a:pt x="4652403" y="2019300"/>
                  </a:lnTo>
                  <a:lnTo>
                    <a:pt x="4652200" y="1981200"/>
                  </a:lnTo>
                  <a:lnTo>
                    <a:pt x="4697654" y="1981200"/>
                  </a:lnTo>
                  <a:lnTo>
                    <a:pt x="4698047" y="2019300"/>
                  </a:lnTo>
                  <a:lnTo>
                    <a:pt x="4698047" y="508000"/>
                  </a:lnTo>
                  <a:lnTo>
                    <a:pt x="4697057" y="508000"/>
                  </a:lnTo>
                  <a:lnTo>
                    <a:pt x="4697057" y="1930400"/>
                  </a:lnTo>
                  <a:lnTo>
                    <a:pt x="4651705" y="1930400"/>
                  </a:lnTo>
                  <a:lnTo>
                    <a:pt x="4651311" y="1892300"/>
                  </a:lnTo>
                  <a:lnTo>
                    <a:pt x="4696866" y="1892300"/>
                  </a:lnTo>
                  <a:lnTo>
                    <a:pt x="4697057" y="1930400"/>
                  </a:lnTo>
                  <a:lnTo>
                    <a:pt x="4697057" y="508000"/>
                  </a:lnTo>
                  <a:lnTo>
                    <a:pt x="4696765" y="508000"/>
                  </a:lnTo>
                  <a:lnTo>
                    <a:pt x="4696765" y="1841500"/>
                  </a:lnTo>
                  <a:lnTo>
                    <a:pt x="4651210" y="1841500"/>
                  </a:lnTo>
                  <a:lnTo>
                    <a:pt x="4650816" y="1803400"/>
                  </a:lnTo>
                  <a:lnTo>
                    <a:pt x="4696371" y="1803400"/>
                  </a:lnTo>
                  <a:lnTo>
                    <a:pt x="4696765" y="1841500"/>
                  </a:lnTo>
                  <a:lnTo>
                    <a:pt x="4696765" y="508000"/>
                  </a:lnTo>
                  <a:lnTo>
                    <a:pt x="4695977" y="508000"/>
                  </a:lnTo>
                  <a:lnTo>
                    <a:pt x="4695977" y="1752600"/>
                  </a:lnTo>
                  <a:lnTo>
                    <a:pt x="4650524" y="1752600"/>
                  </a:lnTo>
                  <a:lnTo>
                    <a:pt x="4650130" y="1714500"/>
                  </a:lnTo>
                  <a:lnTo>
                    <a:pt x="4695672" y="1714500"/>
                  </a:lnTo>
                  <a:lnTo>
                    <a:pt x="4695977" y="1752600"/>
                  </a:lnTo>
                  <a:lnTo>
                    <a:pt x="4695977" y="508000"/>
                  </a:lnTo>
                  <a:lnTo>
                    <a:pt x="4695380" y="508000"/>
                  </a:lnTo>
                  <a:lnTo>
                    <a:pt x="4695380" y="1663700"/>
                  </a:lnTo>
                  <a:lnTo>
                    <a:pt x="4649927" y="1663700"/>
                  </a:lnTo>
                  <a:lnTo>
                    <a:pt x="4649533" y="1625600"/>
                  </a:lnTo>
                  <a:lnTo>
                    <a:pt x="4695088" y="1625600"/>
                  </a:lnTo>
                  <a:lnTo>
                    <a:pt x="4695380" y="1663700"/>
                  </a:lnTo>
                  <a:lnTo>
                    <a:pt x="4695380" y="508000"/>
                  </a:lnTo>
                  <a:lnTo>
                    <a:pt x="4694682" y="508000"/>
                  </a:lnTo>
                  <a:lnTo>
                    <a:pt x="4694682" y="1574800"/>
                  </a:lnTo>
                  <a:lnTo>
                    <a:pt x="4649241" y="1574800"/>
                  </a:lnTo>
                  <a:lnTo>
                    <a:pt x="4648949" y="1536700"/>
                  </a:lnTo>
                  <a:lnTo>
                    <a:pt x="4694491" y="1536700"/>
                  </a:lnTo>
                  <a:lnTo>
                    <a:pt x="4694682" y="1574800"/>
                  </a:lnTo>
                  <a:lnTo>
                    <a:pt x="4694682" y="508000"/>
                  </a:lnTo>
                  <a:lnTo>
                    <a:pt x="4694098" y="508000"/>
                  </a:lnTo>
                  <a:lnTo>
                    <a:pt x="4694098" y="1485900"/>
                  </a:lnTo>
                  <a:lnTo>
                    <a:pt x="4648454" y="1485900"/>
                  </a:lnTo>
                  <a:lnTo>
                    <a:pt x="4648251" y="1447800"/>
                  </a:lnTo>
                  <a:lnTo>
                    <a:pt x="4693793" y="1447800"/>
                  </a:lnTo>
                  <a:lnTo>
                    <a:pt x="4694098" y="1485900"/>
                  </a:lnTo>
                  <a:lnTo>
                    <a:pt x="4694098" y="508000"/>
                  </a:lnTo>
                  <a:lnTo>
                    <a:pt x="4693501" y="508000"/>
                  </a:lnTo>
                  <a:lnTo>
                    <a:pt x="4693501" y="1409700"/>
                  </a:lnTo>
                  <a:lnTo>
                    <a:pt x="4648060" y="1409700"/>
                  </a:lnTo>
                  <a:lnTo>
                    <a:pt x="4647654" y="1358900"/>
                  </a:lnTo>
                  <a:lnTo>
                    <a:pt x="4693209" y="1358900"/>
                  </a:lnTo>
                  <a:lnTo>
                    <a:pt x="4693501" y="1409700"/>
                  </a:lnTo>
                  <a:lnTo>
                    <a:pt x="4693501" y="508000"/>
                  </a:lnTo>
                  <a:lnTo>
                    <a:pt x="4692904" y="508000"/>
                  </a:lnTo>
                  <a:lnTo>
                    <a:pt x="4692904" y="1320800"/>
                  </a:lnTo>
                  <a:lnTo>
                    <a:pt x="4647463" y="1320800"/>
                  </a:lnTo>
                  <a:lnTo>
                    <a:pt x="4647069" y="1270000"/>
                  </a:lnTo>
                  <a:lnTo>
                    <a:pt x="4692612" y="1270000"/>
                  </a:lnTo>
                  <a:lnTo>
                    <a:pt x="4692904" y="1320800"/>
                  </a:lnTo>
                  <a:lnTo>
                    <a:pt x="4692904" y="508000"/>
                  </a:lnTo>
                  <a:lnTo>
                    <a:pt x="4692320" y="508000"/>
                  </a:lnTo>
                  <a:lnTo>
                    <a:pt x="4692320" y="1231900"/>
                  </a:lnTo>
                  <a:lnTo>
                    <a:pt x="4646866" y="1231900"/>
                  </a:lnTo>
                  <a:lnTo>
                    <a:pt x="4646371" y="1181100"/>
                  </a:lnTo>
                  <a:lnTo>
                    <a:pt x="4692015" y="1181100"/>
                  </a:lnTo>
                  <a:lnTo>
                    <a:pt x="4692320" y="1231900"/>
                  </a:lnTo>
                  <a:lnTo>
                    <a:pt x="4692320" y="508000"/>
                  </a:lnTo>
                  <a:lnTo>
                    <a:pt x="4691621" y="508000"/>
                  </a:lnTo>
                  <a:lnTo>
                    <a:pt x="4691621" y="1143000"/>
                  </a:lnTo>
                  <a:lnTo>
                    <a:pt x="4645977" y="1143000"/>
                  </a:lnTo>
                  <a:lnTo>
                    <a:pt x="4645787" y="1104900"/>
                  </a:lnTo>
                  <a:lnTo>
                    <a:pt x="4691227" y="1104900"/>
                  </a:lnTo>
                  <a:lnTo>
                    <a:pt x="4691621" y="1143000"/>
                  </a:lnTo>
                  <a:lnTo>
                    <a:pt x="4691621" y="508000"/>
                  </a:lnTo>
                  <a:lnTo>
                    <a:pt x="4690935" y="508000"/>
                  </a:lnTo>
                  <a:lnTo>
                    <a:pt x="4690935" y="1054100"/>
                  </a:lnTo>
                  <a:lnTo>
                    <a:pt x="4645291" y="1054100"/>
                  </a:lnTo>
                  <a:lnTo>
                    <a:pt x="4645190" y="1016000"/>
                  </a:lnTo>
                  <a:lnTo>
                    <a:pt x="4690630" y="1016000"/>
                  </a:lnTo>
                  <a:lnTo>
                    <a:pt x="4690935" y="1054100"/>
                  </a:lnTo>
                  <a:lnTo>
                    <a:pt x="4690935" y="508000"/>
                  </a:lnTo>
                  <a:lnTo>
                    <a:pt x="4690440" y="508000"/>
                  </a:lnTo>
                  <a:lnTo>
                    <a:pt x="4690440" y="965200"/>
                  </a:lnTo>
                  <a:lnTo>
                    <a:pt x="4644796" y="965200"/>
                  </a:lnTo>
                  <a:lnTo>
                    <a:pt x="4644593" y="927100"/>
                  </a:lnTo>
                  <a:lnTo>
                    <a:pt x="4690046" y="927100"/>
                  </a:lnTo>
                  <a:lnTo>
                    <a:pt x="4690440" y="965200"/>
                  </a:lnTo>
                  <a:lnTo>
                    <a:pt x="4690440" y="508000"/>
                  </a:lnTo>
                  <a:lnTo>
                    <a:pt x="4689741" y="508000"/>
                  </a:lnTo>
                  <a:lnTo>
                    <a:pt x="4689741" y="876300"/>
                  </a:lnTo>
                  <a:lnTo>
                    <a:pt x="4644199" y="876300"/>
                  </a:lnTo>
                  <a:lnTo>
                    <a:pt x="4643907" y="838200"/>
                  </a:lnTo>
                  <a:lnTo>
                    <a:pt x="4689449" y="838200"/>
                  </a:lnTo>
                  <a:lnTo>
                    <a:pt x="4689741" y="876300"/>
                  </a:lnTo>
                  <a:lnTo>
                    <a:pt x="4689741" y="508000"/>
                  </a:lnTo>
                  <a:lnTo>
                    <a:pt x="4689157" y="508000"/>
                  </a:lnTo>
                  <a:lnTo>
                    <a:pt x="4689157" y="812800"/>
                  </a:lnTo>
                  <a:lnTo>
                    <a:pt x="4643704" y="812800"/>
                  </a:lnTo>
                  <a:lnTo>
                    <a:pt x="4643602" y="800100"/>
                  </a:lnTo>
                  <a:lnTo>
                    <a:pt x="4643513" y="774700"/>
                  </a:lnTo>
                  <a:lnTo>
                    <a:pt x="4643310" y="749300"/>
                  </a:lnTo>
                  <a:lnTo>
                    <a:pt x="4688764" y="749300"/>
                  </a:lnTo>
                  <a:lnTo>
                    <a:pt x="4688764" y="774700"/>
                  </a:lnTo>
                  <a:lnTo>
                    <a:pt x="4689056" y="787400"/>
                  </a:lnTo>
                  <a:lnTo>
                    <a:pt x="4689157" y="812800"/>
                  </a:lnTo>
                  <a:lnTo>
                    <a:pt x="4689157" y="508000"/>
                  </a:lnTo>
                  <a:lnTo>
                    <a:pt x="4688560" y="508000"/>
                  </a:lnTo>
                  <a:lnTo>
                    <a:pt x="4688560" y="723900"/>
                  </a:lnTo>
                  <a:lnTo>
                    <a:pt x="4643120" y="723900"/>
                  </a:lnTo>
                  <a:lnTo>
                    <a:pt x="4642815" y="685800"/>
                  </a:lnTo>
                  <a:lnTo>
                    <a:pt x="4642523" y="660400"/>
                  </a:lnTo>
                  <a:lnTo>
                    <a:pt x="4688065" y="660400"/>
                  </a:lnTo>
                  <a:lnTo>
                    <a:pt x="4688167" y="685800"/>
                  </a:lnTo>
                  <a:lnTo>
                    <a:pt x="4688459" y="698500"/>
                  </a:lnTo>
                  <a:lnTo>
                    <a:pt x="4688560" y="723900"/>
                  </a:lnTo>
                  <a:lnTo>
                    <a:pt x="4688560" y="508000"/>
                  </a:lnTo>
                  <a:lnTo>
                    <a:pt x="4688065" y="508000"/>
                  </a:lnTo>
                  <a:lnTo>
                    <a:pt x="4688065" y="635000"/>
                  </a:lnTo>
                  <a:lnTo>
                    <a:pt x="4642713" y="635000"/>
                  </a:lnTo>
                  <a:lnTo>
                    <a:pt x="4642320" y="622300"/>
                  </a:lnTo>
                  <a:lnTo>
                    <a:pt x="4642231" y="596900"/>
                  </a:lnTo>
                  <a:lnTo>
                    <a:pt x="4641926" y="571500"/>
                  </a:lnTo>
                  <a:lnTo>
                    <a:pt x="4687570" y="571500"/>
                  </a:lnTo>
                  <a:lnTo>
                    <a:pt x="4687671" y="596900"/>
                  </a:lnTo>
                  <a:lnTo>
                    <a:pt x="4687963" y="622300"/>
                  </a:lnTo>
                  <a:lnTo>
                    <a:pt x="4688065" y="635000"/>
                  </a:lnTo>
                  <a:lnTo>
                    <a:pt x="4688065" y="508000"/>
                  </a:lnTo>
                  <a:lnTo>
                    <a:pt x="4536706" y="508000"/>
                  </a:lnTo>
                  <a:lnTo>
                    <a:pt x="4536706" y="2019300"/>
                  </a:lnTo>
                  <a:lnTo>
                    <a:pt x="4491355" y="2019300"/>
                  </a:lnTo>
                  <a:lnTo>
                    <a:pt x="4490961" y="1981200"/>
                  </a:lnTo>
                  <a:lnTo>
                    <a:pt x="4536414" y="1981200"/>
                  </a:lnTo>
                  <a:lnTo>
                    <a:pt x="4536706" y="2019300"/>
                  </a:lnTo>
                  <a:lnTo>
                    <a:pt x="4536706" y="508000"/>
                  </a:lnTo>
                  <a:lnTo>
                    <a:pt x="4536021" y="508000"/>
                  </a:lnTo>
                  <a:lnTo>
                    <a:pt x="4536021" y="1930400"/>
                  </a:lnTo>
                  <a:lnTo>
                    <a:pt x="4490669" y="1930400"/>
                  </a:lnTo>
                  <a:lnTo>
                    <a:pt x="4490364" y="1892300"/>
                  </a:lnTo>
                  <a:lnTo>
                    <a:pt x="4535817" y="1892300"/>
                  </a:lnTo>
                  <a:lnTo>
                    <a:pt x="4536021" y="1930400"/>
                  </a:lnTo>
                  <a:lnTo>
                    <a:pt x="4536021" y="508000"/>
                  </a:lnTo>
                  <a:lnTo>
                    <a:pt x="4535525" y="508000"/>
                  </a:lnTo>
                  <a:lnTo>
                    <a:pt x="4535525" y="1841500"/>
                  </a:lnTo>
                  <a:lnTo>
                    <a:pt x="4490174" y="1841500"/>
                  </a:lnTo>
                  <a:lnTo>
                    <a:pt x="4489780" y="1803400"/>
                  </a:lnTo>
                  <a:lnTo>
                    <a:pt x="4535221" y="1803400"/>
                  </a:lnTo>
                  <a:lnTo>
                    <a:pt x="4535525" y="1841500"/>
                  </a:lnTo>
                  <a:lnTo>
                    <a:pt x="4535525" y="508000"/>
                  </a:lnTo>
                  <a:lnTo>
                    <a:pt x="4534827" y="508000"/>
                  </a:lnTo>
                  <a:lnTo>
                    <a:pt x="4534827" y="1752600"/>
                  </a:lnTo>
                  <a:lnTo>
                    <a:pt x="4489475" y="1752600"/>
                  </a:lnTo>
                  <a:lnTo>
                    <a:pt x="4489183" y="1714500"/>
                  </a:lnTo>
                  <a:lnTo>
                    <a:pt x="4534636" y="1714500"/>
                  </a:lnTo>
                  <a:lnTo>
                    <a:pt x="4534827" y="1752600"/>
                  </a:lnTo>
                  <a:lnTo>
                    <a:pt x="4534827" y="508000"/>
                  </a:lnTo>
                  <a:lnTo>
                    <a:pt x="4534141" y="508000"/>
                  </a:lnTo>
                  <a:lnTo>
                    <a:pt x="4534141" y="1663700"/>
                  </a:lnTo>
                  <a:lnTo>
                    <a:pt x="4488891" y="1663700"/>
                  </a:lnTo>
                  <a:lnTo>
                    <a:pt x="4488497" y="1625600"/>
                  </a:lnTo>
                  <a:lnTo>
                    <a:pt x="4533938" y="1625600"/>
                  </a:lnTo>
                  <a:lnTo>
                    <a:pt x="4534141" y="1663700"/>
                  </a:lnTo>
                  <a:lnTo>
                    <a:pt x="4534141" y="508000"/>
                  </a:lnTo>
                  <a:lnTo>
                    <a:pt x="4533646" y="508000"/>
                  </a:lnTo>
                  <a:lnTo>
                    <a:pt x="4533646" y="1574800"/>
                  </a:lnTo>
                  <a:lnTo>
                    <a:pt x="4488294" y="1574800"/>
                  </a:lnTo>
                  <a:lnTo>
                    <a:pt x="4487900" y="1536700"/>
                  </a:lnTo>
                  <a:lnTo>
                    <a:pt x="4533354" y="1536700"/>
                  </a:lnTo>
                  <a:lnTo>
                    <a:pt x="4533646" y="1574800"/>
                  </a:lnTo>
                  <a:lnTo>
                    <a:pt x="4533646" y="508000"/>
                  </a:lnTo>
                  <a:lnTo>
                    <a:pt x="4533049" y="508000"/>
                  </a:lnTo>
                  <a:lnTo>
                    <a:pt x="4533049" y="1498600"/>
                  </a:lnTo>
                  <a:lnTo>
                    <a:pt x="4487608" y="1498600"/>
                  </a:lnTo>
                  <a:lnTo>
                    <a:pt x="4487303" y="1447800"/>
                  </a:lnTo>
                  <a:lnTo>
                    <a:pt x="4532757" y="1447800"/>
                  </a:lnTo>
                  <a:lnTo>
                    <a:pt x="4533049" y="1498600"/>
                  </a:lnTo>
                  <a:lnTo>
                    <a:pt x="4533049" y="508000"/>
                  </a:lnTo>
                  <a:lnTo>
                    <a:pt x="4532363" y="508000"/>
                  </a:lnTo>
                  <a:lnTo>
                    <a:pt x="4532363" y="1409700"/>
                  </a:lnTo>
                  <a:lnTo>
                    <a:pt x="4487011" y="1409700"/>
                  </a:lnTo>
                  <a:lnTo>
                    <a:pt x="4486618" y="1358900"/>
                  </a:lnTo>
                  <a:lnTo>
                    <a:pt x="4531969" y="1358900"/>
                  </a:lnTo>
                  <a:lnTo>
                    <a:pt x="4532363" y="1409700"/>
                  </a:lnTo>
                  <a:lnTo>
                    <a:pt x="4532363" y="508000"/>
                  </a:lnTo>
                  <a:lnTo>
                    <a:pt x="4531766" y="508000"/>
                  </a:lnTo>
                  <a:lnTo>
                    <a:pt x="4531766" y="1320800"/>
                  </a:lnTo>
                  <a:lnTo>
                    <a:pt x="4486414" y="1320800"/>
                  </a:lnTo>
                  <a:lnTo>
                    <a:pt x="4486021" y="1270000"/>
                  </a:lnTo>
                  <a:lnTo>
                    <a:pt x="4531372" y="1270000"/>
                  </a:lnTo>
                  <a:lnTo>
                    <a:pt x="4531766" y="1320800"/>
                  </a:lnTo>
                  <a:lnTo>
                    <a:pt x="4531766" y="508000"/>
                  </a:lnTo>
                  <a:lnTo>
                    <a:pt x="4531169" y="508000"/>
                  </a:lnTo>
                  <a:lnTo>
                    <a:pt x="4531169" y="1231900"/>
                  </a:lnTo>
                  <a:lnTo>
                    <a:pt x="4485830" y="1231900"/>
                  </a:lnTo>
                  <a:lnTo>
                    <a:pt x="4485424" y="1193800"/>
                  </a:lnTo>
                  <a:lnTo>
                    <a:pt x="4530776" y="1181100"/>
                  </a:lnTo>
                  <a:lnTo>
                    <a:pt x="4531169" y="1231900"/>
                  </a:lnTo>
                  <a:lnTo>
                    <a:pt x="4531169" y="508000"/>
                  </a:lnTo>
                  <a:lnTo>
                    <a:pt x="4530585" y="508000"/>
                  </a:lnTo>
                  <a:lnTo>
                    <a:pt x="4530585" y="1143000"/>
                  </a:lnTo>
                  <a:lnTo>
                    <a:pt x="4485233" y="1143000"/>
                  </a:lnTo>
                  <a:lnTo>
                    <a:pt x="4484840" y="1104900"/>
                  </a:lnTo>
                  <a:lnTo>
                    <a:pt x="4530191" y="1104900"/>
                  </a:lnTo>
                  <a:lnTo>
                    <a:pt x="4530585" y="1143000"/>
                  </a:lnTo>
                  <a:lnTo>
                    <a:pt x="4530585" y="508000"/>
                  </a:lnTo>
                  <a:lnTo>
                    <a:pt x="4529988" y="508000"/>
                  </a:lnTo>
                  <a:lnTo>
                    <a:pt x="4529988" y="1054100"/>
                  </a:lnTo>
                  <a:lnTo>
                    <a:pt x="4484446" y="1054100"/>
                  </a:lnTo>
                  <a:lnTo>
                    <a:pt x="4484141" y="1016000"/>
                  </a:lnTo>
                  <a:lnTo>
                    <a:pt x="4529493" y="1016000"/>
                  </a:lnTo>
                  <a:lnTo>
                    <a:pt x="4529988" y="1054100"/>
                  </a:lnTo>
                  <a:lnTo>
                    <a:pt x="4529988" y="508000"/>
                  </a:lnTo>
                  <a:lnTo>
                    <a:pt x="4529391" y="508000"/>
                  </a:lnTo>
                  <a:lnTo>
                    <a:pt x="4529391" y="965200"/>
                  </a:lnTo>
                  <a:lnTo>
                    <a:pt x="4483849" y="965200"/>
                  </a:lnTo>
                  <a:lnTo>
                    <a:pt x="4483557" y="927100"/>
                  </a:lnTo>
                  <a:lnTo>
                    <a:pt x="4528896" y="927100"/>
                  </a:lnTo>
                  <a:lnTo>
                    <a:pt x="4529391" y="965200"/>
                  </a:lnTo>
                  <a:lnTo>
                    <a:pt x="4529391" y="508000"/>
                  </a:lnTo>
                  <a:lnTo>
                    <a:pt x="4528807" y="508000"/>
                  </a:lnTo>
                  <a:lnTo>
                    <a:pt x="4528807" y="876300"/>
                  </a:lnTo>
                  <a:lnTo>
                    <a:pt x="4483252" y="876300"/>
                  </a:lnTo>
                  <a:lnTo>
                    <a:pt x="4482960" y="838200"/>
                  </a:lnTo>
                  <a:lnTo>
                    <a:pt x="4528312" y="838200"/>
                  </a:lnTo>
                  <a:lnTo>
                    <a:pt x="4528807" y="876300"/>
                  </a:lnTo>
                  <a:lnTo>
                    <a:pt x="4528807" y="508000"/>
                  </a:lnTo>
                  <a:lnTo>
                    <a:pt x="4528210" y="508000"/>
                  </a:lnTo>
                  <a:lnTo>
                    <a:pt x="4528210" y="812800"/>
                  </a:lnTo>
                  <a:lnTo>
                    <a:pt x="4482566" y="812800"/>
                  </a:lnTo>
                  <a:lnTo>
                    <a:pt x="4482566" y="787400"/>
                  </a:lnTo>
                  <a:lnTo>
                    <a:pt x="4482363" y="774700"/>
                  </a:lnTo>
                  <a:lnTo>
                    <a:pt x="4482274" y="749300"/>
                  </a:lnTo>
                  <a:lnTo>
                    <a:pt x="4527816" y="749300"/>
                  </a:lnTo>
                  <a:lnTo>
                    <a:pt x="4527816" y="774700"/>
                  </a:lnTo>
                  <a:lnTo>
                    <a:pt x="4528109" y="787400"/>
                  </a:lnTo>
                  <a:lnTo>
                    <a:pt x="4528210" y="812800"/>
                  </a:lnTo>
                  <a:lnTo>
                    <a:pt x="4528210" y="508000"/>
                  </a:lnTo>
                  <a:lnTo>
                    <a:pt x="4527524" y="508000"/>
                  </a:lnTo>
                  <a:lnTo>
                    <a:pt x="4527524" y="723900"/>
                  </a:lnTo>
                  <a:lnTo>
                    <a:pt x="4481969" y="723900"/>
                  </a:lnTo>
                  <a:lnTo>
                    <a:pt x="4481919" y="711200"/>
                  </a:lnTo>
                  <a:lnTo>
                    <a:pt x="4481868" y="698500"/>
                  </a:lnTo>
                  <a:lnTo>
                    <a:pt x="4481474" y="660400"/>
                  </a:lnTo>
                  <a:lnTo>
                    <a:pt x="4527029" y="660400"/>
                  </a:lnTo>
                  <a:lnTo>
                    <a:pt x="4527118" y="685800"/>
                  </a:lnTo>
                  <a:lnTo>
                    <a:pt x="4527423" y="698500"/>
                  </a:lnTo>
                  <a:lnTo>
                    <a:pt x="4527524" y="723900"/>
                  </a:lnTo>
                  <a:lnTo>
                    <a:pt x="4527524" y="508000"/>
                  </a:lnTo>
                  <a:lnTo>
                    <a:pt x="4526927" y="508000"/>
                  </a:lnTo>
                  <a:lnTo>
                    <a:pt x="4526927" y="635000"/>
                  </a:lnTo>
                  <a:lnTo>
                    <a:pt x="4481373" y="635000"/>
                  </a:lnTo>
                  <a:lnTo>
                    <a:pt x="4481080" y="596900"/>
                  </a:lnTo>
                  <a:lnTo>
                    <a:pt x="4480979" y="571500"/>
                  </a:lnTo>
                  <a:lnTo>
                    <a:pt x="4526534" y="571500"/>
                  </a:lnTo>
                  <a:lnTo>
                    <a:pt x="4526534" y="596900"/>
                  </a:lnTo>
                  <a:lnTo>
                    <a:pt x="4526826" y="622300"/>
                  </a:lnTo>
                  <a:lnTo>
                    <a:pt x="4526927" y="635000"/>
                  </a:lnTo>
                  <a:lnTo>
                    <a:pt x="4526927" y="508000"/>
                  </a:lnTo>
                  <a:lnTo>
                    <a:pt x="4412119" y="508000"/>
                  </a:lnTo>
                  <a:lnTo>
                    <a:pt x="4413008" y="635000"/>
                  </a:lnTo>
                  <a:lnTo>
                    <a:pt x="4357382" y="635000"/>
                  </a:lnTo>
                  <a:lnTo>
                    <a:pt x="4357382" y="1993900"/>
                  </a:lnTo>
                  <a:lnTo>
                    <a:pt x="4310456" y="1993900"/>
                  </a:lnTo>
                  <a:lnTo>
                    <a:pt x="4309669" y="1879600"/>
                  </a:lnTo>
                  <a:lnTo>
                    <a:pt x="4313225" y="1879600"/>
                  </a:lnTo>
                  <a:lnTo>
                    <a:pt x="4313720" y="1866900"/>
                  </a:lnTo>
                  <a:lnTo>
                    <a:pt x="4323499" y="1866900"/>
                  </a:lnTo>
                  <a:lnTo>
                    <a:pt x="4326166" y="1854200"/>
                  </a:lnTo>
                  <a:lnTo>
                    <a:pt x="4338815" y="1854200"/>
                  </a:lnTo>
                  <a:lnTo>
                    <a:pt x="4345330" y="1866900"/>
                  </a:lnTo>
                  <a:lnTo>
                    <a:pt x="4352341" y="1879600"/>
                  </a:lnTo>
                  <a:lnTo>
                    <a:pt x="4355909" y="1879600"/>
                  </a:lnTo>
                  <a:lnTo>
                    <a:pt x="4357382" y="1993900"/>
                  </a:lnTo>
                  <a:lnTo>
                    <a:pt x="4357382" y="635000"/>
                  </a:lnTo>
                  <a:lnTo>
                    <a:pt x="4355808" y="635000"/>
                  </a:lnTo>
                  <a:lnTo>
                    <a:pt x="4355808" y="1816100"/>
                  </a:lnTo>
                  <a:lnTo>
                    <a:pt x="4308475" y="1816100"/>
                  </a:lnTo>
                  <a:lnTo>
                    <a:pt x="4308386" y="1701800"/>
                  </a:lnTo>
                  <a:lnTo>
                    <a:pt x="4311942" y="1701800"/>
                  </a:lnTo>
                  <a:lnTo>
                    <a:pt x="4312031" y="1689100"/>
                  </a:lnTo>
                  <a:lnTo>
                    <a:pt x="4324489" y="1689100"/>
                  </a:lnTo>
                  <a:lnTo>
                    <a:pt x="4325963" y="1676400"/>
                  </a:lnTo>
                  <a:lnTo>
                    <a:pt x="4337329" y="1676400"/>
                  </a:lnTo>
                  <a:lnTo>
                    <a:pt x="4343844" y="1689100"/>
                  </a:lnTo>
                  <a:lnTo>
                    <a:pt x="4350867" y="1701800"/>
                  </a:lnTo>
                  <a:lnTo>
                    <a:pt x="4354423" y="1701800"/>
                  </a:lnTo>
                  <a:lnTo>
                    <a:pt x="4355808" y="1816100"/>
                  </a:lnTo>
                  <a:lnTo>
                    <a:pt x="4355808" y="635000"/>
                  </a:lnTo>
                  <a:lnTo>
                    <a:pt x="4355020" y="635000"/>
                  </a:lnTo>
                  <a:lnTo>
                    <a:pt x="4355020" y="1638300"/>
                  </a:lnTo>
                  <a:lnTo>
                    <a:pt x="4307891" y="1638300"/>
                  </a:lnTo>
                  <a:lnTo>
                    <a:pt x="4307090" y="1524000"/>
                  </a:lnTo>
                  <a:lnTo>
                    <a:pt x="4310558" y="1524000"/>
                  </a:lnTo>
                  <a:lnTo>
                    <a:pt x="4310748" y="1511300"/>
                  </a:lnTo>
                  <a:lnTo>
                    <a:pt x="4318355" y="1511300"/>
                  </a:lnTo>
                  <a:lnTo>
                    <a:pt x="4322508" y="1498600"/>
                  </a:lnTo>
                  <a:lnTo>
                    <a:pt x="4333278" y="1498600"/>
                  </a:lnTo>
                  <a:lnTo>
                    <a:pt x="4337951" y="1511300"/>
                  </a:lnTo>
                  <a:lnTo>
                    <a:pt x="4348124" y="1511300"/>
                  </a:lnTo>
                  <a:lnTo>
                    <a:pt x="4353534" y="1524000"/>
                  </a:lnTo>
                  <a:lnTo>
                    <a:pt x="4355020" y="1638300"/>
                  </a:lnTo>
                  <a:lnTo>
                    <a:pt x="4355020" y="635000"/>
                  </a:lnTo>
                  <a:lnTo>
                    <a:pt x="4353331" y="635000"/>
                  </a:lnTo>
                  <a:lnTo>
                    <a:pt x="4353331" y="1460500"/>
                  </a:lnTo>
                  <a:lnTo>
                    <a:pt x="4306405" y="1460500"/>
                  </a:lnTo>
                  <a:lnTo>
                    <a:pt x="4305808" y="1346200"/>
                  </a:lnTo>
                  <a:lnTo>
                    <a:pt x="4308868" y="1346200"/>
                  </a:lnTo>
                  <a:lnTo>
                    <a:pt x="4308868" y="1333500"/>
                  </a:lnTo>
                  <a:lnTo>
                    <a:pt x="4320235" y="1333500"/>
                  </a:lnTo>
                  <a:lnTo>
                    <a:pt x="4320933" y="1320800"/>
                  </a:lnTo>
                  <a:lnTo>
                    <a:pt x="4334662" y="1320800"/>
                  </a:lnTo>
                  <a:lnTo>
                    <a:pt x="4341380" y="1333500"/>
                  </a:lnTo>
                  <a:lnTo>
                    <a:pt x="4348200" y="1346200"/>
                  </a:lnTo>
                  <a:lnTo>
                    <a:pt x="4351858" y="1346200"/>
                  </a:lnTo>
                  <a:lnTo>
                    <a:pt x="4353331" y="1460500"/>
                  </a:lnTo>
                  <a:lnTo>
                    <a:pt x="4353331" y="635000"/>
                  </a:lnTo>
                  <a:lnTo>
                    <a:pt x="4352341" y="635000"/>
                  </a:lnTo>
                  <a:lnTo>
                    <a:pt x="4352341" y="1282700"/>
                  </a:lnTo>
                  <a:lnTo>
                    <a:pt x="4305224" y="1282700"/>
                  </a:lnTo>
                  <a:lnTo>
                    <a:pt x="4304525" y="1168400"/>
                  </a:lnTo>
                  <a:lnTo>
                    <a:pt x="4307294" y="1168400"/>
                  </a:lnTo>
                  <a:lnTo>
                    <a:pt x="4307586" y="1155700"/>
                  </a:lnTo>
                  <a:lnTo>
                    <a:pt x="4316971" y="1155700"/>
                  </a:lnTo>
                  <a:lnTo>
                    <a:pt x="4319448" y="1143000"/>
                  </a:lnTo>
                  <a:lnTo>
                    <a:pt x="4333773" y="1143000"/>
                  </a:lnTo>
                  <a:lnTo>
                    <a:pt x="4340390" y="1155700"/>
                  </a:lnTo>
                  <a:lnTo>
                    <a:pt x="4347311" y="1155700"/>
                  </a:lnTo>
                  <a:lnTo>
                    <a:pt x="4348785" y="1168400"/>
                  </a:lnTo>
                  <a:lnTo>
                    <a:pt x="4350867" y="1168400"/>
                  </a:lnTo>
                  <a:lnTo>
                    <a:pt x="4352341" y="1282700"/>
                  </a:lnTo>
                  <a:lnTo>
                    <a:pt x="4352341" y="635000"/>
                  </a:lnTo>
                  <a:lnTo>
                    <a:pt x="4342955" y="635000"/>
                  </a:lnTo>
                  <a:lnTo>
                    <a:pt x="4345927" y="1054100"/>
                  </a:lnTo>
                  <a:lnTo>
                    <a:pt x="4278541" y="1054100"/>
                  </a:lnTo>
                  <a:lnTo>
                    <a:pt x="4278541" y="1993900"/>
                  </a:lnTo>
                  <a:lnTo>
                    <a:pt x="4231513" y="1993900"/>
                  </a:lnTo>
                  <a:lnTo>
                    <a:pt x="4230522" y="1879600"/>
                  </a:lnTo>
                  <a:lnTo>
                    <a:pt x="4234573" y="1879600"/>
                  </a:lnTo>
                  <a:lnTo>
                    <a:pt x="4234675" y="1866900"/>
                  </a:lnTo>
                  <a:lnTo>
                    <a:pt x="4245153" y="1866900"/>
                  </a:lnTo>
                  <a:lnTo>
                    <a:pt x="4247820" y="1854200"/>
                  </a:lnTo>
                  <a:lnTo>
                    <a:pt x="4260659" y="1854200"/>
                  </a:lnTo>
                  <a:lnTo>
                    <a:pt x="4266590" y="1866900"/>
                  </a:lnTo>
                  <a:lnTo>
                    <a:pt x="4272813" y="1879600"/>
                  </a:lnTo>
                  <a:lnTo>
                    <a:pt x="4277157" y="1879600"/>
                  </a:lnTo>
                  <a:lnTo>
                    <a:pt x="4278541" y="1993900"/>
                  </a:lnTo>
                  <a:lnTo>
                    <a:pt x="4278541" y="1054100"/>
                  </a:lnTo>
                  <a:lnTo>
                    <a:pt x="4276966" y="1054100"/>
                  </a:lnTo>
                  <a:lnTo>
                    <a:pt x="4276966" y="1816100"/>
                  </a:lnTo>
                  <a:lnTo>
                    <a:pt x="4230230" y="1816100"/>
                  </a:lnTo>
                  <a:lnTo>
                    <a:pt x="4229874" y="1765300"/>
                  </a:lnTo>
                  <a:lnTo>
                    <a:pt x="4229786" y="1752600"/>
                  </a:lnTo>
                  <a:lnTo>
                    <a:pt x="4229443" y="1701800"/>
                  </a:lnTo>
                  <a:lnTo>
                    <a:pt x="4232999" y="1701800"/>
                  </a:lnTo>
                  <a:lnTo>
                    <a:pt x="4233291" y="1689100"/>
                  </a:lnTo>
                  <a:lnTo>
                    <a:pt x="4244657" y="1689100"/>
                  </a:lnTo>
                  <a:lnTo>
                    <a:pt x="4245940" y="1676400"/>
                  </a:lnTo>
                  <a:lnTo>
                    <a:pt x="4258488" y="1676400"/>
                  </a:lnTo>
                  <a:lnTo>
                    <a:pt x="4265003" y="1689100"/>
                  </a:lnTo>
                  <a:lnTo>
                    <a:pt x="4272026" y="1701800"/>
                  </a:lnTo>
                  <a:lnTo>
                    <a:pt x="4275582" y="1701800"/>
                  </a:lnTo>
                  <a:lnTo>
                    <a:pt x="4276966" y="1816100"/>
                  </a:lnTo>
                  <a:lnTo>
                    <a:pt x="4276966" y="1054100"/>
                  </a:lnTo>
                  <a:lnTo>
                    <a:pt x="4276166" y="1054100"/>
                  </a:lnTo>
                  <a:lnTo>
                    <a:pt x="4276166" y="1638300"/>
                  </a:lnTo>
                  <a:lnTo>
                    <a:pt x="4228846" y="1638300"/>
                  </a:lnTo>
                  <a:lnTo>
                    <a:pt x="4228770" y="1625600"/>
                  </a:lnTo>
                  <a:lnTo>
                    <a:pt x="4228465" y="1574800"/>
                  </a:lnTo>
                  <a:lnTo>
                    <a:pt x="4228389" y="1562100"/>
                  </a:lnTo>
                  <a:lnTo>
                    <a:pt x="4228160" y="1524000"/>
                  </a:lnTo>
                  <a:lnTo>
                    <a:pt x="4231221" y="1524000"/>
                  </a:lnTo>
                  <a:lnTo>
                    <a:pt x="4231805" y="1511300"/>
                  </a:lnTo>
                  <a:lnTo>
                    <a:pt x="4243463" y="1511300"/>
                  </a:lnTo>
                  <a:lnTo>
                    <a:pt x="4244060" y="1498600"/>
                  </a:lnTo>
                  <a:lnTo>
                    <a:pt x="4259973" y="1498600"/>
                  </a:lnTo>
                  <a:lnTo>
                    <a:pt x="4266095" y="1511300"/>
                  </a:lnTo>
                  <a:lnTo>
                    <a:pt x="4272610" y="1524000"/>
                  </a:lnTo>
                  <a:lnTo>
                    <a:pt x="4274794" y="1524000"/>
                  </a:lnTo>
                  <a:lnTo>
                    <a:pt x="4276166" y="1638300"/>
                  </a:lnTo>
                  <a:lnTo>
                    <a:pt x="4276166" y="1054100"/>
                  </a:lnTo>
                  <a:lnTo>
                    <a:pt x="4274490" y="1054100"/>
                  </a:lnTo>
                  <a:lnTo>
                    <a:pt x="4274490" y="1460500"/>
                  </a:lnTo>
                  <a:lnTo>
                    <a:pt x="4227563" y="1460500"/>
                  </a:lnTo>
                  <a:lnTo>
                    <a:pt x="4227487" y="1447800"/>
                  </a:lnTo>
                  <a:lnTo>
                    <a:pt x="4227411" y="1435100"/>
                  </a:lnTo>
                  <a:lnTo>
                    <a:pt x="4227106" y="1384300"/>
                  </a:lnTo>
                  <a:lnTo>
                    <a:pt x="4227030" y="1371600"/>
                  </a:lnTo>
                  <a:lnTo>
                    <a:pt x="4226865" y="1346200"/>
                  </a:lnTo>
                  <a:lnTo>
                    <a:pt x="4230230" y="1346200"/>
                  </a:lnTo>
                  <a:lnTo>
                    <a:pt x="4230433" y="1333500"/>
                  </a:lnTo>
                  <a:lnTo>
                    <a:pt x="4242282" y="1333500"/>
                  </a:lnTo>
                  <a:lnTo>
                    <a:pt x="4242676" y="1320800"/>
                  </a:lnTo>
                  <a:lnTo>
                    <a:pt x="4255922" y="1320800"/>
                  </a:lnTo>
                  <a:lnTo>
                    <a:pt x="4262539" y="1333500"/>
                  </a:lnTo>
                  <a:lnTo>
                    <a:pt x="4269549" y="1346200"/>
                  </a:lnTo>
                  <a:lnTo>
                    <a:pt x="4273105" y="1346200"/>
                  </a:lnTo>
                  <a:lnTo>
                    <a:pt x="4274490" y="1460500"/>
                  </a:lnTo>
                  <a:lnTo>
                    <a:pt x="4274490" y="1054100"/>
                  </a:lnTo>
                  <a:lnTo>
                    <a:pt x="4273207" y="1054100"/>
                  </a:lnTo>
                  <a:lnTo>
                    <a:pt x="4273207" y="1282700"/>
                  </a:lnTo>
                  <a:lnTo>
                    <a:pt x="4226179" y="1282700"/>
                  </a:lnTo>
                  <a:lnTo>
                    <a:pt x="4226052" y="1257300"/>
                  </a:lnTo>
                  <a:lnTo>
                    <a:pt x="4225849" y="1219200"/>
                  </a:lnTo>
                  <a:lnTo>
                    <a:pt x="4225582" y="1168400"/>
                  </a:lnTo>
                  <a:lnTo>
                    <a:pt x="4228655" y="1168400"/>
                  </a:lnTo>
                  <a:lnTo>
                    <a:pt x="4228846" y="1155700"/>
                  </a:lnTo>
                  <a:lnTo>
                    <a:pt x="4240504" y="1155700"/>
                  </a:lnTo>
                  <a:lnTo>
                    <a:pt x="4242181" y="1143000"/>
                  </a:lnTo>
                  <a:lnTo>
                    <a:pt x="4254728" y="1143000"/>
                  </a:lnTo>
                  <a:lnTo>
                    <a:pt x="4261256" y="1155700"/>
                  </a:lnTo>
                  <a:lnTo>
                    <a:pt x="4268267" y="1168400"/>
                  </a:lnTo>
                  <a:lnTo>
                    <a:pt x="4271823" y="1168400"/>
                  </a:lnTo>
                  <a:lnTo>
                    <a:pt x="4273207" y="1282700"/>
                  </a:lnTo>
                  <a:lnTo>
                    <a:pt x="4273207" y="1054100"/>
                  </a:lnTo>
                  <a:lnTo>
                    <a:pt x="4263822" y="1054100"/>
                  </a:lnTo>
                  <a:lnTo>
                    <a:pt x="4262933" y="1066800"/>
                  </a:lnTo>
                  <a:lnTo>
                    <a:pt x="4226280" y="1066800"/>
                  </a:lnTo>
                  <a:lnTo>
                    <a:pt x="4222623" y="1079500"/>
                  </a:lnTo>
                  <a:lnTo>
                    <a:pt x="4199991" y="1079500"/>
                  </a:lnTo>
                  <a:lnTo>
                    <a:pt x="4196143" y="1092200"/>
                  </a:lnTo>
                  <a:lnTo>
                    <a:pt x="4179354" y="1092200"/>
                  </a:lnTo>
                  <a:lnTo>
                    <a:pt x="4177665" y="1104900"/>
                  </a:lnTo>
                  <a:lnTo>
                    <a:pt x="4165511" y="1104900"/>
                  </a:lnTo>
                  <a:lnTo>
                    <a:pt x="4163834" y="1117600"/>
                  </a:lnTo>
                  <a:lnTo>
                    <a:pt x="4156037" y="1117600"/>
                  </a:lnTo>
                  <a:lnTo>
                    <a:pt x="4153560" y="1130300"/>
                  </a:lnTo>
                  <a:lnTo>
                    <a:pt x="4146054" y="1130300"/>
                  </a:lnTo>
                  <a:lnTo>
                    <a:pt x="4144175" y="1143000"/>
                  </a:lnTo>
                  <a:lnTo>
                    <a:pt x="4139730" y="1143000"/>
                  </a:lnTo>
                  <a:lnTo>
                    <a:pt x="4138841" y="1155700"/>
                  </a:lnTo>
                  <a:lnTo>
                    <a:pt x="4135386" y="1155700"/>
                  </a:lnTo>
                  <a:lnTo>
                    <a:pt x="4134002" y="1168400"/>
                  </a:lnTo>
                  <a:lnTo>
                    <a:pt x="4131526" y="1168400"/>
                  </a:lnTo>
                  <a:lnTo>
                    <a:pt x="4130738" y="1181100"/>
                  </a:lnTo>
                  <a:lnTo>
                    <a:pt x="4130052" y="1181100"/>
                  </a:lnTo>
                  <a:lnTo>
                    <a:pt x="4129849" y="1193800"/>
                  </a:lnTo>
                  <a:lnTo>
                    <a:pt x="4129354" y="1193800"/>
                  </a:lnTo>
                  <a:lnTo>
                    <a:pt x="4129354" y="1206500"/>
                  </a:lnTo>
                  <a:lnTo>
                    <a:pt x="4129557" y="1206500"/>
                  </a:lnTo>
                  <a:lnTo>
                    <a:pt x="4130052" y="1219200"/>
                  </a:lnTo>
                  <a:lnTo>
                    <a:pt x="4118876" y="1219200"/>
                  </a:lnTo>
                  <a:lnTo>
                    <a:pt x="4118876" y="2070100"/>
                  </a:lnTo>
                  <a:lnTo>
                    <a:pt x="3957840" y="2070100"/>
                  </a:lnTo>
                  <a:lnTo>
                    <a:pt x="3957739" y="2057400"/>
                  </a:lnTo>
                  <a:lnTo>
                    <a:pt x="4118787" y="2057400"/>
                  </a:lnTo>
                  <a:lnTo>
                    <a:pt x="4118876" y="2070100"/>
                  </a:lnTo>
                  <a:lnTo>
                    <a:pt x="4118876" y="1219200"/>
                  </a:lnTo>
                  <a:lnTo>
                    <a:pt x="4118584" y="1219200"/>
                  </a:lnTo>
                  <a:lnTo>
                    <a:pt x="4118584" y="2006600"/>
                  </a:lnTo>
                  <a:lnTo>
                    <a:pt x="3957243" y="2006600"/>
                  </a:lnTo>
                  <a:lnTo>
                    <a:pt x="4118483" y="1993900"/>
                  </a:lnTo>
                  <a:lnTo>
                    <a:pt x="4118584" y="2006600"/>
                  </a:lnTo>
                  <a:lnTo>
                    <a:pt x="4118584" y="1219200"/>
                  </a:lnTo>
                  <a:lnTo>
                    <a:pt x="4117098" y="1219200"/>
                  </a:lnTo>
                  <a:lnTo>
                    <a:pt x="4117098" y="1816100"/>
                  </a:lnTo>
                  <a:lnTo>
                    <a:pt x="3956062" y="1828800"/>
                  </a:lnTo>
                  <a:lnTo>
                    <a:pt x="3955961" y="1816100"/>
                  </a:lnTo>
                  <a:lnTo>
                    <a:pt x="4117098" y="1816100"/>
                  </a:lnTo>
                  <a:lnTo>
                    <a:pt x="4117098" y="1219200"/>
                  </a:lnTo>
                  <a:lnTo>
                    <a:pt x="4116705" y="1219200"/>
                  </a:lnTo>
                  <a:lnTo>
                    <a:pt x="4116705" y="1752600"/>
                  </a:lnTo>
                  <a:lnTo>
                    <a:pt x="4116705" y="1765300"/>
                  </a:lnTo>
                  <a:lnTo>
                    <a:pt x="3955770" y="1765300"/>
                  </a:lnTo>
                  <a:lnTo>
                    <a:pt x="3955465" y="1752600"/>
                  </a:lnTo>
                  <a:lnTo>
                    <a:pt x="4116705" y="1752600"/>
                  </a:lnTo>
                  <a:lnTo>
                    <a:pt x="4116705" y="1219200"/>
                  </a:lnTo>
                  <a:lnTo>
                    <a:pt x="4116311" y="1219200"/>
                  </a:lnTo>
                  <a:lnTo>
                    <a:pt x="4116311" y="1701800"/>
                  </a:lnTo>
                  <a:lnTo>
                    <a:pt x="3955173" y="1701800"/>
                  </a:lnTo>
                  <a:lnTo>
                    <a:pt x="3955173" y="1689100"/>
                  </a:lnTo>
                  <a:lnTo>
                    <a:pt x="4116209" y="1689100"/>
                  </a:lnTo>
                  <a:lnTo>
                    <a:pt x="4116311" y="1701800"/>
                  </a:lnTo>
                  <a:lnTo>
                    <a:pt x="4116311" y="1219200"/>
                  </a:lnTo>
                  <a:lnTo>
                    <a:pt x="4115816" y="1219200"/>
                  </a:lnTo>
                  <a:lnTo>
                    <a:pt x="4115816" y="1638300"/>
                  </a:lnTo>
                  <a:lnTo>
                    <a:pt x="3954881" y="1638300"/>
                  </a:lnTo>
                  <a:lnTo>
                    <a:pt x="3954678" y="1625600"/>
                  </a:lnTo>
                  <a:lnTo>
                    <a:pt x="4115727" y="1625600"/>
                  </a:lnTo>
                  <a:lnTo>
                    <a:pt x="4115816" y="1638300"/>
                  </a:lnTo>
                  <a:lnTo>
                    <a:pt x="4115816" y="1219200"/>
                  </a:lnTo>
                  <a:lnTo>
                    <a:pt x="4115320" y="1219200"/>
                  </a:lnTo>
                  <a:lnTo>
                    <a:pt x="4115320" y="1574800"/>
                  </a:lnTo>
                  <a:lnTo>
                    <a:pt x="3954183" y="1574800"/>
                  </a:lnTo>
                  <a:lnTo>
                    <a:pt x="3954081" y="1562100"/>
                  </a:lnTo>
                  <a:lnTo>
                    <a:pt x="4115231" y="1562100"/>
                  </a:lnTo>
                  <a:lnTo>
                    <a:pt x="4115320" y="1574800"/>
                  </a:lnTo>
                  <a:lnTo>
                    <a:pt x="4115320" y="1219200"/>
                  </a:lnTo>
                  <a:lnTo>
                    <a:pt x="4114927" y="1219200"/>
                  </a:lnTo>
                  <a:lnTo>
                    <a:pt x="4114927" y="1511300"/>
                  </a:lnTo>
                  <a:lnTo>
                    <a:pt x="3953891" y="1511300"/>
                  </a:lnTo>
                  <a:lnTo>
                    <a:pt x="3953687" y="1498600"/>
                  </a:lnTo>
                  <a:lnTo>
                    <a:pt x="4114736" y="1498600"/>
                  </a:lnTo>
                  <a:lnTo>
                    <a:pt x="4114927" y="1511300"/>
                  </a:lnTo>
                  <a:lnTo>
                    <a:pt x="4114927" y="1219200"/>
                  </a:lnTo>
                  <a:lnTo>
                    <a:pt x="4114431" y="1219200"/>
                  </a:lnTo>
                  <a:lnTo>
                    <a:pt x="4114431" y="1435100"/>
                  </a:lnTo>
                  <a:lnTo>
                    <a:pt x="4114431" y="1447800"/>
                  </a:lnTo>
                  <a:lnTo>
                    <a:pt x="3953395" y="1447800"/>
                  </a:lnTo>
                  <a:lnTo>
                    <a:pt x="3953294" y="1435100"/>
                  </a:lnTo>
                  <a:lnTo>
                    <a:pt x="4114431" y="1435100"/>
                  </a:lnTo>
                  <a:lnTo>
                    <a:pt x="4114431" y="1219200"/>
                  </a:lnTo>
                  <a:lnTo>
                    <a:pt x="4114038" y="1219200"/>
                  </a:lnTo>
                  <a:lnTo>
                    <a:pt x="4114038" y="1384300"/>
                  </a:lnTo>
                  <a:lnTo>
                    <a:pt x="3953002" y="1384300"/>
                  </a:lnTo>
                  <a:lnTo>
                    <a:pt x="3952900" y="1371600"/>
                  </a:lnTo>
                  <a:lnTo>
                    <a:pt x="4113949" y="1371600"/>
                  </a:lnTo>
                  <a:lnTo>
                    <a:pt x="4114038" y="1384300"/>
                  </a:lnTo>
                  <a:lnTo>
                    <a:pt x="4114038" y="1219200"/>
                  </a:lnTo>
                  <a:lnTo>
                    <a:pt x="4113542" y="1219200"/>
                  </a:lnTo>
                  <a:lnTo>
                    <a:pt x="4113542" y="1308100"/>
                  </a:lnTo>
                  <a:lnTo>
                    <a:pt x="4113542" y="1320800"/>
                  </a:lnTo>
                  <a:lnTo>
                    <a:pt x="3952405" y="1320800"/>
                  </a:lnTo>
                  <a:lnTo>
                    <a:pt x="4113542" y="1308100"/>
                  </a:lnTo>
                  <a:lnTo>
                    <a:pt x="4113542" y="1219200"/>
                  </a:lnTo>
                  <a:lnTo>
                    <a:pt x="3918216" y="1219200"/>
                  </a:lnTo>
                  <a:lnTo>
                    <a:pt x="3914063" y="660400"/>
                  </a:lnTo>
                  <a:lnTo>
                    <a:pt x="3913873" y="635000"/>
                  </a:lnTo>
                  <a:lnTo>
                    <a:pt x="3901325" y="584200"/>
                  </a:lnTo>
                  <a:lnTo>
                    <a:pt x="3888778" y="584200"/>
                  </a:lnTo>
                  <a:lnTo>
                    <a:pt x="3888778" y="1257300"/>
                  </a:lnTo>
                  <a:lnTo>
                    <a:pt x="3867937" y="1257300"/>
                  </a:lnTo>
                  <a:lnTo>
                    <a:pt x="3867391" y="1181100"/>
                  </a:lnTo>
                  <a:lnTo>
                    <a:pt x="3866934" y="1117600"/>
                  </a:lnTo>
                  <a:lnTo>
                    <a:pt x="3866667" y="1079500"/>
                  </a:lnTo>
                  <a:lnTo>
                    <a:pt x="3866210" y="1016000"/>
                  </a:lnTo>
                  <a:lnTo>
                    <a:pt x="3865943" y="977900"/>
                  </a:lnTo>
                  <a:lnTo>
                    <a:pt x="3865575" y="927100"/>
                  </a:lnTo>
                  <a:lnTo>
                    <a:pt x="3865308" y="889000"/>
                  </a:lnTo>
                  <a:lnTo>
                    <a:pt x="3864864" y="825500"/>
                  </a:lnTo>
                  <a:lnTo>
                    <a:pt x="3864673" y="800100"/>
                  </a:lnTo>
                  <a:lnTo>
                    <a:pt x="3864406" y="762000"/>
                  </a:lnTo>
                  <a:lnTo>
                    <a:pt x="3864229" y="736600"/>
                  </a:lnTo>
                  <a:lnTo>
                    <a:pt x="3863683" y="660400"/>
                  </a:lnTo>
                  <a:lnTo>
                    <a:pt x="3884625" y="660400"/>
                  </a:lnTo>
                  <a:lnTo>
                    <a:pt x="3888778" y="1257300"/>
                  </a:lnTo>
                  <a:lnTo>
                    <a:pt x="3888778" y="584200"/>
                  </a:lnTo>
                  <a:lnTo>
                    <a:pt x="3874452" y="584200"/>
                  </a:lnTo>
                  <a:lnTo>
                    <a:pt x="3874058" y="533400"/>
                  </a:lnTo>
                  <a:lnTo>
                    <a:pt x="3861511" y="482600"/>
                  </a:lnTo>
                  <a:lnTo>
                    <a:pt x="3835425" y="482600"/>
                  </a:lnTo>
                  <a:lnTo>
                    <a:pt x="3835425" y="2070100"/>
                  </a:lnTo>
                  <a:lnTo>
                    <a:pt x="3737025" y="2070100"/>
                  </a:lnTo>
                  <a:lnTo>
                    <a:pt x="3736721" y="2019300"/>
                  </a:lnTo>
                  <a:lnTo>
                    <a:pt x="3835133" y="2019300"/>
                  </a:lnTo>
                  <a:lnTo>
                    <a:pt x="3835425" y="2070100"/>
                  </a:lnTo>
                  <a:lnTo>
                    <a:pt x="3835425" y="482600"/>
                  </a:lnTo>
                  <a:lnTo>
                    <a:pt x="3834638" y="482600"/>
                  </a:lnTo>
                  <a:lnTo>
                    <a:pt x="3834638" y="1993900"/>
                  </a:lnTo>
                  <a:lnTo>
                    <a:pt x="3736429" y="1993900"/>
                  </a:lnTo>
                  <a:lnTo>
                    <a:pt x="3736136" y="1955800"/>
                  </a:lnTo>
                  <a:lnTo>
                    <a:pt x="3834244" y="1955800"/>
                  </a:lnTo>
                  <a:lnTo>
                    <a:pt x="3834638" y="1993900"/>
                  </a:lnTo>
                  <a:lnTo>
                    <a:pt x="3834638" y="482600"/>
                  </a:lnTo>
                  <a:lnTo>
                    <a:pt x="3834244" y="482600"/>
                  </a:lnTo>
                  <a:lnTo>
                    <a:pt x="3834244" y="1917700"/>
                  </a:lnTo>
                  <a:lnTo>
                    <a:pt x="3735933" y="1917700"/>
                  </a:lnTo>
                  <a:lnTo>
                    <a:pt x="3735540" y="1879600"/>
                  </a:lnTo>
                  <a:lnTo>
                    <a:pt x="3833939" y="1879600"/>
                  </a:lnTo>
                  <a:lnTo>
                    <a:pt x="3834244" y="1917700"/>
                  </a:lnTo>
                  <a:lnTo>
                    <a:pt x="3834244" y="482600"/>
                  </a:lnTo>
                  <a:lnTo>
                    <a:pt x="3833647" y="482600"/>
                  </a:lnTo>
                  <a:lnTo>
                    <a:pt x="3833647" y="1854200"/>
                  </a:lnTo>
                  <a:lnTo>
                    <a:pt x="3735336" y="1854200"/>
                  </a:lnTo>
                  <a:lnTo>
                    <a:pt x="3735146" y="1803400"/>
                  </a:lnTo>
                  <a:lnTo>
                    <a:pt x="3833355" y="1803400"/>
                  </a:lnTo>
                  <a:lnTo>
                    <a:pt x="3833647" y="1854200"/>
                  </a:lnTo>
                  <a:lnTo>
                    <a:pt x="3833647" y="482600"/>
                  </a:lnTo>
                  <a:lnTo>
                    <a:pt x="3833050" y="482600"/>
                  </a:lnTo>
                  <a:lnTo>
                    <a:pt x="3833050" y="1778000"/>
                  </a:lnTo>
                  <a:lnTo>
                    <a:pt x="3734854" y="1778000"/>
                  </a:lnTo>
                  <a:lnTo>
                    <a:pt x="3734651" y="1739900"/>
                  </a:lnTo>
                  <a:lnTo>
                    <a:pt x="3832961" y="1727200"/>
                  </a:lnTo>
                  <a:lnTo>
                    <a:pt x="3833050" y="1778000"/>
                  </a:lnTo>
                  <a:lnTo>
                    <a:pt x="3833050" y="482600"/>
                  </a:lnTo>
                  <a:lnTo>
                    <a:pt x="3832656" y="482600"/>
                  </a:lnTo>
                  <a:lnTo>
                    <a:pt x="3832656" y="1701800"/>
                  </a:lnTo>
                  <a:lnTo>
                    <a:pt x="3734257" y="1701800"/>
                  </a:lnTo>
                  <a:lnTo>
                    <a:pt x="3734054" y="1663700"/>
                  </a:lnTo>
                  <a:lnTo>
                    <a:pt x="3832263" y="1663700"/>
                  </a:lnTo>
                  <a:lnTo>
                    <a:pt x="3832656" y="1701800"/>
                  </a:lnTo>
                  <a:lnTo>
                    <a:pt x="3832656" y="482600"/>
                  </a:lnTo>
                  <a:lnTo>
                    <a:pt x="3832263" y="482600"/>
                  </a:lnTo>
                  <a:lnTo>
                    <a:pt x="3832263" y="1625600"/>
                  </a:lnTo>
                  <a:lnTo>
                    <a:pt x="3733965" y="1625600"/>
                  </a:lnTo>
                  <a:lnTo>
                    <a:pt x="3733558" y="1587500"/>
                  </a:lnTo>
                  <a:lnTo>
                    <a:pt x="3831869" y="1587500"/>
                  </a:lnTo>
                  <a:lnTo>
                    <a:pt x="3832263" y="1625600"/>
                  </a:lnTo>
                  <a:lnTo>
                    <a:pt x="3832263" y="482600"/>
                  </a:lnTo>
                  <a:lnTo>
                    <a:pt x="3831666" y="482600"/>
                  </a:lnTo>
                  <a:lnTo>
                    <a:pt x="3831666" y="1562100"/>
                  </a:lnTo>
                  <a:lnTo>
                    <a:pt x="3733469" y="1562100"/>
                  </a:lnTo>
                  <a:lnTo>
                    <a:pt x="3733076" y="1511300"/>
                  </a:lnTo>
                  <a:lnTo>
                    <a:pt x="3831183" y="1511300"/>
                  </a:lnTo>
                  <a:lnTo>
                    <a:pt x="3831666" y="1562100"/>
                  </a:lnTo>
                  <a:lnTo>
                    <a:pt x="3831666" y="482600"/>
                  </a:lnTo>
                  <a:lnTo>
                    <a:pt x="3831183" y="482600"/>
                  </a:lnTo>
                  <a:lnTo>
                    <a:pt x="3831183" y="1485900"/>
                  </a:lnTo>
                  <a:lnTo>
                    <a:pt x="3732873" y="1485900"/>
                  </a:lnTo>
                  <a:lnTo>
                    <a:pt x="3732479" y="1447800"/>
                  </a:lnTo>
                  <a:lnTo>
                    <a:pt x="3830878" y="1447800"/>
                  </a:lnTo>
                  <a:lnTo>
                    <a:pt x="3831183" y="1485900"/>
                  </a:lnTo>
                  <a:lnTo>
                    <a:pt x="3831183" y="482600"/>
                  </a:lnTo>
                  <a:lnTo>
                    <a:pt x="3830688" y="482600"/>
                  </a:lnTo>
                  <a:lnTo>
                    <a:pt x="3830688" y="1409700"/>
                  </a:lnTo>
                  <a:lnTo>
                    <a:pt x="3732377" y="1409700"/>
                  </a:lnTo>
                  <a:lnTo>
                    <a:pt x="3731984" y="1371600"/>
                  </a:lnTo>
                  <a:lnTo>
                    <a:pt x="3830383" y="1371600"/>
                  </a:lnTo>
                  <a:lnTo>
                    <a:pt x="3830688" y="1409700"/>
                  </a:lnTo>
                  <a:lnTo>
                    <a:pt x="3830688" y="482600"/>
                  </a:lnTo>
                  <a:lnTo>
                    <a:pt x="3829989" y="482600"/>
                  </a:lnTo>
                  <a:lnTo>
                    <a:pt x="3829989" y="1346200"/>
                  </a:lnTo>
                  <a:lnTo>
                    <a:pt x="3731882" y="1346200"/>
                  </a:lnTo>
                  <a:lnTo>
                    <a:pt x="3731590" y="1295400"/>
                  </a:lnTo>
                  <a:lnTo>
                    <a:pt x="3829697" y="1295400"/>
                  </a:lnTo>
                  <a:lnTo>
                    <a:pt x="3829989" y="1346200"/>
                  </a:lnTo>
                  <a:lnTo>
                    <a:pt x="3829989" y="482600"/>
                  </a:lnTo>
                  <a:lnTo>
                    <a:pt x="3828910" y="482600"/>
                  </a:lnTo>
                  <a:lnTo>
                    <a:pt x="3828910" y="1181100"/>
                  </a:lnTo>
                  <a:lnTo>
                    <a:pt x="3730802" y="1181100"/>
                  </a:lnTo>
                  <a:lnTo>
                    <a:pt x="3730206" y="1117600"/>
                  </a:lnTo>
                  <a:lnTo>
                    <a:pt x="3828605" y="1117600"/>
                  </a:lnTo>
                  <a:lnTo>
                    <a:pt x="3828910" y="1181100"/>
                  </a:lnTo>
                  <a:lnTo>
                    <a:pt x="3828910" y="482600"/>
                  </a:lnTo>
                  <a:lnTo>
                    <a:pt x="3828313" y="482600"/>
                  </a:lnTo>
                  <a:lnTo>
                    <a:pt x="3828313" y="1079500"/>
                  </a:lnTo>
                  <a:lnTo>
                    <a:pt x="3730002" y="1079500"/>
                  </a:lnTo>
                  <a:lnTo>
                    <a:pt x="3729507" y="1016000"/>
                  </a:lnTo>
                  <a:lnTo>
                    <a:pt x="3827919" y="1016000"/>
                  </a:lnTo>
                  <a:lnTo>
                    <a:pt x="3828313" y="1079500"/>
                  </a:lnTo>
                  <a:lnTo>
                    <a:pt x="3828313" y="482600"/>
                  </a:lnTo>
                  <a:lnTo>
                    <a:pt x="3827526" y="482600"/>
                  </a:lnTo>
                  <a:lnTo>
                    <a:pt x="3827526" y="977900"/>
                  </a:lnTo>
                  <a:lnTo>
                    <a:pt x="3729215" y="977900"/>
                  </a:lnTo>
                  <a:lnTo>
                    <a:pt x="3728720" y="927100"/>
                  </a:lnTo>
                  <a:lnTo>
                    <a:pt x="3827030" y="927100"/>
                  </a:lnTo>
                  <a:lnTo>
                    <a:pt x="3827526" y="977900"/>
                  </a:lnTo>
                  <a:lnTo>
                    <a:pt x="3827526" y="482600"/>
                  </a:lnTo>
                  <a:lnTo>
                    <a:pt x="3826827" y="482600"/>
                  </a:lnTo>
                  <a:lnTo>
                    <a:pt x="3826827" y="889000"/>
                  </a:lnTo>
                  <a:lnTo>
                    <a:pt x="3728428" y="889000"/>
                  </a:lnTo>
                  <a:lnTo>
                    <a:pt x="3728224" y="825500"/>
                  </a:lnTo>
                  <a:lnTo>
                    <a:pt x="3826433" y="825500"/>
                  </a:lnTo>
                  <a:lnTo>
                    <a:pt x="3826827" y="889000"/>
                  </a:lnTo>
                  <a:lnTo>
                    <a:pt x="3826827" y="482600"/>
                  </a:lnTo>
                  <a:lnTo>
                    <a:pt x="3826332" y="482600"/>
                  </a:lnTo>
                  <a:lnTo>
                    <a:pt x="3826332" y="800100"/>
                  </a:lnTo>
                  <a:lnTo>
                    <a:pt x="3728034" y="800100"/>
                  </a:lnTo>
                  <a:lnTo>
                    <a:pt x="3727640" y="762000"/>
                  </a:lnTo>
                  <a:lnTo>
                    <a:pt x="3825938" y="762000"/>
                  </a:lnTo>
                  <a:lnTo>
                    <a:pt x="3826141" y="774700"/>
                  </a:lnTo>
                  <a:lnTo>
                    <a:pt x="3826141" y="787400"/>
                  </a:lnTo>
                  <a:lnTo>
                    <a:pt x="3826332" y="800100"/>
                  </a:lnTo>
                  <a:lnTo>
                    <a:pt x="3826332" y="482600"/>
                  </a:lnTo>
                  <a:lnTo>
                    <a:pt x="3825646" y="482600"/>
                  </a:lnTo>
                  <a:lnTo>
                    <a:pt x="3825646" y="736600"/>
                  </a:lnTo>
                  <a:lnTo>
                    <a:pt x="3727437" y="736600"/>
                  </a:lnTo>
                  <a:lnTo>
                    <a:pt x="3726840" y="660400"/>
                  </a:lnTo>
                  <a:lnTo>
                    <a:pt x="3825151" y="660400"/>
                  </a:lnTo>
                  <a:lnTo>
                    <a:pt x="3825354" y="685800"/>
                  </a:lnTo>
                  <a:lnTo>
                    <a:pt x="3825646" y="736600"/>
                  </a:lnTo>
                  <a:lnTo>
                    <a:pt x="3825646" y="482600"/>
                  </a:lnTo>
                  <a:lnTo>
                    <a:pt x="3681996" y="482600"/>
                  </a:lnTo>
                  <a:lnTo>
                    <a:pt x="3681996" y="2070100"/>
                  </a:lnTo>
                  <a:lnTo>
                    <a:pt x="3611156" y="2070100"/>
                  </a:lnTo>
                  <a:lnTo>
                    <a:pt x="3610762" y="2019300"/>
                  </a:lnTo>
                  <a:lnTo>
                    <a:pt x="3681793" y="2019300"/>
                  </a:lnTo>
                  <a:lnTo>
                    <a:pt x="3681996" y="2070100"/>
                  </a:lnTo>
                  <a:lnTo>
                    <a:pt x="3681996" y="482600"/>
                  </a:lnTo>
                  <a:lnTo>
                    <a:pt x="3681793" y="482600"/>
                  </a:lnTo>
                  <a:lnTo>
                    <a:pt x="3681793" y="1993900"/>
                  </a:lnTo>
                  <a:lnTo>
                    <a:pt x="3610762" y="1993900"/>
                  </a:lnTo>
                  <a:lnTo>
                    <a:pt x="3610457" y="1955800"/>
                  </a:lnTo>
                  <a:lnTo>
                    <a:pt x="3681399" y="1955800"/>
                  </a:lnTo>
                  <a:lnTo>
                    <a:pt x="3681793" y="1993900"/>
                  </a:lnTo>
                  <a:lnTo>
                    <a:pt x="3681793" y="482600"/>
                  </a:lnTo>
                  <a:lnTo>
                    <a:pt x="3681399" y="482600"/>
                  </a:lnTo>
                  <a:lnTo>
                    <a:pt x="3681399" y="1917700"/>
                  </a:lnTo>
                  <a:lnTo>
                    <a:pt x="3610165" y="1917700"/>
                  </a:lnTo>
                  <a:lnTo>
                    <a:pt x="3609860" y="1879600"/>
                  </a:lnTo>
                  <a:lnTo>
                    <a:pt x="3681107" y="1879600"/>
                  </a:lnTo>
                  <a:lnTo>
                    <a:pt x="3681399" y="1917700"/>
                  </a:lnTo>
                  <a:lnTo>
                    <a:pt x="3681399" y="482600"/>
                  </a:lnTo>
                  <a:lnTo>
                    <a:pt x="3680612" y="482600"/>
                  </a:lnTo>
                  <a:lnTo>
                    <a:pt x="3680612" y="1854200"/>
                  </a:lnTo>
                  <a:lnTo>
                    <a:pt x="3609568" y="1854200"/>
                  </a:lnTo>
                  <a:lnTo>
                    <a:pt x="3609378" y="1803400"/>
                  </a:lnTo>
                  <a:lnTo>
                    <a:pt x="3680307" y="1803400"/>
                  </a:lnTo>
                  <a:lnTo>
                    <a:pt x="3680612" y="1854200"/>
                  </a:lnTo>
                  <a:lnTo>
                    <a:pt x="3680612" y="482600"/>
                  </a:lnTo>
                  <a:lnTo>
                    <a:pt x="3680206" y="482600"/>
                  </a:lnTo>
                  <a:lnTo>
                    <a:pt x="3680206" y="1778000"/>
                  </a:lnTo>
                  <a:lnTo>
                    <a:pt x="3609276" y="1778000"/>
                  </a:lnTo>
                  <a:lnTo>
                    <a:pt x="3608882" y="1739900"/>
                  </a:lnTo>
                  <a:lnTo>
                    <a:pt x="3679914" y="1739900"/>
                  </a:lnTo>
                  <a:lnTo>
                    <a:pt x="3680206" y="1778000"/>
                  </a:lnTo>
                  <a:lnTo>
                    <a:pt x="3680206" y="482600"/>
                  </a:lnTo>
                  <a:lnTo>
                    <a:pt x="3679723" y="482600"/>
                  </a:lnTo>
                  <a:lnTo>
                    <a:pt x="3679723" y="1701800"/>
                  </a:lnTo>
                  <a:lnTo>
                    <a:pt x="3608679" y="1701800"/>
                  </a:lnTo>
                  <a:lnTo>
                    <a:pt x="3608286" y="1663700"/>
                  </a:lnTo>
                  <a:lnTo>
                    <a:pt x="3679418" y="1663700"/>
                  </a:lnTo>
                  <a:lnTo>
                    <a:pt x="3679723" y="1701800"/>
                  </a:lnTo>
                  <a:lnTo>
                    <a:pt x="3679723" y="482600"/>
                  </a:lnTo>
                  <a:lnTo>
                    <a:pt x="3679025" y="482600"/>
                  </a:lnTo>
                  <a:lnTo>
                    <a:pt x="3679025" y="1625600"/>
                  </a:lnTo>
                  <a:lnTo>
                    <a:pt x="3608082" y="1638300"/>
                  </a:lnTo>
                  <a:lnTo>
                    <a:pt x="3607790" y="1587500"/>
                  </a:lnTo>
                  <a:lnTo>
                    <a:pt x="3678834" y="1587500"/>
                  </a:lnTo>
                  <a:lnTo>
                    <a:pt x="3679025" y="1625600"/>
                  </a:lnTo>
                  <a:lnTo>
                    <a:pt x="3679025" y="482600"/>
                  </a:lnTo>
                  <a:lnTo>
                    <a:pt x="3678732" y="482600"/>
                  </a:lnTo>
                  <a:lnTo>
                    <a:pt x="3678732" y="1562100"/>
                  </a:lnTo>
                  <a:lnTo>
                    <a:pt x="3607689" y="1562100"/>
                  </a:lnTo>
                  <a:lnTo>
                    <a:pt x="3607397" y="1511300"/>
                  </a:lnTo>
                  <a:lnTo>
                    <a:pt x="3678339" y="1511300"/>
                  </a:lnTo>
                  <a:lnTo>
                    <a:pt x="3678732" y="1562100"/>
                  </a:lnTo>
                  <a:lnTo>
                    <a:pt x="3678732" y="482600"/>
                  </a:lnTo>
                  <a:lnTo>
                    <a:pt x="3677945" y="482600"/>
                  </a:lnTo>
                  <a:lnTo>
                    <a:pt x="3677945" y="1485900"/>
                  </a:lnTo>
                  <a:lnTo>
                    <a:pt x="3606901" y="1485900"/>
                  </a:lnTo>
                  <a:lnTo>
                    <a:pt x="3606609" y="1447800"/>
                  </a:lnTo>
                  <a:lnTo>
                    <a:pt x="3677742" y="1447800"/>
                  </a:lnTo>
                  <a:lnTo>
                    <a:pt x="3677945" y="1485900"/>
                  </a:lnTo>
                  <a:lnTo>
                    <a:pt x="3677945" y="482600"/>
                  </a:lnTo>
                  <a:lnTo>
                    <a:pt x="3677640" y="482600"/>
                  </a:lnTo>
                  <a:lnTo>
                    <a:pt x="3677640" y="1409700"/>
                  </a:lnTo>
                  <a:lnTo>
                    <a:pt x="3606609" y="1409700"/>
                  </a:lnTo>
                  <a:lnTo>
                    <a:pt x="3606304" y="1371600"/>
                  </a:lnTo>
                  <a:lnTo>
                    <a:pt x="3677247" y="1371600"/>
                  </a:lnTo>
                  <a:lnTo>
                    <a:pt x="3677640" y="1409700"/>
                  </a:lnTo>
                  <a:lnTo>
                    <a:pt x="3677640" y="482600"/>
                  </a:lnTo>
                  <a:lnTo>
                    <a:pt x="3677145" y="482600"/>
                  </a:lnTo>
                  <a:lnTo>
                    <a:pt x="3677145" y="1346200"/>
                  </a:lnTo>
                  <a:lnTo>
                    <a:pt x="3606215" y="1346200"/>
                  </a:lnTo>
                  <a:lnTo>
                    <a:pt x="3605822" y="1295400"/>
                  </a:lnTo>
                  <a:lnTo>
                    <a:pt x="3676751" y="1295400"/>
                  </a:lnTo>
                  <a:lnTo>
                    <a:pt x="3677145" y="1346200"/>
                  </a:lnTo>
                  <a:lnTo>
                    <a:pt x="3677145" y="482600"/>
                  </a:lnTo>
                  <a:lnTo>
                    <a:pt x="3675862" y="482600"/>
                  </a:lnTo>
                  <a:lnTo>
                    <a:pt x="3675862" y="1181100"/>
                  </a:lnTo>
                  <a:lnTo>
                    <a:pt x="3604730" y="1181100"/>
                  </a:lnTo>
                  <a:lnTo>
                    <a:pt x="3604437" y="1117600"/>
                  </a:lnTo>
                  <a:lnTo>
                    <a:pt x="3675367" y="1117600"/>
                  </a:lnTo>
                  <a:lnTo>
                    <a:pt x="3675862" y="1181100"/>
                  </a:lnTo>
                  <a:lnTo>
                    <a:pt x="3675862" y="482600"/>
                  </a:lnTo>
                  <a:lnTo>
                    <a:pt x="3675176" y="482600"/>
                  </a:lnTo>
                  <a:lnTo>
                    <a:pt x="3675176" y="1079500"/>
                  </a:lnTo>
                  <a:lnTo>
                    <a:pt x="3604133" y="1079500"/>
                  </a:lnTo>
                  <a:lnTo>
                    <a:pt x="3603637" y="1028700"/>
                  </a:lnTo>
                  <a:lnTo>
                    <a:pt x="3674783" y="1016000"/>
                  </a:lnTo>
                  <a:lnTo>
                    <a:pt x="3675176" y="1079500"/>
                  </a:lnTo>
                  <a:lnTo>
                    <a:pt x="3675176" y="482600"/>
                  </a:lnTo>
                  <a:lnTo>
                    <a:pt x="3674389" y="482600"/>
                  </a:lnTo>
                  <a:lnTo>
                    <a:pt x="3674389" y="977900"/>
                  </a:lnTo>
                  <a:lnTo>
                    <a:pt x="3603447" y="977900"/>
                  </a:lnTo>
                  <a:lnTo>
                    <a:pt x="3602952" y="927100"/>
                  </a:lnTo>
                  <a:lnTo>
                    <a:pt x="3674084" y="927100"/>
                  </a:lnTo>
                  <a:lnTo>
                    <a:pt x="3674389" y="977900"/>
                  </a:lnTo>
                  <a:lnTo>
                    <a:pt x="3674389" y="482600"/>
                  </a:lnTo>
                  <a:lnTo>
                    <a:pt x="3673792" y="482600"/>
                  </a:lnTo>
                  <a:lnTo>
                    <a:pt x="3673792" y="889000"/>
                  </a:lnTo>
                  <a:lnTo>
                    <a:pt x="3602748" y="889000"/>
                  </a:lnTo>
                  <a:lnTo>
                    <a:pt x="3602380" y="850900"/>
                  </a:lnTo>
                  <a:lnTo>
                    <a:pt x="3602355" y="825500"/>
                  </a:lnTo>
                  <a:lnTo>
                    <a:pt x="3673398" y="825500"/>
                  </a:lnTo>
                  <a:lnTo>
                    <a:pt x="3673792" y="889000"/>
                  </a:lnTo>
                  <a:lnTo>
                    <a:pt x="3673792" y="482600"/>
                  </a:lnTo>
                  <a:lnTo>
                    <a:pt x="3673094" y="482600"/>
                  </a:lnTo>
                  <a:lnTo>
                    <a:pt x="3673094" y="800100"/>
                  </a:lnTo>
                  <a:lnTo>
                    <a:pt x="3602164" y="800100"/>
                  </a:lnTo>
                  <a:lnTo>
                    <a:pt x="3602063" y="774700"/>
                  </a:lnTo>
                  <a:lnTo>
                    <a:pt x="3601859" y="762000"/>
                  </a:lnTo>
                  <a:lnTo>
                    <a:pt x="3672903" y="762000"/>
                  </a:lnTo>
                  <a:lnTo>
                    <a:pt x="3673094" y="800100"/>
                  </a:lnTo>
                  <a:lnTo>
                    <a:pt x="3673094" y="482600"/>
                  </a:lnTo>
                  <a:lnTo>
                    <a:pt x="3672598" y="482600"/>
                  </a:lnTo>
                  <a:lnTo>
                    <a:pt x="3672598" y="736600"/>
                  </a:lnTo>
                  <a:lnTo>
                    <a:pt x="3601669" y="736600"/>
                  </a:lnTo>
                  <a:lnTo>
                    <a:pt x="3601072" y="660400"/>
                  </a:lnTo>
                  <a:lnTo>
                    <a:pt x="3672205" y="660400"/>
                  </a:lnTo>
                  <a:lnTo>
                    <a:pt x="3672598" y="736600"/>
                  </a:lnTo>
                  <a:lnTo>
                    <a:pt x="3672598" y="482600"/>
                  </a:lnTo>
                  <a:lnTo>
                    <a:pt x="3559975" y="482600"/>
                  </a:lnTo>
                  <a:lnTo>
                    <a:pt x="3559975" y="1257300"/>
                  </a:lnTo>
                  <a:lnTo>
                    <a:pt x="3539032" y="1257300"/>
                  </a:lnTo>
                  <a:lnTo>
                    <a:pt x="3538563" y="1193800"/>
                  </a:lnTo>
                  <a:lnTo>
                    <a:pt x="3538194" y="1143000"/>
                  </a:lnTo>
                  <a:lnTo>
                    <a:pt x="3537737" y="1079500"/>
                  </a:lnTo>
                  <a:lnTo>
                    <a:pt x="3537356" y="1028700"/>
                  </a:lnTo>
                  <a:lnTo>
                    <a:pt x="3536899" y="965200"/>
                  </a:lnTo>
                  <a:lnTo>
                    <a:pt x="3536073" y="850900"/>
                  </a:lnTo>
                  <a:lnTo>
                    <a:pt x="3535692" y="800100"/>
                  </a:lnTo>
                  <a:lnTo>
                    <a:pt x="3535146" y="723900"/>
                  </a:lnTo>
                  <a:lnTo>
                    <a:pt x="3534676" y="660400"/>
                  </a:lnTo>
                  <a:lnTo>
                    <a:pt x="3555822" y="660400"/>
                  </a:lnTo>
                  <a:lnTo>
                    <a:pt x="3559975" y="1257300"/>
                  </a:lnTo>
                  <a:lnTo>
                    <a:pt x="3559975" y="482600"/>
                  </a:lnTo>
                  <a:lnTo>
                    <a:pt x="3535273" y="482600"/>
                  </a:lnTo>
                  <a:lnTo>
                    <a:pt x="3535870" y="584200"/>
                  </a:lnTo>
                  <a:lnTo>
                    <a:pt x="3495649" y="584200"/>
                  </a:lnTo>
                  <a:lnTo>
                    <a:pt x="3495649" y="2070100"/>
                  </a:lnTo>
                  <a:lnTo>
                    <a:pt x="3467697" y="2070100"/>
                  </a:lnTo>
                  <a:lnTo>
                    <a:pt x="3467201" y="2006600"/>
                  </a:lnTo>
                  <a:lnTo>
                    <a:pt x="3495154" y="2006600"/>
                  </a:lnTo>
                  <a:lnTo>
                    <a:pt x="3495649" y="2070100"/>
                  </a:lnTo>
                  <a:lnTo>
                    <a:pt x="3495649" y="584200"/>
                  </a:lnTo>
                  <a:lnTo>
                    <a:pt x="3495256" y="584200"/>
                  </a:lnTo>
                  <a:lnTo>
                    <a:pt x="3495459" y="635000"/>
                  </a:lnTo>
                  <a:lnTo>
                    <a:pt x="3494862" y="635000"/>
                  </a:lnTo>
                  <a:lnTo>
                    <a:pt x="3494862" y="1955800"/>
                  </a:lnTo>
                  <a:lnTo>
                    <a:pt x="3466909" y="1955800"/>
                  </a:lnTo>
                  <a:lnTo>
                    <a:pt x="3466503" y="1892300"/>
                  </a:lnTo>
                  <a:lnTo>
                    <a:pt x="3494468" y="1892300"/>
                  </a:lnTo>
                  <a:lnTo>
                    <a:pt x="3494862" y="1955800"/>
                  </a:lnTo>
                  <a:lnTo>
                    <a:pt x="3494862" y="635000"/>
                  </a:lnTo>
                  <a:lnTo>
                    <a:pt x="3494074" y="635000"/>
                  </a:lnTo>
                  <a:lnTo>
                    <a:pt x="3494074" y="1841500"/>
                  </a:lnTo>
                  <a:lnTo>
                    <a:pt x="3466109" y="1841500"/>
                  </a:lnTo>
                  <a:lnTo>
                    <a:pt x="3465525" y="1765300"/>
                  </a:lnTo>
                  <a:lnTo>
                    <a:pt x="3493478" y="1765300"/>
                  </a:lnTo>
                  <a:lnTo>
                    <a:pt x="3494074" y="1841500"/>
                  </a:lnTo>
                  <a:lnTo>
                    <a:pt x="3494074" y="635000"/>
                  </a:lnTo>
                  <a:lnTo>
                    <a:pt x="3493084" y="635000"/>
                  </a:lnTo>
                  <a:lnTo>
                    <a:pt x="3493084" y="1727200"/>
                  </a:lnTo>
                  <a:lnTo>
                    <a:pt x="3465131" y="1727200"/>
                  </a:lnTo>
                  <a:lnTo>
                    <a:pt x="3464725" y="1651000"/>
                  </a:lnTo>
                  <a:lnTo>
                    <a:pt x="3492690" y="1651000"/>
                  </a:lnTo>
                  <a:lnTo>
                    <a:pt x="3493084" y="1727200"/>
                  </a:lnTo>
                  <a:lnTo>
                    <a:pt x="3493084" y="635000"/>
                  </a:lnTo>
                  <a:lnTo>
                    <a:pt x="3492398" y="635000"/>
                  </a:lnTo>
                  <a:lnTo>
                    <a:pt x="3492398" y="1612900"/>
                  </a:lnTo>
                  <a:lnTo>
                    <a:pt x="3464433" y="1612900"/>
                  </a:lnTo>
                  <a:lnTo>
                    <a:pt x="3463937" y="1536700"/>
                  </a:lnTo>
                  <a:lnTo>
                    <a:pt x="3491903" y="1536700"/>
                  </a:lnTo>
                  <a:lnTo>
                    <a:pt x="3492398" y="1612900"/>
                  </a:lnTo>
                  <a:lnTo>
                    <a:pt x="3492398" y="635000"/>
                  </a:lnTo>
                  <a:lnTo>
                    <a:pt x="3491598" y="635000"/>
                  </a:lnTo>
                  <a:lnTo>
                    <a:pt x="3491598" y="1498600"/>
                  </a:lnTo>
                  <a:lnTo>
                    <a:pt x="3463645" y="1498600"/>
                  </a:lnTo>
                  <a:lnTo>
                    <a:pt x="3463048" y="1422400"/>
                  </a:lnTo>
                  <a:lnTo>
                    <a:pt x="3491014" y="1422400"/>
                  </a:lnTo>
                  <a:lnTo>
                    <a:pt x="3491598" y="1498600"/>
                  </a:lnTo>
                  <a:lnTo>
                    <a:pt x="3491598" y="635000"/>
                  </a:lnTo>
                  <a:lnTo>
                    <a:pt x="3490620" y="635000"/>
                  </a:lnTo>
                  <a:lnTo>
                    <a:pt x="3490620" y="1384300"/>
                  </a:lnTo>
                  <a:lnTo>
                    <a:pt x="3462655" y="1384300"/>
                  </a:lnTo>
                  <a:lnTo>
                    <a:pt x="3462159" y="1308100"/>
                  </a:lnTo>
                  <a:lnTo>
                    <a:pt x="3490125" y="1308100"/>
                  </a:lnTo>
                  <a:lnTo>
                    <a:pt x="3490620" y="1384300"/>
                  </a:lnTo>
                  <a:lnTo>
                    <a:pt x="3490620" y="635000"/>
                  </a:lnTo>
                  <a:lnTo>
                    <a:pt x="3489922" y="635000"/>
                  </a:lnTo>
                  <a:lnTo>
                    <a:pt x="3489922" y="1257300"/>
                  </a:lnTo>
                  <a:lnTo>
                    <a:pt x="3461969" y="1257300"/>
                  </a:lnTo>
                  <a:lnTo>
                    <a:pt x="3461474" y="1193800"/>
                  </a:lnTo>
                  <a:lnTo>
                    <a:pt x="3489426" y="1193800"/>
                  </a:lnTo>
                  <a:lnTo>
                    <a:pt x="3489922" y="1257300"/>
                  </a:lnTo>
                  <a:lnTo>
                    <a:pt x="3489922" y="635000"/>
                  </a:lnTo>
                  <a:lnTo>
                    <a:pt x="3489134" y="635000"/>
                  </a:lnTo>
                  <a:lnTo>
                    <a:pt x="3489134" y="1143000"/>
                  </a:lnTo>
                  <a:lnTo>
                    <a:pt x="3461169" y="1143000"/>
                  </a:lnTo>
                  <a:lnTo>
                    <a:pt x="3460585" y="1079500"/>
                  </a:lnTo>
                  <a:lnTo>
                    <a:pt x="3488537" y="1079500"/>
                  </a:lnTo>
                  <a:lnTo>
                    <a:pt x="3489134" y="1143000"/>
                  </a:lnTo>
                  <a:lnTo>
                    <a:pt x="3489134" y="635000"/>
                  </a:lnTo>
                  <a:lnTo>
                    <a:pt x="3488144" y="635000"/>
                  </a:lnTo>
                  <a:lnTo>
                    <a:pt x="3488144" y="1028700"/>
                  </a:lnTo>
                  <a:lnTo>
                    <a:pt x="3460191" y="1028700"/>
                  </a:lnTo>
                  <a:lnTo>
                    <a:pt x="3459696" y="965200"/>
                  </a:lnTo>
                  <a:lnTo>
                    <a:pt x="3487648" y="965200"/>
                  </a:lnTo>
                  <a:lnTo>
                    <a:pt x="3488144" y="1028700"/>
                  </a:lnTo>
                  <a:lnTo>
                    <a:pt x="3488144" y="635000"/>
                  </a:lnTo>
                  <a:lnTo>
                    <a:pt x="3487458" y="635000"/>
                  </a:lnTo>
                  <a:lnTo>
                    <a:pt x="3487458" y="914400"/>
                  </a:lnTo>
                  <a:lnTo>
                    <a:pt x="3459492" y="914400"/>
                  </a:lnTo>
                  <a:lnTo>
                    <a:pt x="3459200" y="876300"/>
                  </a:lnTo>
                  <a:lnTo>
                    <a:pt x="3459099" y="863600"/>
                  </a:lnTo>
                  <a:lnTo>
                    <a:pt x="3458997" y="850900"/>
                  </a:lnTo>
                  <a:lnTo>
                    <a:pt x="3486962" y="850900"/>
                  </a:lnTo>
                  <a:lnTo>
                    <a:pt x="3487458" y="914400"/>
                  </a:lnTo>
                  <a:lnTo>
                    <a:pt x="3487458" y="635000"/>
                  </a:lnTo>
                  <a:lnTo>
                    <a:pt x="3486569" y="635000"/>
                  </a:lnTo>
                  <a:lnTo>
                    <a:pt x="3486569" y="800100"/>
                  </a:lnTo>
                  <a:lnTo>
                    <a:pt x="3458603" y="800100"/>
                  </a:lnTo>
                  <a:lnTo>
                    <a:pt x="3458006" y="723900"/>
                  </a:lnTo>
                  <a:lnTo>
                    <a:pt x="3485972" y="723900"/>
                  </a:lnTo>
                  <a:lnTo>
                    <a:pt x="3486569" y="800100"/>
                  </a:lnTo>
                  <a:lnTo>
                    <a:pt x="3486569" y="635000"/>
                  </a:lnTo>
                  <a:lnTo>
                    <a:pt x="3390531" y="635000"/>
                  </a:lnTo>
                  <a:lnTo>
                    <a:pt x="3392208" y="863600"/>
                  </a:lnTo>
                  <a:lnTo>
                    <a:pt x="3299930" y="863600"/>
                  </a:lnTo>
                  <a:lnTo>
                    <a:pt x="3299930" y="1816100"/>
                  </a:lnTo>
                  <a:lnTo>
                    <a:pt x="3276612" y="1816100"/>
                  </a:lnTo>
                  <a:lnTo>
                    <a:pt x="3276917" y="1841500"/>
                  </a:lnTo>
                  <a:lnTo>
                    <a:pt x="3277209" y="1866900"/>
                  </a:lnTo>
                  <a:lnTo>
                    <a:pt x="3263277" y="1866900"/>
                  </a:lnTo>
                  <a:lnTo>
                    <a:pt x="3262985" y="1841500"/>
                  </a:lnTo>
                  <a:lnTo>
                    <a:pt x="3220897" y="1841500"/>
                  </a:lnTo>
                  <a:lnTo>
                    <a:pt x="3221190" y="1866900"/>
                  </a:lnTo>
                  <a:lnTo>
                    <a:pt x="3207156" y="1866900"/>
                  </a:lnTo>
                  <a:lnTo>
                    <a:pt x="3206966" y="1841500"/>
                  </a:lnTo>
                  <a:lnTo>
                    <a:pt x="3164967" y="1841500"/>
                  </a:lnTo>
                  <a:lnTo>
                    <a:pt x="3164967" y="1866900"/>
                  </a:lnTo>
                  <a:lnTo>
                    <a:pt x="3151035" y="1866900"/>
                  </a:lnTo>
                  <a:lnTo>
                    <a:pt x="3150946" y="1841500"/>
                  </a:lnTo>
                  <a:lnTo>
                    <a:pt x="3108858" y="1841500"/>
                  </a:lnTo>
                  <a:lnTo>
                    <a:pt x="3108947" y="1866900"/>
                  </a:lnTo>
                  <a:lnTo>
                    <a:pt x="3094926" y="1866900"/>
                  </a:lnTo>
                  <a:lnTo>
                    <a:pt x="3094926" y="1841500"/>
                  </a:lnTo>
                  <a:lnTo>
                    <a:pt x="3052927" y="1841500"/>
                  </a:lnTo>
                  <a:lnTo>
                    <a:pt x="3053029" y="1866900"/>
                  </a:lnTo>
                  <a:lnTo>
                    <a:pt x="3039008" y="1866900"/>
                  </a:lnTo>
                  <a:lnTo>
                    <a:pt x="3039008" y="1841500"/>
                  </a:lnTo>
                  <a:lnTo>
                    <a:pt x="2997111" y="1841500"/>
                  </a:lnTo>
                  <a:lnTo>
                    <a:pt x="2997111" y="1866900"/>
                  </a:lnTo>
                  <a:lnTo>
                    <a:pt x="2983077" y="1866900"/>
                  </a:lnTo>
                  <a:lnTo>
                    <a:pt x="2982988" y="1841500"/>
                  </a:lnTo>
                  <a:lnTo>
                    <a:pt x="2940989" y="1841500"/>
                  </a:lnTo>
                  <a:lnTo>
                    <a:pt x="2940989" y="1866900"/>
                  </a:lnTo>
                  <a:lnTo>
                    <a:pt x="2927058" y="1866900"/>
                  </a:lnTo>
                  <a:lnTo>
                    <a:pt x="2926969" y="1841500"/>
                  </a:lnTo>
                  <a:lnTo>
                    <a:pt x="2926664" y="1816100"/>
                  </a:lnTo>
                  <a:lnTo>
                    <a:pt x="2898711" y="1816100"/>
                  </a:lnTo>
                  <a:lnTo>
                    <a:pt x="2898610" y="1803400"/>
                  </a:lnTo>
                  <a:lnTo>
                    <a:pt x="2926562" y="1803400"/>
                  </a:lnTo>
                  <a:lnTo>
                    <a:pt x="2926372" y="1778000"/>
                  </a:lnTo>
                  <a:lnTo>
                    <a:pt x="2926080" y="1752600"/>
                  </a:lnTo>
                  <a:lnTo>
                    <a:pt x="2898114" y="1752600"/>
                  </a:lnTo>
                  <a:lnTo>
                    <a:pt x="2898114" y="1739900"/>
                  </a:lnTo>
                  <a:lnTo>
                    <a:pt x="2925978" y="1739900"/>
                  </a:lnTo>
                  <a:lnTo>
                    <a:pt x="2925876" y="1714500"/>
                  </a:lnTo>
                  <a:lnTo>
                    <a:pt x="3275825" y="1714500"/>
                  </a:lnTo>
                  <a:lnTo>
                    <a:pt x="3276028" y="1739900"/>
                  </a:lnTo>
                  <a:lnTo>
                    <a:pt x="3299345" y="1739900"/>
                  </a:lnTo>
                  <a:lnTo>
                    <a:pt x="3299536" y="1752600"/>
                  </a:lnTo>
                  <a:lnTo>
                    <a:pt x="3276117" y="1752600"/>
                  </a:lnTo>
                  <a:lnTo>
                    <a:pt x="3276320" y="1778000"/>
                  </a:lnTo>
                  <a:lnTo>
                    <a:pt x="3276511" y="1803400"/>
                  </a:lnTo>
                  <a:lnTo>
                    <a:pt x="3299828" y="1803400"/>
                  </a:lnTo>
                  <a:lnTo>
                    <a:pt x="3299930" y="1816100"/>
                  </a:lnTo>
                  <a:lnTo>
                    <a:pt x="3299930" y="863600"/>
                  </a:lnTo>
                  <a:lnTo>
                    <a:pt x="3298647" y="863600"/>
                  </a:lnTo>
                  <a:lnTo>
                    <a:pt x="3298647" y="1574800"/>
                  </a:lnTo>
                  <a:lnTo>
                    <a:pt x="3298647" y="1587500"/>
                  </a:lnTo>
                  <a:lnTo>
                    <a:pt x="2897022" y="1587500"/>
                  </a:lnTo>
                  <a:lnTo>
                    <a:pt x="2896933" y="1574800"/>
                  </a:lnTo>
                  <a:lnTo>
                    <a:pt x="2924886" y="1574800"/>
                  </a:lnTo>
                  <a:lnTo>
                    <a:pt x="2924784" y="1549400"/>
                  </a:lnTo>
                  <a:lnTo>
                    <a:pt x="2924492" y="1524000"/>
                  </a:lnTo>
                  <a:lnTo>
                    <a:pt x="2896438" y="1524000"/>
                  </a:lnTo>
                  <a:lnTo>
                    <a:pt x="2896438" y="1511300"/>
                  </a:lnTo>
                  <a:lnTo>
                    <a:pt x="2924492" y="1511300"/>
                  </a:lnTo>
                  <a:lnTo>
                    <a:pt x="2924200" y="1485900"/>
                  </a:lnTo>
                  <a:lnTo>
                    <a:pt x="2924098" y="1460500"/>
                  </a:lnTo>
                  <a:lnTo>
                    <a:pt x="2896133" y="1460500"/>
                  </a:lnTo>
                  <a:lnTo>
                    <a:pt x="2896044" y="1447800"/>
                  </a:lnTo>
                  <a:lnTo>
                    <a:pt x="2924098" y="1447800"/>
                  </a:lnTo>
                  <a:lnTo>
                    <a:pt x="2923997" y="1422400"/>
                  </a:lnTo>
                  <a:lnTo>
                    <a:pt x="3274047" y="1422400"/>
                  </a:lnTo>
                  <a:lnTo>
                    <a:pt x="3274250" y="1447800"/>
                  </a:lnTo>
                  <a:lnTo>
                    <a:pt x="3297555" y="1447800"/>
                  </a:lnTo>
                  <a:lnTo>
                    <a:pt x="3297555" y="1460500"/>
                  </a:lnTo>
                  <a:lnTo>
                    <a:pt x="3274250" y="1460500"/>
                  </a:lnTo>
                  <a:lnTo>
                    <a:pt x="3274542" y="1473200"/>
                  </a:lnTo>
                  <a:lnTo>
                    <a:pt x="3297859" y="1473200"/>
                  </a:lnTo>
                  <a:lnTo>
                    <a:pt x="3297961" y="1485900"/>
                  </a:lnTo>
                  <a:lnTo>
                    <a:pt x="3274644" y="1485900"/>
                  </a:lnTo>
                  <a:lnTo>
                    <a:pt x="3274733" y="1511300"/>
                  </a:lnTo>
                  <a:lnTo>
                    <a:pt x="3298050" y="1511300"/>
                  </a:lnTo>
                  <a:lnTo>
                    <a:pt x="3298152" y="1524000"/>
                  </a:lnTo>
                  <a:lnTo>
                    <a:pt x="3274834" y="1524000"/>
                  </a:lnTo>
                  <a:lnTo>
                    <a:pt x="3274936" y="1549400"/>
                  </a:lnTo>
                  <a:lnTo>
                    <a:pt x="3275139" y="1549400"/>
                  </a:lnTo>
                  <a:lnTo>
                    <a:pt x="3275330" y="1574800"/>
                  </a:lnTo>
                  <a:lnTo>
                    <a:pt x="3298647" y="1574800"/>
                  </a:lnTo>
                  <a:lnTo>
                    <a:pt x="3298647" y="863600"/>
                  </a:lnTo>
                  <a:lnTo>
                    <a:pt x="3296374" y="863600"/>
                  </a:lnTo>
                  <a:lnTo>
                    <a:pt x="3296374" y="1295400"/>
                  </a:lnTo>
                  <a:lnTo>
                    <a:pt x="2895155" y="1295400"/>
                  </a:lnTo>
                  <a:lnTo>
                    <a:pt x="2894952" y="1282700"/>
                  </a:lnTo>
                  <a:lnTo>
                    <a:pt x="2922917" y="1282700"/>
                  </a:lnTo>
                  <a:lnTo>
                    <a:pt x="2922714" y="1257300"/>
                  </a:lnTo>
                  <a:lnTo>
                    <a:pt x="2894850" y="1257300"/>
                  </a:lnTo>
                  <a:lnTo>
                    <a:pt x="2894660" y="1244600"/>
                  </a:lnTo>
                  <a:lnTo>
                    <a:pt x="2922714" y="1244600"/>
                  </a:lnTo>
                  <a:lnTo>
                    <a:pt x="2922422" y="1231900"/>
                  </a:lnTo>
                  <a:lnTo>
                    <a:pt x="2894457" y="1231900"/>
                  </a:lnTo>
                  <a:lnTo>
                    <a:pt x="2894457" y="1219200"/>
                  </a:lnTo>
                  <a:lnTo>
                    <a:pt x="2922320" y="1219200"/>
                  </a:lnTo>
                  <a:lnTo>
                    <a:pt x="2922219" y="1193800"/>
                  </a:lnTo>
                  <a:lnTo>
                    <a:pt x="2894266" y="1193800"/>
                  </a:lnTo>
                  <a:lnTo>
                    <a:pt x="2894063" y="1181100"/>
                  </a:lnTo>
                  <a:lnTo>
                    <a:pt x="2922117" y="1181100"/>
                  </a:lnTo>
                  <a:lnTo>
                    <a:pt x="2936049" y="1168400"/>
                  </a:lnTo>
                  <a:lnTo>
                    <a:pt x="2936151" y="1181100"/>
                  </a:lnTo>
                  <a:lnTo>
                    <a:pt x="2978239" y="1181100"/>
                  </a:lnTo>
                  <a:lnTo>
                    <a:pt x="2978137" y="1168400"/>
                  </a:lnTo>
                  <a:lnTo>
                    <a:pt x="2992069" y="1168400"/>
                  </a:lnTo>
                  <a:lnTo>
                    <a:pt x="2992272" y="1181100"/>
                  </a:lnTo>
                  <a:lnTo>
                    <a:pt x="3034258" y="1181100"/>
                  </a:lnTo>
                  <a:lnTo>
                    <a:pt x="3034157" y="1168400"/>
                  </a:lnTo>
                  <a:lnTo>
                    <a:pt x="3048190" y="1168400"/>
                  </a:lnTo>
                  <a:lnTo>
                    <a:pt x="3048292" y="1181100"/>
                  </a:lnTo>
                  <a:lnTo>
                    <a:pt x="3090380" y="1181100"/>
                  </a:lnTo>
                  <a:lnTo>
                    <a:pt x="3090176" y="1168400"/>
                  </a:lnTo>
                  <a:lnTo>
                    <a:pt x="3104210" y="1168400"/>
                  </a:lnTo>
                  <a:lnTo>
                    <a:pt x="3104311" y="1181100"/>
                  </a:lnTo>
                  <a:lnTo>
                    <a:pt x="3146399" y="1181100"/>
                  </a:lnTo>
                  <a:lnTo>
                    <a:pt x="3146196" y="1168400"/>
                  </a:lnTo>
                  <a:lnTo>
                    <a:pt x="3160128" y="1168400"/>
                  </a:lnTo>
                  <a:lnTo>
                    <a:pt x="3160230" y="1181100"/>
                  </a:lnTo>
                  <a:lnTo>
                    <a:pt x="3202317" y="1181100"/>
                  </a:lnTo>
                  <a:lnTo>
                    <a:pt x="3202216" y="1168400"/>
                  </a:lnTo>
                  <a:lnTo>
                    <a:pt x="3216148" y="1168400"/>
                  </a:lnTo>
                  <a:lnTo>
                    <a:pt x="3216351" y="1181100"/>
                  </a:lnTo>
                  <a:lnTo>
                    <a:pt x="3258235" y="1181100"/>
                  </a:lnTo>
                  <a:lnTo>
                    <a:pt x="3258134" y="1168400"/>
                  </a:lnTo>
                  <a:lnTo>
                    <a:pt x="3272167" y="1168400"/>
                  </a:lnTo>
                  <a:lnTo>
                    <a:pt x="3272269" y="1181100"/>
                  </a:lnTo>
                  <a:lnTo>
                    <a:pt x="3295586" y="1181100"/>
                  </a:lnTo>
                  <a:lnTo>
                    <a:pt x="3295586" y="1193800"/>
                  </a:lnTo>
                  <a:lnTo>
                    <a:pt x="3272371" y="1193800"/>
                  </a:lnTo>
                  <a:lnTo>
                    <a:pt x="3272459" y="1219200"/>
                  </a:lnTo>
                  <a:lnTo>
                    <a:pt x="3295980" y="1219200"/>
                  </a:lnTo>
                  <a:lnTo>
                    <a:pt x="3295980" y="1231900"/>
                  </a:lnTo>
                  <a:lnTo>
                    <a:pt x="3272561" y="1231900"/>
                  </a:lnTo>
                  <a:lnTo>
                    <a:pt x="3272764" y="1244600"/>
                  </a:lnTo>
                  <a:lnTo>
                    <a:pt x="3296081" y="1244600"/>
                  </a:lnTo>
                  <a:lnTo>
                    <a:pt x="3296183" y="1257300"/>
                  </a:lnTo>
                  <a:lnTo>
                    <a:pt x="3272866" y="1257300"/>
                  </a:lnTo>
                  <a:lnTo>
                    <a:pt x="3272955" y="1282700"/>
                  </a:lnTo>
                  <a:lnTo>
                    <a:pt x="3296272" y="1282700"/>
                  </a:lnTo>
                  <a:lnTo>
                    <a:pt x="3296374" y="1295400"/>
                  </a:lnTo>
                  <a:lnTo>
                    <a:pt x="3296374" y="863600"/>
                  </a:lnTo>
                  <a:lnTo>
                    <a:pt x="3294799" y="863600"/>
                  </a:lnTo>
                  <a:lnTo>
                    <a:pt x="3294799" y="1028700"/>
                  </a:lnTo>
                  <a:lnTo>
                    <a:pt x="3271380" y="1028700"/>
                  </a:lnTo>
                  <a:lnTo>
                    <a:pt x="3271672" y="1054100"/>
                  </a:lnTo>
                  <a:lnTo>
                    <a:pt x="3257651" y="1054100"/>
                  </a:lnTo>
                  <a:lnTo>
                    <a:pt x="3257448" y="1028700"/>
                  </a:lnTo>
                  <a:lnTo>
                    <a:pt x="3215360" y="1028700"/>
                  </a:lnTo>
                  <a:lnTo>
                    <a:pt x="3215551" y="1054100"/>
                  </a:lnTo>
                  <a:lnTo>
                    <a:pt x="3201632" y="1054100"/>
                  </a:lnTo>
                  <a:lnTo>
                    <a:pt x="3201428" y="1028700"/>
                  </a:lnTo>
                  <a:lnTo>
                    <a:pt x="3159341" y="1028700"/>
                  </a:lnTo>
                  <a:lnTo>
                    <a:pt x="3159544" y="1054100"/>
                  </a:lnTo>
                  <a:lnTo>
                    <a:pt x="3145612" y="1054100"/>
                  </a:lnTo>
                  <a:lnTo>
                    <a:pt x="3145307" y="1028700"/>
                  </a:lnTo>
                  <a:lnTo>
                    <a:pt x="3103219" y="1028700"/>
                  </a:lnTo>
                  <a:lnTo>
                    <a:pt x="3103524" y="1054100"/>
                  </a:lnTo>
                  <a:lnTo>
                    <a:pt x="3089491" y="1054100"/>
                  </a:lnTo>
                  <a:lnTo>
                    <a:pt x="3089389" y="1028700"/>
                  </a:lnTo>
                  <a:lnTo>
                    <a:pt x="3047504" y="1028700"/>
                  </a:lnTo>
                  <a:lnTo>
                    <a:pt x="3047593" y="1054100"/>
                  </a:lnTo>
                  <a:lnTo>
                    <a:pt x="3033572" y="1054100"/>
                  </a:lnTo>
                  <a:lnTo>
                    <a:pt x="3033369" y="1028700"/>
                  </a:lnTo>
                  <a:lnTo>
                    <a:pt x="2991383" y="1028700"/>
                  </a:lnTo>
                  <a:lnTo>
                    <a:pt x="2991485" y="1054100"/>
                  </a:lnTo>
                  <a:lnTo>
                    <a:pt x="2977553" y="1054100"/>
                  </a:lnTo>
                  <a:lnTo>
                    <a:pt x="2977451" y="1028700"/>
                  </a:lnTo>
                  <a:lnTo>
                    <a:pt x="2935363" y="1028700"/>
                  </a:lnTo>
                  <a:lnTo>
                    <a:pt x="2935465" y="1054100"/>
                  </a:lnTo>
                  <a:lnTo>
                    <a:pt x="2921533" y="1054100"/>
                  </a:lnTo>
                  <a:lnTo>
                    <a:pt x="2921330" y="1028700"/>
                  </a:lnTo>
                  <a:lnTo>
                    <a:pt x="2893377" y="1028700"/>
                  </a:lnTo>
                  <a:lnTo>
                    <a:pt x="2893072" y="1016000"/>
                  </a:lnTo>
                  <a:lnTo>
                    <a:pt x="2921038" y="1016000"/>
                  </a:lnTo>
                  <a:lnTo>
                    <a:pt x="2920733" y="1003300"/>
                  </a:lnTo>
                  <a:lnTo>
                    <a:pt x="2892882" y="1003300"/>
                  </a:lnTo>
                  <a:lnTo>
                    <a:pt x="2892780" y="990600"/>
                  </a:lnTo>
                  <a:lnTo>
                    <a:pt x="2920733" y="990600"/>
                  </a:lnTo>
                  <a:lnTo>
                    <a:pt x="2920733" y="977900"/>
                  </a:lnTo>
                  <a:lnTo>
                    <a:pt x="2934766" y="977900"/>
                  </a:lnTo>
                  <a:lnTo>
                    <a:pt x="2934766" y="990600"/>
                  </a:lnTo>
                  <a:lnTo>
                    <a:pt x="2976956" y="990600"/>
                  </a:lnTo>
                  <a:lnTo>
                    <a:pt x="2976854" y="977900"/>
                  </a:lnTo>
                  <a:lnTo>
                    <a:pt x="2990786" y="977900"/>
                  </a:lnTo>
                  <a:lnTo>
                    <a:pt x="2991078" y="990600"/>
                  </a:lnTo>
                  <a:lnTo>
                    <a:pt x="3032874" y="990600"/>
                  </a:lnTo>
                  <a:lnTo>
                    <a:pt x="3032874" y="977900"/>
                  </a:lnTo>
                  <a:lnTo>
                    <a:pt x="3046907" y="977900"/>
                  </a:lnTo>
                  <a:lnTo>
                    <a:pt x="3047009" y="990600"/>
                  </a:lnTo>
                  <a:lnTo>
                    <a:pt x="3088894" y="990600"/>
                  </a:lnTo>
                  <a:lnTo>
                    <a:pt x="3088894" y="977900"/>
                  </a:lnTo>
                  <a:lnTo>
                    <a:pt x="3102927" y="977900"/>
                  </a:lnTo>
                  <a:lnTo>
                    <a:pt x="3102927" y="990600"/>
                  </a:lnTo>
                  <a:lnTo>
                    <a:pt x="3145015" y="990600"/>
                  </a:lnTo>
                  <a:lnTo>
                    <a:pt x="3145015" y="977900"/>
                  </a:lnTo>
                  <a:lnTo>
                    <a:pt x="3158947" y="977900"/>
                  </a:lnTo>
                  <a:lnTo>
                    <a:pt x="3158947" y="990600"/>
                  </a:lnTo>
                  <a:lnTo>
                    <a:pt x="3201035" y="990600"/>
                  </a:lnTo>
                  <a:lnTo>
                    <a:pt x="3201035" y="977900"/>
                  </a:lnTo>
                  <a:lnTo>
                    <a:pt x="3214967" y="977900"/>
                  </a:lnTo>
                  <a:lnTo>
                    <a:pt x="3214967" y="990600"/>
                  </a:lnTo>
                  <a:lnTo>
                    <a:pt x="3257054" y="990600"/>
                  </a:lnTo>
                  <a:lnTo>
                    <a:pt x="3257054" y="977900"/>
                  </a:lnTo>
                  <a:lnTo>
                    <a:pt x="3271088" y="977900"/>
                  </a:lnTo>
                  <a:lnTo>
                    <a:pt x="3271088" y="990600"/>
                  </a:lnTo>
                  <a:lnTo>
                    <a:pt x="3294494" y="990600"/>
                  </a:lnTo>
                  <a:lnTo>
                    <a:pt x="3271177" y="1003300"/>
                  </a:lnTo>
                  <a:lnTo>
                    <a:pt x="3271278" y="1016000"/>
                  </a:lnTo>
                  <a:lnTo>
                    <a:pt x="3294596" y="1016000"/>
                  </a:lnTo>
                  <a:lnTo>
                    <a:pt x="3294799" y="1028700"/>
                  </a:lnTo>
                  <a:lnTo>
                    <a:pt x="3294799" y="863600"/>
                  </a:lnTo>
                  <a:lnTo>
                    <a:pt x="3282543" y="863600"/>
                  </a:lnTo>
                  <a:lnTo>
                    <a:pt x="3272764" y="825500"/>
                  </a:lnTo>
                  <a:lnTo>
                    <a:pt x="3236201" y="825500"/>
                  </a:lnTo>
                  <a:lnTo>
                    <a:pt x="3236010" y="812800"/>
                  </a:lnTo>
                  <a:lnTo>
                    <a:pt x="3236099" y="825080"/>
                  </a:lnTo>
                  <a:lnTo>
                    <a:pt x="3233089" y="812800"/>
                  </a:lnTo>
                  <a:lnTo>
                    <a:pt x="3231858" y="807783"/>
                  </a:lnTo>
                  <a:lnTo>
                    <a:pt x="3231858" y="914400"/>
                  </a:lnTo>
                  <a:lnTo>
                    <a:pt x="3231858" y="927100"/>
                  </a:lnTo>
                  <a:lnTo>
                    <a:pt x="2969247" y="927100"/>
                  </a:lnTo>
                  <a:lnTo>
                    <a:pt x="2969247" y="914400"/>
                  </a:lnTo>
                  <a:lnTo>
                    <a:pt x="3231858" y="914400"/>
                  </a:lnTo>
                  <a:lnTo>
                    <a:pt x="3231858" y="807783"/>
                  </a:lnTo>
                  <a:lnTo>
                    <a:pt x="3223755" y="774700"/>
                  </a:lnTo>
                  <a:lnTo>
                    <a:pt x="3223463" y="762000"/>
                  </a:lnTo>
                  <a:lnTo>
                    <a:pt x="3218713" y="762000"/>
                  </a:lnTo>
                  <a:lnTo>
                    <a:pt x="3217532" y="749300"/>
                  </a:lnTo>
                  <a:lnTo>
                    <a:pt x="3209328" y="749300"/>
                  </a:lnTo>
                  <a:lnTo>
                    <a:pt x="3207156" y="736600"/>
                  </a:lnTo>
                  <a:lnTo>
                    <a:pt x="3191154" y="736600"/>
                  </a:lnTo>
                  <a:lnTo>
                    <a:pt x="3188487" y="723900"/>
                  </a:lnTo>
                  <a:lnTo>
                    <a:pt x="3166846" y="723900"/>
                  </a:lnTo>
                  <a:lnTo>
                    <a:pt x="3166846" y="876300"/>
                  </a:lnTo>
                  <a:lnTo>
                    <a:pt x="3047898" y="876300"/>
                  </a:lnTo>
                  <a:lnTo>
                    <a:pt x="3047593" y="838200"/>
                  </a:lnTo>
                  <a:lnTo>
                    <a:pt x="3054312" y="838200"/>
                  </a:lnTo>
                  <a:lnTo>
                    <a:pt x="3055010" y="825500"/>
                  </a:lnTo>
                  <a:lnTo>
                    <a:pt x="3086430" y="825500"/>
                  </a:lnTo>
                  <a:lnTo>
                    <a:pt x="3088208" y="812800"/>
                  </a:lnTo>
                  <a:lnTo>
                    <a:pt x="3127146" y="812800"/>
                  </a:lnTo>
                  <a:lnTo>
                    <a:pt x="3139275" y="825500"/>
                  </a:lnTo>
                  <a:lnTo>
                    <a:pt x="3151822" y="825500"/>
                  </a:lnTo>
                  <a:lnTo>
                    <a:pt x="3164675" y="838200"/>
                  </a:lnTo>
                  <a:lnTo>
                    <a:pt x="3166656" y="838200"/>
                  </a:lnTo>
                  <a:lnTo>
                    <a:pt x="3166846" y="876300"/>
                  </a:lnTo>
                  <a:lnTo>
                    <a:pt x="3166846" y="723900"/>
                  </a:lnTo>
                  <a:lnTo>
                    <a:pt x="2996120" y="723900"/>
                  </a:lnTo>
                  <a:lnTo>
                    <a:pt x="2994342" y="736600"/>
                  </a:lnTo>
                  <a:lnTo>
                    <a:pt x="2978239" y="736600"/>
                  </a:lnTo>
                  <a:lnTo>
                    <a:pt x="2977248" y="749300"/>
                  </a:lnTo>
                  <a:lnTo>
                    <a:pt x="2968256" y="749300"/>
                  </a:lnTo>
                  <a:lnTo>
                    <a:pt x="2967863" y="762000"/>
                  </a:lnTo>
                  <a:lnTo>
                    <a:pt x="2963811" y="762000"/>
                  </a:lnTo>
                  <a:lnTo>
                    <a:pt x="2963722" y="774700"/>
                  </a:lnTo>
                  <a:lnTo>
                    <a:pt x="2962529" y="774700"/>
                  </a:lnTo>
                  <a:lnTo>
                    <a:pt x="2962529" y="787400"/>
                  </a:lnTo>
                  <a:lnTo>
                    <a:pt x="2963316" y="787400"/>
                  </a:lnTo>
                  <a:lnTo>
                    <a:pt x="2963811" y="800100"/>
                  </a:lnTo>
                  <a:lnTo>
                    <a:pt x="2965094" y="800100"/>
                  </a:lnTo>
                  <a:lnTo>
                    <a:pt x="2968460" y="812800"/>
                  </a:lnTo>
                  <a:lnTo>
                    <a:pt x="2969945" y="825500"/>
                  </a:lnTo>
                  <a:lnTo>
                    <a:pt x="2894660" y="825500"/>
                  </a:lnTo>
                  <a:lnTo>
                    <a:pt x="2895244" y="901700"/>
                  </a:lnTo>
                  <a:lnTo>
                    <a:pt x="2739339" y="914400"/>
                  </a:lnTo>
                  <a:lnTo>
                    <a:pt x="2732633" y="139700"/>
                  </a:lnTo>
                  <a:lnTo>
                    <a:pt x="2732519" y="127000"/>
                  </a:lnTo>
                  <a:lnTo>
                    <a:pt x="2720378" y="76200"/>
                  </a:lnTo>
                  <a:lnTo>
                    <a:pt x="2695867" y="76200"/>
                  </a:lnTo>
                  <a:lnTo>
                    <a:pt x="2695676" y="50800"/>
                  </a:lnTo>
                  <a:lnTo>
                    <a:pt x="2683230" y="0"/>
                  </a:lnTo>
                  <a:lnTo>
                    <a:pt x="2662275" y="0"/>
                  </a:lnTo>
                  <a:lnTo>
                    <a:pt x="2662275" y="2057400"/>
                  </a:lnTo>
                  <a:lnTo>
                    <a:pt x="2557449" y="2057400"/>
                  </a:lnTo>
                  <a:lnTo>
                    <a:pt x="2556954" y="1993900"/>
                  </a:lnTo>
                  <a:lnTo>
                    <a:pt x="2661983" y="1993900"/>
                  </a:lnTo>
                  <a:lnTo>
                    <a:pt x="2662275" y="2057400"/>
                  </a:lnTo>
                  <a:lnTo>
                    <a:pt x="2662275" y="0"/>
                  </a:lnTo>
                  <a:lnTo>
                    <a:pt x="2661589" y="0"/>
                  </a:lnTo>
                  <a:lnTo>
                    <a:pt x="2661589" y="1943100"/>
                  </a:lnTo>
                  <a:lnTo>
                    <a:pt x="2556662" y="1943100"/>
                  </a:lnTo>
                  <a:lnTo>
                    <a:pt x="2556065" y="1866900"/>
                  </a:lnTo>
                  <a:lnTo>
                    <a:pt x="2661094" y="1866900"/>
                  </a:lnTo>
                  <a:lnTo>
                    <a:pt x="2661589" y="1943100"/>
                  </a:lnTo>
                  <a:lnTo>
                    <a:pt x="2661589" y="0"/>
                  </a:lnTo>
                  <a:lnTo>
                    <a:pt x="2660802" y="0"/>
                  </a:lnTo>
                  <a:lnTo>
                    <a:pt x="2660802" y="1816100"/>
                  </a:lnTo>
                  <a:lnTo>
                    <a:pt x="2555671" y="1816100"/>
                  </a:lnTo>
                  <a:lnTo>
                    <a:pt x="2555176" y="1752600"/>
                  </a:lnTo>
                  <a:lnTo>
                    <a:pt x="2660205" y="1752600"/>
                  </a:lnTo>
                  <a:lnTo>
                    <a:pt x="2660802" y="1816100"/>
                  </a:lnTo>
                  <a:lnTo>
                    <a:pt x="2660802" y="0"/>
                  </a:lnTo>
                  <a:lnTo>
                    <a:pt x="2660002" y="0"/>
                  </a:lnTo>
                  <a:lnTo>
                    <a:pt x="2660002" y="1701800"/>
                  </a:lnTo>
                  <a:lnTo>
                    <a:pt x="2554884" y="1701800"/>
                  </a:lnTo>
                  <a:lnTo>
                    <a:pt x="2554389" y="1638300"/>
                  </a:lnTo>
                  <a:lnTo>
                    <a:pt x="2659418" y="1638300"/>
                  </a:lnTo>
                  <a:lnTo>
                    <a:pt x="2660002" y="1701800"/>
                  </a:lnTo>
                  <a:lnTo>
                    <a:pt x="2660002" y="0"/>
                  </a:lnTo>
                  <a:lnTo>
                    <a:pt x="2659024" y="0"/>
                  </a:lnTo>
                  <a:lnTo>
                    <a:pt x="2659024" y="1587500"/>
                  </a:lnTo>
                  <a:lnTo>
                    <a:pt x="2553995" y="1587500"/>
                  </a:lnTo>
                  <a:lnTo>
                    <a:pt x="2553398" y="1524000"/>
                  </a:lnTo>
                  <a:lnTo>
                    <a:pt x="2658529" y="1524000"/>
                  </a:lnTo>
                  <a:lnTo>
                    <a:pt x="2659024" y="1587500"/>
                  </a:lnTo>
                  <a:lnTo>
                    <a:pt x="2659024" y="0"/>
                  </a:lnTo>
                  <a:lnTo>
                    <a:pt x="2658326" y="0"/>
                  </a:lnTo>
                  <a:lnTo>
                    <a:pt x="2658326" y="1473200"/>
                  </a:lnTo>
                  <a:lnTo>
                    <a:pt x="2553297" y="1473200"/>
                  </a:lnTo>
                  <a:lnTo>
                    <a:pt x="2552712" y="1397000"/>
                  </a:lnTo>
                  <a:lnTo>
                    <a:pt x="2657729" y="1397000"/>
                  </a:lnTo>
                  <a:lnTo>
                    <a:pt x="2658326" y="1473200"/>
                  </a:lnTo>
                  <a:lnTo>
                    <a:pt x="2658326" y="0"/>
                  </a:lnTo>
                  <a:lnTo>
                    <a:pt x="2657437" y="0"/>
                  </a:lnTo>
                  <a:lnTo>
                    <a:pt x="2657437" y="1346200"/>
                  </a:lnTo>
                  <a:lnTo>
                    <a:pt x="2552319" y="1346200"/>
                  </a:lnTo>
                  <a:lnTo>
                    <a:pt x="2551925" y="1282700"/>
                  </a:lnTo>
                  <a:lnTo>
                    <a:pt x="2656840" y="1282700"/>
                  </a:lnTo>
                  <a:lnTo>
                    <a:pt x="2657437" y="1346200"/>
                  </a:lnTo>
                  <a:lnTo>
                    <a:pt x="2657437" y="0"/>
                  </a:lnTo>
                  <a:lnTo>
                    <a:pt x="2656548" y="0"/>
                  </a:lnTo>
                  <a:lnTo>
                    <a:pt x="2656548" y="1231900"/>
                  </a:lnTo>
                  <a:lnTo>
                    <a:pt x="2551519" y="1231900"/>
                  </a:lnTo>
                  <a:lnTo>
                    <a:pt x="2551036" y="1168400"/>
                  </a:lnTo>
                  <a:lnTo>
                    <a:pt x="2656052" y="1168400"/>
                  </a:lnTo>
                  <a:lnTo>
                    <a:pt x="2656548" y="1231900"/>
                  </a:lnTo>
                  <a:lnTo>
                    <a:pt x="2656548" y="0"/>
                  </a:lnTo>
                  <a:lnTo>
                    <a:pt x="2655557" y="0"/>
                  </a:lnTo>
                  <a:lnTo>
                    <a:pt x="2655557" y="1117600"/>
                  </a:lnTo>
                  <a:lnTo>
                    <a:pt x="2550541" y="1117600"/>
                  </a:lnTo>
                  <a:lnTo>
                    <a:pt x="2550147" y="1041400"/>
                  </a:lnTo>
                  <a:lnTo>
                    <a:pt x="2655265" y="1041400"/>
                  </a:lnTo>
                  <a:lnTo>
                    <a:pt x="2655557" y="1117600"/>
                  </a:lnTo>
                  <a:lnTo>
                    <a:pt x="2655557" y="0"/>
                  </a:lnTo>
                  <a:lnTo>
                    <a:pt x="2654871" y="0"/>
                  </a:lnTo>
                  <a:lnTo>
                    <a:pt x="2654871" y="990600"/>
                  </a:lnTo>
                  <a:lnTo>
                    <a:pt x="2549741" y="990600"/>
                  </a:lnTo>
                  <a:lnTo>
                    <a:pt x="2549258" y="927100"/>
                  </a:lnTo>
                  <a:lnTo>
                    <a:pt x="2654274" y="927100"/>
                  </a:lnTo>
                  <a:lnTo>
                    <a:pt x="2654871" y="990600"/>
                  </a:lnTo>
                  <a:lnTo>
                    <a:pt x="2654871" y="0"/>
                  </a:lnTo>
                  <a:lnTo>
                    <a:pt x="2653779" y="0"/>
                  </a:lnTo>
                  <a:lnTo>
                    <a:pt x="2653779" y="876300"/>
                  </a:lnTo>
                  <a:lnTo>
                    <a:pt x="2548763" y="876300"/>
                  </a:lnTo>
                  <a:lnTo>
                    <a:pt x="2548458" y="812800"/>
                  </a:lnTo>
                  <a:lnTo>
                    <a:pt x="2653487" y="812800"/>
                  </a:lnTo>
                  <a:lnTo>
                    <a:pt x="2653779" y="876300"/>
                  </a:lnTo>
                  <a:lnTo>
                    <a:pt x="2653779" y="0"/>
                  </a:lnTo>
                  <a:lnTo>
                    <a:pt x="2652992" y="0"/>
                  </a:lnTo>
                  <a:lnTo>
                    <a:pt x="2652992" y="762000"/>
                  </a:lnTo>
                  <a:lnTo>
                    <a:pt x="2547963" y="762000"/>
                  </a:lnTo>
                  <a:lnTo>
                    <a:pt x="2547467" y="698500"/>
                  </a:lnTo>
                  <a:lnTo>
                    <a:pt x="2652598" y="698500"/>
                  </a:lnTo>
                  <a:lnTo>
                    <a:pt x="2652992" y="762000"/>
                  </a:lnTo>
                  <a:lnTo>
                    <a:pt x="2652992" y="0"/>
                  </a:lnTo>
                  <a:lnTo>
                    <a:pt x="2652395" y="0"/>
                  </a:lnTo>
                  <a:lnTo>
                    <a:pt x="2652395" y="635000"/>
                  </a:lnTo>
                  <a:lnTo>
                    <a:pt x="2547378" y="647700"/>
                  </a:lnTo>
                  <a:lnTo>
                    <a:pt x="2546781" y="571500"/>
                  </a:lnTo>
                  <a:lnTo>
                    <a:pt x="2651810" y="571500"/>
                  </a:lnTo>
                  <a:lnTo>
                    <a:pt x="2652395" y="635000"/>
                  </a:lnTo>
                  <a:lnTo>
                    <a:pt x="2652395" y="0"/>
                  </a:lnTo>
                  <a:lnTo>
                    <a:pt x="2651506" y="0"/>
                  </a:lnTo>
                  <a:lnTo>
                    <a:pt x="2651506" y="520700"/>
                  </a:lnTo>
                  <a:lnTo>
                    <a:pt x="2546388" y="520700"/>
                  </a:lnTo>
                  <a:lnTo>
                    <a:pt x="2545994" y="457200"/>
                  </a:lnTo>
                  <a:lnTo>
                    <a:pt x="2650921" y="457200"/>
                  </a:lnTo>
                  <a:lnTo>
                    <a:pt x="2651506" y="520700"/>
                  </a:lnTo>
                  <a:lnTo>
                    <a:pt x="2651506" y="0"/>
                  </a:lnTo>
                  <a:lnTo>
                    <a:pt x="2650528" y="0"/>
                  </a:lnTo>
                  <a:lnTo>
                    <a:pt x="2650528" y="406400"/>
                  </a:lnTo>
                  <a:lnTo>
                    <a:pt x="2545499" y="406400"/>
                  </a:lnTo>
                  <a:lnTo>
                    <a:pt x="2545105" y="342900"/>
                  </a:lnTo>
                  <a:lnTo>
                    <a:pt x="2650121" y="342900"/>
                  </a:lnTo>
                  <a:lnTo>
                    <a:pt x="2650528" y="406400"/>
                  </a:lnTo>
                  <a:lnTo>
                    <a:pt x="2650528" y="0"/>
                  </a:lnTo>
                  <a:lnTo>
                    <a:pt x="2649626" y="0"/>
                  </a:lnTo>
                  <a:lnTo>
                    <a:pt x="2649626" y="292100"/>
                  </a:lnTo>
                  <a:lnTo>
                    <a:pt x="2544610" y="292100"/>
                  </a:lnTo>
                  <a:lnTo>
                    <a:pt x="2544216" y="215900"/>
                  </a:lnTo>
                  <a:lnTo>
                    <a:pt x="2649334" y="215900"/>
                  </a:lnTo>
                  <a:lnTo>
                    <a:pt x="2649626" y="292100"/>
                  </a:lnTo>
                  <a:lnTo>
                    <a:pt x="2649626" y="0"/>
                  </a:lnTo>
                  <a:lnTo>
                    <a:pt x="2403322" y="0"/>
                  </a:lnTo>
                  <a:lnTo>
                    <a:pt x="2403322" y="2057400"/>
                  </a:lnTo>
                  <a:lnTo>
                    <a:pt x="2298395" y="2057400"/>
                  </a:lnTo>
                  <a:lnTo>
                    <a:pt x="2297811" y="1993900"/>
                  </a:lnTo>
                  <a:lnTo>
                    <a:pt x="2402929" y="1993900"/>
                  </a:lnTo>
                  <a:lnTo>
                    <a:pt x="2403322" y="2057400"/>
                  </a:lnTo>
                  <a:lnTo>
                    <a:pt x="2403322" y="0"/>
                  </a:lnTo>
                  <a:lnTo>
                    <a:pt x="2402535" y="0"/>
                  </a:lnTo>
                  <a:lnTo>
                    <a:pt x="2402535" y="1943100"/>
                  </a:lnTo>
                  <a:lnTo>
                    <a:pt x="2297607" y="1943100"/>
                  </a:lnTo>
                  <a:lnTo>
                    <a:pt x="2297011" y="1879600"/>
                  </a:lnTo>
                  <a:lnTo>
                    <a:pt x="2401938" y="1879600"/>
                  </a:lnTo>
                  <a:lnTo>
                    <a:pt x="2402535" y="1943100"/>
                  </a:lnTo>
                  <a:lnTo>
                    <a:pt x="2402535" y="0"/>
                  </a:lnTo>
                  <a:lnTo>
                    <a:pt x="2401747" y="0"/>
                  </a:lnTo>
                  <a:lnTo>
                    <a:pt x="2401747" y="1816100"/>
                  </a:lnTo>
                  <a:lnTo>
                    <a:pt x="2296617" y="1828800"/>
                  </a:lnTo>
                  <a:lnTo>
                    <a:pt x="2296122" y="1752600"/>
                  </a:lnTo>
                  <a:lnTo>
                    <a:pt x="2401151" y="1752600"/>
                  </a:lnTo>
                  <a:lnTo>
                    <a:pt x="2401747" y="1816100"/>
                  </a:lnTo>
                  <a:lnTo>
                    <a:pt x="2401747" y="0"/>
                  </a:lnTo>
                  <a:lnTo>
                    <a:pt x="2400655" y="0"/>
                  </a:lnTo>
                  <a:lnTo>
                    <a:pt x="2400655" y="1701800"/>
                  </a:lnTo>
                  <a:lnTo>
                    <a:pt x="2295728" y="1701800"/>
                  </a:lnTo>
                  <a:lnTo>
                    <a:pt x="2295334" y="1638300"/>
                  </a:lnTo>
                  <a:lnTo>
                    <a:pt x="2400363" y="1638300"/>
                  </a:lnTo>
                  <a:lnTo>
                    <a:pt x="2400655" y="1701800"/>
                  </a:lnTo>
                  <a:lnTo>
                    <a:pt x="2400655" y="0"/>
                  </a:lnTo>
                  <a:lnTo>
                    <a:pt x="2399868" y="0"/>
                  </a:lnTo>
                  <a:lnTo>
                    <a:pt x="2399868" y="1587500"/>
                  </a:lnTo>
                  <a:lnTo>
                    <a:pt x="2294839" y="1587500"/>
                  </a:lnTo>
                  <a:lnTo>
                    <a:pt x="2294344" y="1524000"/>
                  </a:lnTo>
                  <a:lnTo>
                    <a:pt x="2399474" y="1524000"/>
                  </a:lnTo>
                  <a:lnTo>
                    <a:pt x="2399868" y="1587500"/>
                  </a:lnTo>
                  <a:lnTo>
                    <a:pt x="2399868" y="0"/>
                  </a:lnTo>
                  <a:lnTo>
                    <a:pt x="2399271" y="0"/>
                  </a:lnTo>
                  <a:lnTo>
                    <a:pt x="2399271" y="1473200"/>
                  </a:lnTo>
                  <a:lnTo>
                    <a:pt x="2294153" y="1473200"/>
                  </a:lnTo>
                  <a:lnTo>
                    <a:pt x="2293658" y="1397000"/>
                  </a:lnTo>
                  <a:lnTo>
                    <a:pt x="2398687" y="1397000"/>
                  </a:lnTo>
                  <a:lnTo>
                    <a:pt x="2399271" y="1473200"/>
                  </a:lnTo>
                  <a:lnTo>
                    <a:pt x="2399271" y="0"/>
                  </a:lnTo>
                  <a:lnTo>
                    <a:pt x="2398382" y="0"/>
                  </a:lnTo>
                  <a:lnTo>
                    <a:pt x="2398382" y="1346200"/>
                  </a:lnTo>
                  <a:lnTo>
                    <a:pt x="2293366" y="1346200"/>
                  </a:lnTo>
                  <a:lnTo>
                    <a:pt x="2292870" y="1282700"/>
                  </a:lnTo>
                  <a:lnTo>
                    <a:pt x="2397798" y="1282700"/>
                  </a:lnTo>
                  <a:lnTo>
                    <a:pt x="2398382" y="1346200"/>
                  </a:lnTo>
                  <a:lnTo>
                    <a:pt x="2398382" y="0"/>
                  </a:lnTo>
                  <a:lnTo>
                    <a:pt x="2397493" y="0"/>
                  </a:lnTo>
                  <a:lnTo>
                    <a:pt x="2397493" y="1231900"/>
                  </a:lnTo>
                  <a:lnTo>
                    <a:pt x="2292477" y="1231900"/>
                  </a:lnTo>
                  <a:lnTo>
                    <a:pt x="2291880" y="1168400"/>
                  </a:lnTo>
                  <a:lnTo>
                    <a:pt x="2396998" y="1168400"/>
                  </a:lnTo>
                  <a:lnTo>
                    <a:pt x="2397493" y="1231900"/>
                  </a:lnTo>
                  <a:lnTo>
                    <a:pt x="2397493" y="0"/>
                  </a:lnTo>
                  <a:lnTo>
                    <a:pt x="2396604" y="0"/>
                  </a:lnTo>
                  <a:lnTo>
                    <a:pt x="2396604" y="1117600"/>
                  </a:lnTo>
                  <a:lnTo>
                    <a:pt x="2291677" y="1117600"/>
                  </a:lnTo>
                  <a:lnTo>
                    <a:pt x="2291092" y="1041400"/>
                  </a:lnTo>
                  <a:lnTo>
                    <a:pt x="2396020" y="1041400"/>
                  </a:lnTo>
                  <a:lnTo>
                    <a:pt x="2396604" y="1117600"/>
                  </a:lnTo>
                  <a:lnTo>
                    <a:pt x="2396604" y="0"/>
                  </a:lnTo>
                  <a:lnTo>
                    <a:pt x="2395817" y="0"/>
                  </a:lnTo>
                  <a:lnTo>
                    <a:pt x="2395817" y="990600"/>
                  </a:lnTo>
                  <a:lnTo>
                    <a:pt x="2290699" y="990600"/>
                  </a:lnTo>
                  <a:lnTo>
                    <a:pt x="2290203" y="927100"/>
                  </a:lnTo>
                  <a:lnTo>
                    <a:pt x="2395220" y="927100"/>
                  </a:lnTo>
                  <a:lnTo>
                    <a:pt x="2395817" y="990600"/>
                  </a:lnTo>
                  <a:lnTo>
                    <a:pt x="2395817" y="0"/>
                  </a:lnTo>
                  <a:lnTo>
                    <a:pt x="2394724" y="0"/>
                  </a:lnTo>
                  <a:lnTo>
                    <a:pt x="2394724" y="876300"/>
                  </a:lnTo>
                  <a:lnTo>
                    <a:pt x="2289810" y="876300"/>
                  </a:lnTo>
                  <a:lnTo>
                    <a:pt x="2289314" y="812800"/>
                  </a:lnTo>
                  <a:lnTo>
                    <a:pt x="2394432" y="812800"/>
                  </a:lnTo>
                  <a:lnTo>
                    <a:pt x="2394724" y="876300"/>
                  </a:lnTo>
                  <a:lnTo>
                    <a:pt x="2394724" y="0"/>
                  </a:lnTo>
                  <a:lnTo>
                    <a:pt x="2394039" y="0"/>
                  </a:lnTo>
                  <a:lnTo>
                    <a:pt x="2394039" y="762000"/>
                  </a:lnTo>
                  <a:lnTo>
                    <a:pt x="2289010" y="762000"/>
                  </a:lnTo>
                  <a:lnTo>
                    <a:pt x="2288425" y="698500"/>
                  </a:lnTo>
                  <a:lnTo>
                    <a:pt x="2393543" y="698500"/>
                  </a:lnTo>
                  <a:lnTo>
                    <a:pt x="2394039" y="762000"/>
                  </a:lnTo>
                  <a:lnTo>
                    <a:pt x="2394039" y="0"/>
                  </a:lnTo>
                  <a:lnTo>
                    <a:pt x="2393340" y="0"/>
                  </a:lnTo>
                  <a:lnTo>
                    <a:pt x="2393340" y="647700"/>
                  </a:lnTo>
                  <a:lnTo>
                    <a:pt x="2288222" y="647700"/>
                  </a:lnTo>
                  <a:lnTo>
                    <a:pt x="2287727" y="571500"/>
                  </a:lnTo>
                  <a:lnTo>
                    <a:pt x="2392756" y="571500"/>
                  </a:lnTo>
                  <a:lnTo>
                    <a:pt x="2393340" y="647700"/>
                  </a:lnTo>
                  <a:lnTo>
                    <a:pt x="2393340" y="0"/>
                  </a:lnTo>
                  <a:lnTo>
                    <a:pt x="2392451" y="0"/>
                  </a:lnTo>
                  <a:lnTo>
                    <a:pt x="2392451" y="520700"/>
                  </a:lnTo>
                  <a:lnTo>
                    <a:pt x="2287435" y="520700"/>
                  </a:lnTo>
                  <a:lnTo>
                    <a:pt x="2286939" y="457200"/>
                  </a:lnTo>
                  <a:lnTo>
                    <a:pt x="2391867" y="457200"/>
                  </a:lnTo>
                  <a:lnTo>
                    <a:pt x="2392451" y="520700"/>
                  </a:lnTo>
                  <a:lnTo>
                    <a:pt x="2392451" y="0"/>
                  </a:lnTo>
                  <a:lnTo>
                    <a:pt x="2391562" y="0"/>
                  </a:lnTo>
                  <a:lnTo>
                    <a:pt x="2391562" y="406400"/>
                  </a:lnTo>
                  <a:lnTo>
                    <a:pt x="2286546" y="406400"/>
                  </a:lnTo>
                  <a:lnTo>
                    <a:pt x="2286241" y="368300"/>
                  </a:lnTo>
                  <a:lnTo>
                    <a:pt x="2285949" y="342900"/>
                  </a:lnTo>
                  <a:lnTo>
                    <a:pt x="2391079" y="342900"/>
                  </a:lnTo>
                  <a:lnTo>
                    <a:pt x="2391562" y="406400"/>
                  </a:lnTo>
                  <a:lnTo>
                    <a:pt x="2391562" y="0"/>
                  </a:lnTo>
                  <a:lnTo>
                    <a:pt x="2388997" y="0"/>
                  </a:lnTo>
                  <a:lnTo>
                    <a:pt x="2388997" y="292100"/>
                  </a:lnTo>
                  <a:lnTo>
                    <a:pt x="2283980" y="292100"/>
                  </a:lnTo>
                  <a:lnTo>
                    <a:pt x="2283485" y="241300"/>
                  </a:lnTo>
                  <a:lnTo>
                    <a:pt x="2283383" y="228600"/>
                  </a:lnTo>
                  <a:lnTo>
                    <a:pt x="2388501" y="228600"/>
                  </a:lnTo>
                  <a:lnTo>
                    <a:pt x="2388997" y="292100"/>
                  </a:lnTo>
                  <a:lnTo>
                    <a:pt x="2388997" y="0"/>
                  </a:lnTo>
                  <a:lnTo>
                    <a:pt x="2210270" y="0"/>
                  </a:lnTo>
                  <a:lnTo>
                    <a:pt x="2210866" y="76200"/>
                  </a:lnTo>
                  <a:lnTo>
                    <a:pt x="2181225" y="76200"/>
                  </a:lnTo>
                  <a:lnTo>
                    <a:pt x="2187740" y="812800"/>
                  </a:lnTo>
                  <a:lnTo>
                    <a:pt x="2165413" y="812800"/>
                  </a:lnTo>
                  <a:lnTo>
                    <a:pt x="2165413" y="2070100"/>
                  </a:lnTo>
                  <a:lnTo>
                    <a:pt x="2074418" y="2070100"/>
                  </a:lnTo>
                  <a:lnTo>
                    <a:pt x="2074227" y="2044700"/>
                  </a:lnTo>
                  <a:lnTo>
                    <a:pt x="2165223" y="2044700"/>
                  </a:lnTo>
                  <a:lnTo>
                    <a:pt x="2165413" y="2070100"/>
                  </a:lnTo>
                  <a:lnTo>
                    <a:pt x="2165413" y="812800"/>
                  </a:lnTo>
                  <a:lnTo>
                    <a:pt x="2165019" y="812800"/>
                  </a:lnTo>
                  <a:lnTo>
                    <a:pt x="2165019" y="2006600"/>
                  </a:lnTo>
                  <a:lnTo>
                    <a:pt x="2073833" y="2006600"/>
                  </a:lnTo>
                  <a:lnTo>
                    <a:pt x="2073630" y="1968500"/>
                  </a:lnTo>
                  <a:lnTo>
                    <a:pt x="2164727" y="1968500"/>
                  </a:lnTo>
                  <a:lnTo>
                    <a:pt x="2165019" y="2006600"/>
                  </a:lnTo>
                  <a:lnTo>
                    <a:pt x="2165019" y="812800"/>
                  </a:lnTo>
                  <a:lnTo>
                    <a:pt x="2164423" y="812800"/>
                  </a:lnTo>
                  <a:lnTo>
                    <a:pt x="2164423" y="1930400"/>
                  </a:lnTo>
                  <a:lnTo>
                    <a:pt x="2073427" y="1930400"/>
                  </a:lnTo>
                  <a:lnTo>
                    <a:pt x="2073135" y="1892300"/>
                  </a:lnTo>
                  <a:lnTo>
                    <a:pt x="2164130" y="1892300"/>
                  </a:lnTo>
                  <a:lnTo>
                    <a:pt x="2164423" y="1930400"/>
                  </a:lnTo>
                  <a:lnTo>
                    <a:pt x="2164423" y="812800"/>
                  </a:lnTo>
                  <a:lnTo>
                    <a:pt x="2163927" y="812800"/>
                  </a:lnTo>
                  <a:lnTo>
                    <a:pt x="2163927" y="1866900"/>
                  </a:lnTo>
                  <a:lnTo>
                    <a:pt x="2072944" y="1866900"/>
                  </a:lnTo>
                  <a:lnTo>
                    <a:pt x="2072640" y="1828800"/>
                  </a:lnTo>
                  <a:lnTo>
                    <a:pt x="2163635" y="1828800"/>
                  </a:lnTo>
                  <a:lnTo>
                    <a:pt x="2163927" y="1866900"/>
                  </a:lnTo>
                  <a:lnTo>
                    <a:pt x="2163927" y="812800"/>
                  </a:lnTo>
                  <a:lnTo>
                    <a:pt x="2163445" y="812800"/>
                  </a:lnTo>
                  <a:lnTo>
                    <a:pt x="2163445" y="1790700"/>
                  </a:lnTo>
                  <a:lnTo>
                    <a:pt x="2072347" y="1790700"/>
                  </a:lnTo>
                  <a:lnTo>
                    <a:pt x="2072055" y="1752600"/>
                  </a:lnTo>
                  <a:lnTo>
                    <a:pt x="2163241" y="1752600"/>
                  </a:lnTo>
                  <a:lnTo>
                    <a:pt x="2163445" y="1790700"/>
                  </a:lnTo>
                  <a:lnTo>
                    <a:pt x="2163445" y="812800"/>
                  </a:lnTo>
                  <a:lnTo>
                    <a:pt x="2162848" y="812800"/>
                  </a:lnTo>
                  <a:lnTo>
                    <a:pt x="2162848" y="1714500"/>
                  </a:lnTo>
                  <a:lnTo>
                    <a:pt x="2071852" y="1714500"/>
                  </a:lnTo>
                  <a:lnTo>
                    <a:pt x="2071649" y="1689100"/>
                  </a:lnTo>
                  <a:lnTo>
                    <a:pt x="2162645" y="1689100"/>
                  </a:lnTo>
                  <a:lnTo>
                    <a:pt x="2162848" y="1714500"/>
                  </a:lnTo>
                  <a:lnTo>
                    <a:pt x="2162848" y="812800"/>
                  </a:lnTo>
                  <a:lnTo>
                    <a:pt x="2162352" y="812800"/>
                  </a:lnTo>
                  <a:lnTo>
                    <a:pt x="2162352" y="1651000"/>
                  </a:lnTo>
                  <a:lnTo>
                    <a:pt x="2071357" y="1651000"/>
                  </a:lnTo>
                  <a:lnTo>
                    <a:pt x="2071065" y="1612900"/>
                  </a:lnTo>
                  <a:lnTo>
                    <a:pt x="2162149" y="1612900"/>
                  </a:lnTo>
                  <a:lnTo>
                    <a:pt x="2162352" y="1651000"/>
                  </a:lnTo>
                  <a:lnTo>
                    <a:pt x="2162352" y="812800"/>
                  </a:lnTo>
                  <a:lnTo>
                    <a:pt x="2161857" y="812800"/>
                  </a:lnTo>
                  <a:lnTo>
                    <a:pt x="2161857" y="1574800"/>
                  </a:lnTo>
                  <a:lnTo>
                    <a:pt x="2070760" y="1574800"/>
                  </a:lnTo>
                  <a:lnTo>
                    <a:pt x="2070569" y="1536700"/>
                  </a:lnTo>
                  <a:lnTo>
                    <a:pt x="2161565" y="1536700"/>
                  </a:lnTo>
                  <a:lnTo>
                    <a:pt x="2161857" y="1574800"/>
                  </a:lnTo>
                  <a:lnTo>
                    <a:pt x="2161857" y="812800"/>
                  </a:lnTo>
                  <a:lnTo>
                    <a:pt x="2161260" y="812800"/>
                  </a:lnTo>
                  <a:lnTo>
                    <a:pt x="2161260" y="1498600"/>
                  </a:lnTo>
                  <a:lnTo>
                    <a:pt x="2070265" y="1511300"/>
                  </a:lnTo>
                  <a:lnTo>
                    <a:pt x="2070074" y="1473200"/>
                  </a:lnTo>
                  <a:lnTo>
                    <a:pt x="2161070" y="1473200"/>
                  </a:lnTo>
                  <a:lnTo>
                    <a:pt x="2161260" y="1498600"/>
                  </a:lnTo>
                  <a:lnTo>
                    <a:pt x="2161260" y="812800"/>
                  </a:lnTo>
                  <a:lnTo>
                    <a:pt x="2160867" y="812800"/>
                  </a:lnTo>
                  <a:lnTo>
                    <a:pt x="2160867" y="1435100"/>
                  </a:lnTo>
                  <a:lnTo>
                    <a:pt x="2069871" y="1435100"/>
                  </a:lnTo>
                  <a:lnTo>
                    <a:pt x="2069477" y="1397000"/>
                  </a:lnTo>
                  <a:lnTo>
                    <a:pt x="2160574" y="1397000"/>
                  </a:lnTo>
                  <a:lnTo>
                    <a:pt x="2160867" y="1435100"/>
                  </a:lnTo>
                  <a:lnTo>
                    <a:pt x="2160867" y="812800"/>
                  </a:lnTo>
                  <a:lnTo>
                    <a:pt x="2160282" y="812800"/>
                  </a:lnTo>
                  <a:lnTo>
                    <a:pt x="2160282" y="1358900"/>
                  </a:lnTo>
                  <a:lnTo>
                    <a:pt x="2069287" y="1358900"/>
                  </a:lnTo>
                  <a:lnTo>
                    <a:pt x="2068982" y="1320800"/>
                  </a:lnTo>
                  <a:lnTo>
                    <a:pt x="2159978" y="1320800"/>
                  </a:lnTo>
                  <a:lnTo>
                    <a:pt x="2160282" y="1358900"/>
                  </a:lnTo>
                  <a:lnTo>
                    <a:pt x="2160282" y="812800"/>
                  </a:lnTo>
                  <a:lnTo>
                    <a:pt x="2159787" y="812800"/>
                  </a:lnTo>
                  <a:lnTo>
                    <a:pt x="2159787" y="1295400"/>
                  </a:lnTo>
                  <a:lnTo>
                    <a:pt x="2068791" y="1295400"/>
                  </a:lnTo>
                  <a:lnTo>
                    <a:pt x="2068487" y="1257300"/>
                  </a:lnTo>
                  <a:lnTo>
                    <a:pt x="2159482" y="1257300"/>
                  </a:lnTo>
                  <a:lnTo>
                    <a:pt x="2159787" y="1295400"/>
                  </a:lnTo>
                  <a:lnTo>
                    <a:pt x="2159787" y="812800"/>
                  </a:lnTo>
                  <a:lnTo>
                    <a:pt x="2159292" y="812800"/>
                  </a:lnTo>
                  <a:lnTo>
                    <a:pt x="2159292" y="1219200"/>
                  </a:lnTo>
                  <a:lnTo>
                    <a:pt x="2068195" y="1219200"/>
                  </a:lnTo>
                  <a:lnTo>
                    <a:pt x="2067902" y="1181100"/>
                  </a:lnTo>
                  <a:lnTo>
                    <a:pt x="2159089" y="1181100"/>
                  </a:lnTo>
                  <a:lnTo>
                    <a:pt x="2159292" y="1219200"/>
                  </a:lnTo>
                  <a:lnTo>
                    <a:pt x="2159292" y="812800"/>
                  </a:lnTo>
                  <a:lnTo>
                    <a:pt x="2158695" y="812800"/>
                  </a:lnTo>
                  <a:lnTo>
                    <a:pt x="2158695" y="1143000"/>
                  </a:lnTo>
                  <a:lnTo>
                    <a:pt x="2067699" y="1143000"/>
                  </a:lnTo>
                  <a:lnTo>
                    <a:pt x="2067509" y="1117600"/>
                  </a:lnTo>
                  <a:lnTo>
                    <a:pt x="2158504" y="1117600"/>
                  </a:lnTo>
                  <a:lnTo>
                    <a:pt x="2158695" y="1143000"/>
                  </a:lnTo>
                  <a:lnTo>
                    <a:pt x="2158695" y="812800"/>
                  </a:lnTo>
                  <a:lnTo>
                    <a:pt x="2158301" y="812800"/>
                  </a:lnTo>
                  <a:lnTo>
                    <a:pt x="2158301" y="1079500"/>
                  </a:lnTo>
                  <a:lnTo>
                    <a:pt x="2067306" y="1079500"/>
                  </a:lnTo>
                  <a:lnTo>
                    <a:pt x="2067115" y="1041400"/>
                  </a:lnTo>
                  <a:lnTo>
                    <a:pt x="2158098" y="1041400"/>
                  </a:lnTo>
                  <a:lnTo>
                    <a:pt x="2158301" y="1079500"/>
                  </a:lnTo>
                  <a:lnTo>
                    <a:pt x="2158301" y="812800"/>
                  </a:lnTo>
                  <a:lnTo>
                    <a:pt x="2157704" y="812800"/>
                  </a:lnTo>
                  <a:lnTo>
                    <a:pt x="2157704" y="1003300"/>
                  </a:lnTo>
                  <a:lnTo>
                    <a:pt x="2066620" y="1003300"/>
                  </a:lnTo>
                  <a:lnTo>
                    <a:pt x="2066417" y="965200"/>
                  </a:lnTo>
                  <a:lnTo>
                    <a:pt x="2157514" y="965200"/>
                  </a:lnTo>
                  <a:lnTo>
                    <a:pt x="2157704" y="1003300"/>
                  </a:lnTo>
                  <a:lnTo>
                    <a:pt x="2157704" y="812800"/>
                  </a:lnTo>
                  <a:lnTo>
                    <a:pt x="2157311" y="812800"/>
                  </a:lnTo>
                  <a:lnTo>
                    <a:pt x="2157311" y="939800"/>
                  </a:lnTo>
                  <a:lnTo>
                    <a:pt x="2066315" y="939800"/>
                  </a:lnTo>
                  <a:lnTo>
                    <a:pt x="2066023" y="901700"/>
                  </a:lnTo>
                  <a:lnTo>
                    <a:pt x="2157018" y="901700"/>
                  </a:lnTo>
                  <a:lnTo>
                    <a:pt x="2157311" y="939800"/>
                  </a:lnTo>
                  <a:lnTo>
                    <a:pt x="2157311" y="812800"/>
                  </a:lnTo>
                  <a:lnTo>
                    <a:pt x="2031834" y="812800"/>
                  </a:lnTo>
                  <a:lnTo>
                    <a:pt x="2030437" y="622300"/>
                  </a:lnTo>
                  <a:lnTo>
                    <a:pt x="2030349" y="609600"/>
                  </a:lnTo>
                  <a:lnTo>
                    <a:pt x="2030260" y="596900"/>
                  </a:lnTo>
                  <a:lnTo>
                    <a:pt x="2020925" y="558800"/>
                  </a:lnTo>
                  <a:lnTo>
                    <a:pt x="2017814" y="546100"/>
                  </a:lnTo>
                  <a:lnTo>
                    <a:pt x="1777822" y="546100"/>
                  </a:lnTo>
                  <a:lnTo>
                    <a:pt x="1777669" y="520700"/>
                  </a:lnTo>
                  <a:lnTo>
                    <a:pt x="1777530" y="495300"/>
                  </a:lnTo>
                  <a:lnTo>
                    <a:pt x="1774418" y="482600"/>
                  </a:lnTo>
                  <a:lnTo>
                    <a:pt x="1765084" y="444500"/>
                  </a:lnTo>
                  <a:lnTo>
                    <a:pt x="1724075" y="444500"/>
                  </a:lnTo>
                  <a:lnTo>
                    <a:pt x="1724075" y="2044700"/>
                  </a:lnTo>
                  <a:lnTo>
                    <a:pt x="1694040" y="2044700"/>
                  </a:lnTo>
                  <a:lnTo>
                    <a:pt x="1694040" y="2070100"/>
                  </a:lnTo>
                  <a:lnTo>
                    <a:pt x="1638020" y="2070100"/>
                  </a:lnTo>
                  <a:lnTo>
                    <a:pt x="1637830" y="2057400"/>
                  </a:lnTo>
                  <a:lnTo>
                    <a:pt x="1693849" y="2057400"/>
                  </a:lnTo>
                  <a:lnTo>
                    <a:pt x="1694040" y="2070100"/>
                  </a:lnTo>
                  <a:lnTo>
                    <a:pt x="1694040" y="2044700"/>
                  </a:lnTo>
                  <a:lnTo>
                    <a:pt x="1487551" y="2044700"/>
                  </a:lnTo>
                  <a:lnTo>
                    <a:pt x="1487551" y="2070100"/>
                  </a:lnTo>
                  <a:lnTo>
                    <a:pt x="1431429" y="2070100"/>
                  </a:lnTo>
                  <a:lnTo>
                    <a:pt x="1431239" y="2057400"/>
                  </a:lnTo>
                  <a:lnTo>
                    <a:pt x="1487258" y="2057400"/>
                  </a:lnTo>
                  <a:lnTo>
                    <a:pt x="1487551" y="2070100"/>
                  </a:lnTo>
                  <a:lnTo>
                    <a:pt x="1487551" y="2044700"/>
                  </a:lnTo>
                  <a:lnTo>
                    <a:pt x="1401991" y="2044700"/>
                  </a:lnTo>
                  <a:lnTo>
                    <a:pt x="1401991" y="2019300"/>
                  </a:lnTo>
                  <a:lnTo>
                    <a:pt x="1430845" y="2019300"/>
                  </a:lnTo>
                  <a:lnTo>
                    <a:pt x="1430743" y="1993900"/>
                  </a:lnTo>
                  <a:lnTo>
                    <a:pt x="1486865" y="1993900"/>
                  </a:lnTo>
                  <a:lnTo>
                    <a:pt x="1486954" y="2019300"/>
                  </a:lnTo>
                  <a:lnTo>
                    <a:pt x="1637423" y="2019300"/>
                  </a:lnTo>
                  <a:lnTo>
                    <a:pt x="1637334" y="1993900"/>
                  </a:lnTo>
                  <a:lnTo>
                    <a:pt x="1693354" y="1993900"/>
                  </a:lnTo>
                  <a:lnTo>
                    <a:pt x="1693443" y="2019300"/>
                  </a:lnTo>
                  <a:lnTo>
                    <a:pt x="1723974" y="2019300"/>
                  </a:lnTo>
                  <a:lnTo>
                    <a:pt x="1724075" y="2044700"/>
                  </a:lnTo>
                  <a:lnTo>
                    <a:pt x="1724075" y="444500"/>
                  </a:lnTo>
                  <a:lnTo>
                    <a:pt x="1723478" y="444500"/>
                  </a:lnTo>
                  <a:lnTo>
                    <a:pt x="1723478" y="1955800"/>
                  </a:lnTo>
                  <a:lnTo>
                    <a:pt x="1723478" y="1981200"/>
                  </a:lnTo>
                  <a:lnTo>
                    <a:pt x="1401495" y="1981200"/>
                  </a:lnTo>
                  <a:lnTo>
                    <a:pt x="1401394" y="1955800"/>
                  </a:lnTo>
                  <a:lnTo>
                    <a:pt x="1430540" y="1955800"/>
                  </a:lnTo>
                  <a:lnTo>
                    <a:pt x="1430248" y="1930400"/>
                  </a:lnTo>
                  <a:lnTo>
                    <a:pt x="1486369" y="1930400"/>
                  </a:lnTo>
                  <a:lnTo>
                    <a:pt x="1486560" y="1955800"/>
                  </a:lnTo>
                  <a:lnTo>
                    <a:pt x="1637030" y="1955800"/>
                  </a:lnTo>
                  <a:lnTo>
                    <a:pt x="1636839" y="1930400"/>
                  </a:lnTo>
                  <a:lnTo>
                    <a:pt x="1692859" y="1930400"/>
                  </a:lnTo>
                  <a:lnTo>
                    <a:pt x="1693151" y="1955800"/>
                  </a:lnTo>
                  <a:lnTo>
                    <a:pt x="1723478" y="1955800"/>
                  </a:lnTo>
                  <a:lnTo>
                    <a:pt x="1723478" y="444500"/>
                  </a:lnTo>
                  <a:lnTo>
                    <a:pt x="1723186" y="444500"/>
                  </a:lnTo>
                  <a:lnTo>
                    <a:pt x="1723186" y="1917700"/>
                  </a:lnTo>
                  <a:lnTo>
                    <a:pt x="1401102" y="1917700"/>
                  </a:lnTo>
                  <a:lnTo>
                    <a:pt x="1401000" y="1905000"/>
                  </a:lnTo>
                  <a:lnTo>
                    <a:pt x="1722996" y="1892300"/>
                  </a:lnTo>
                  <a:lnTo>
                    <a:pt x="1723186" y="1917700"/>
                  </a:lnTo>
                  <a:lnTo>
                    <a:pt x="1723186" y="444500"/>
                  </a:lnTo>
                  <a:lnTo>
                    <a:pt x="1722793" y="444500"/>
                  </a:lnTo>
                  <a:lnTo>
                    <a:pt x="1722793" y="1841500"/>
                  </a:lnTo>
                  <a:lnTo>
                    <a:pt x="1722793" y="1854200"/>
                  </a:lnTo>
                  <a:lnTo>
                    <a:pt x="1692656" y="1854200"/>
                  </a:lnTo>
                  <a:lnTo>
                    <a:pt x="1692656" y="1892300"/>
                  </a:lnTo>
                  <a:lnTo>
                    <a:pt x="1636636" y="1892300"/>
                  </a:lnTo>
                  <a:lnTo>
                    <a:pt x="1636445" y="1866900"/>
                  </a:lnTo>
                  <a:lnTo>
                    <a:pt x="1692554" y="1866900"/>
                  </a:lnTo>
                  <a:lnTo>
                    <a:pt x="1692656" y="1892300"/>
                  </a:lnTo>
                  <a:lnTo>
                    <a:pt x="1692656" y="1854200"/>
                  </a:lnTo>
                  <a:lnTo>
                    <a:pt x="1486065" y="1854200"/>
                  </a:lnTo>
                  <a:lnTo>
                    <a:pt x="1486065" y="1892300"/>
                  </a:lnTo>
                  <a:lnTo>
                    <a:pt x="1430045" y="1892300"/>
                  </a:lnTo>
                  <a:lnTo>
                    <a:pt x="1429956" y="1866900"/>
                  </a:lnTo>
                  <a:lnTo>
                    <a:pt x="1485963" y="1866900"/>
                  </a:lnTo>
                  <a:lnTo>
                    <a:pt x="1486065" y="1892300"/>
                  </a:lnTo>
                  <a:lnTo>
                    <a:pt x="1486065" y="1854200"/>
                  </a:lnTo>
                  <a:lnTo>
                    <a:pt x="1400810" y="1854200"/>
                  </a:lnTo>
                  <a:lnTo>
                    <a:pt x="1400505" y="1841500"/>
                  </a:lnTo>
                  <a:lnTo>
                    <a:pt x="1722793" y="1841500"/>
                  </a:lnTo>
                  <a:lnTo>
                    <a:pt x="1722793" y="444500"/>
                  </a:lnTo>
                  <a:lnTo>
                    <a:pt x="1722399" y="444500"/>
                  </a:lnTo>
                  <a:lnTo>
                    <a:pt x="1722399" y="1790700"/>
                  </a:lnTo>
                  <a:lnTo>
                    <a:pt x="1692262" y="1790700"/>
                  </a:lnTo>
                  <a:lnTo>
                    <a:pt x="1692262" y="1828800"/>
                  </a:lnTo>
                  <a:lnTo>
                    <a:pt x="1636242" y="1828800"/>
                  </a:lnTo>
                  <a:lnTo>
                    <a:pt x="1636052" y="1803400"/>
                  </a:lnTo>
                  <a:lnTo>
                    <a:pt x="1692071" y="1803400"/>
                  </a:lnTo>
                  <a:lnTo>
                    <a:pt x="1692262" y="1828800"/>
                  </a:lnTo>
                  <a:lnTo>
                    <a:pt x="1692262" y="1790700"/>
                  </a:lnTo>
                  <a:lnTo>
                    <a:pt x="1485773" y="1790700"/>
                  </a:lnTo>
                  <a:lnTo>
                    <a:pt x="1485773" y="1828800"/>
                  </a:lnTo>
                  <a:lnTo>
                    <a:pt x="1429651" y="1828800"/>
                  </a:lnTo>
                  <a:lnTo>
                    <a:pt x="1429461" y="1803400"/>
                  </a:lnTo>
                  <a:lnTo>
                    <a:pt x="1485480" y="1803400"/>
                  </a:lnTo>
                  <a:lnTo>
                    <a:pt x="1485773" y="1828800"/>
                  </a:lnTo>
                  <a:lnTo>
                    <a:pt x="1485773" y="1790700"/>
                  </a:lnTo>
                  <a:lnTo>
                    <a:pt x="1400314" y="1790700"/>
                  </a:lnTo>
                  <a:lnTo>
                    <a:pt x="1400213" y="1778000"/>
                  </a:lnTo>
                  <a:lnTo>
                    <a:pt x="1722196" y="1778000"/>
                  </a:lnTo>
                  <a:lnTo>
                    <a:pt x="1722399" y="1790700"/>
                  </a:lnTo>
                  <a:lnTo>
                    <a:pt x="1722399" y="444500"/>
                  </a:lnTo>
                  <a:lnTo>
                    <a:pt x="1721700" y="444500"/>
                  </a:lnTo>
                  <a:lnTo>
                    <a:pt x="1721700" y="1714500"/>
                  </a:lnTo>
                  <a:lnTo>
                    <a:pt x="1721700" y="1727200"/>
                  </a:lnTo>
                  <a:lnTo>
                    <a:pt x="1691665" y="1727200"/>
                  </a:lnTo>
                  <a:lnTo>
                    <a:pt x="1691665" y="1765300"/>
                  </a:lnTo>
                  <a:lnTo>
                    <a:pt x="1635645" y="1765300"/>
                  </a:lnTo>
                  <a:lnTo>
                    <a:pt x="1635556" y="1739900"/>
                  </a:lnTo>
                  <a:lnTo>
                    <a:pt x="1691576" y="1739900"/>
                  </a:lnTo>
                  <a:lnTo>
                    <a:pt x="1691665" y="1765300"/>
                  </a:lnTo>
                  <a:lnTo>
                    <a:pt x="1691665" y="1727200"/>
                  </a:lnTo>
                  <a:lnTo>
                    <a:pt x="1485176" y="1727200"/>
                  </a:lnTo>
                  <a:lnTo>
                    <a:pt x="1485176" y="1765300"/>
                  </a:lnTo>
                  <a:lnTo>
                    <a:pt x="1429054" y="1765300"/>
                  </a:lnTo>
                  <a:lnTo>
                    <a:pt x="1428965" y="1739900"/>
                  </a:lnTo>
                  <a:lnTo>
                    <a:pt x="1485074" y="1739900"/>
                  </a:lnTo>
                  <a:lnTo>
                    <a:pt x="1485176" y="1765300"/>
                  </a:lnTo>
                  <a:lnTo>
                    <a:pt x="1485176" y="1727200"/>
                  </a:lnTo>
                  <a:lnTo>
                    <a:pt x="1399717" y="1727200"/>
                  </a:lnTo>
                  <a:lnTo>
                    <a:pt x="1399616" y="1714500"/>
                  </a:lnTo>
                  <a:lnTo>
                    <a:pt x="1721700" y="1714500"/>
                  </a:lnTo>
                  <a:lnTo>
                    <a:pt x="1721700" y="444500"/>
                  </a:lnTo>
                  <a:lnTo>
                    <a:pt x="1721408" y="444500"/>
                  </a:lnTo>
                  <a:lnTo>
                    <a:pt x="1721408" y="1663700"/>
                  </a:lnTo>
                  <a:lnTo>
                    <a:pt x="1691271" y="1663700"/>
                  </a:lnTo>
                  <a:lnTo>
                    <a:pt x="1691271" y="1701800"/>
                  </a:lnTo>
                  <a:lnTo>
                    <a:pt x="1635252" y="1701800"/>
                  </a:lnTo>
                  <a:lnTo>
                    <a:pt x="1635061" y="1676400"/>
                  </a:lnTo>
                  <a:lnTo>
                    <a:pt x="1691081" y="1676400"/>
                  </a:lnTo>
                  <a:lnTo>
                    <a:pt x="1691271" y="1701800"/>
                  </a:lnTo>
                  <a:lnTo>
                    <a:pt x="1691271" y="1663700"/>
                  </a:lnTo>
                  <a:lnTo>
                    <a:pt x="1484680" y="1663700"/>
                  </a:lnTo>
                  <a:lnTo>
                    <a:pt x="1484680" y="1701800"/>
                  </a:lnTo>
                  <a:lnTo>
                    <a:pt x="1428661" y="1701800"/>
                  </a:lnTo>
                  <a:lnTo>
                    <a:pt x="1428470" y="1676400"/>
                  </a:lnTo>
                  <a:lnTo>
                    <a:pt x="1484591" y="1676400"/>
                  </a:lnTo>
                  <a:lnTo>
                    <a:pt x="1484680" y="1701800"/>
                  </a:lnTo>
                  <a:lnTo>
                    <a:pt x="1484680" y="1663700"/>
                  </a:lnTo>
                  <a:lnTo>
                    <a:pt x="1399324" y="1663700"/>
                  </a:lnTo>
                  <a:lnTo>
                    <a:pt x="1399120" y="1651000"/>
                  </a:lnTo>
                  <a:lnTo>
                    <a:pt x="1721205" y="1651000"/>
                  </a:lnTo>
                  <a:lnTo>
                    <a:pt x="1721408" y="1663700"/>
                  </a:lnTo>
                  <a:lnTo>
                    <a:pt x="1721408" y="444500"/>
                  </a:lnTo>
                  <a:lnTo>
                    <a:pt x="1721015" y="444500"/>
                  </a:lnTo>
                  <a:lnTo>
                    <a:pt x="1721015" y="1600200"/>
                  </a:lnTo>
                  <a:lnTo>
                    <a:pt x="1690878" y="1600200"/>
                  </a:lnTo>
                  <a:lnTo>
                    <a:pt x="1690878" y="1638300"/>
                  </a:lnTo>
                  <a:lnTo>
                    <a:pt x="1634858" y="1638300"/>
                  </a:lnTo>
                  <a:lnTo>
                    <a:pt x="1634566" y="1612900"/>
                  </a:lnTo>
                  <a:lnTo>
                    <a:pt x="1690687" y="1612900"/>
                  </a:lnTo>
                  <a:lnTo>
                    <a:pt x="1690878" y="1638300"/>
                  </a:lnTo>
                  <a:lnTo>
                    <a:pt x="1690878" y="1600200"/>
                  </a:lnTo>
                  <a:lnTo>
                    <a:pt x="1484287" y="1600200"/>
                  </a:lnTo>
                  <a:lnTo>
                    <a:pt x="1484287" y="1638300"/>
                  </a:lnTo>
                  <a:lnTo>
                    <a:pt x="1428267" y="1638300"/>
                  </a:lnTo>
                  <a:lnTo>
                    <a:pt x="1428076" y="1612900"/>
                  </a:lnTo>
                  <a:lnTo>
                    <a:pt x="1484096" y="1612900"/>
                  </a:lnTo>
                  <a:lnTo>
                    <a:pt x="1484287" y="1638300"/>
                  </a:lnTo>
                  <a:lnTo>
                    <a:pt x="1484287" y="1600200"/>
                  </a:lnTo>
                  <a:lnTo>
                    <a:pt x="1398930" y="1600200"/>
                  </a:lnTo>
                  <a:lnTo>
                    <a:pt x="1398727" y="1587500"/>
                  </a:lnTo>
                  <a:lnTo>
                    <a:pt x="1720723" y="1587500"/>
                  </a:lnTo>
                  <a:lnTo>
                    <a:pt x="1721015" y="1600200"/>
                  </a:lnTo>
                  <a:lnTo>
                    <a:pt x="1721015" y="444500"/>
                  </a:lnTo>
                  <a:lnTo>
                    <a:pt x="1720418" y="444500"/>
                  </a:lnTo>
                  <a:lnTo>
                    <a:pt x="1720418" y="1524000"/>
                  </a:lnTo>
                  <a:lnTo>
                    <a:pt x="1720418" y="1536700"/>
                  </a:lnTo>
                  <a:lnTo>
                    <a:pt x="1690382" y="1537893"/>
                  </a:lnTo>
                  <a:lnTo>
                    <a:pt x="1690382" y="1574800"/>
                  </a:lnTo>
                  <a:lnTo>
                    <a:pt x="1634363" y="1574800"/>
                  </a:lnTo>
                  <a:lnTo>
                    <a:pt x="1634274" y="1549400"/>
                  </a:lnTo>
                  <a:lnTo>
                    <a:pt x="1690293" y="1549400"/>
                  </a:lnTo>
                  <a:lnTo>
                    <a:pt x="1690382" y="1574800"/>
                  </a:lnTo>
                  <a:lnTo>
                    <a:pt x="1690382" y="1537893"/>
                  </a:lnTo>
                  <a:lnTo>
                    <a:pt x="1483893" y="1546034"/>
                  </a:lnTo>
                  <a:lnTo>
                    <a:pt x="1483893" y="1574800"/>
                  </a:lnTo>
                  <a:lnTo>
                    <a:pt x="1427772" y="1574800"/>
                  </a:lnTo>
                  <a:lnTo>
                    <a:pt x="1427683" y="1549400"/>
                  </a:lnTo>
                  <a:lnTo>
                    <a:pt x="1483702" y="1549400"/>
                  </a:lnTo>
                  <a:lnTo>
                    <a:pt x="1483893" y="1574800"/>
                  </a:lnTo>
                  <a:lnTo>
                    <a:pt x="1483893" y="1546034"/>
                  </a:lnTo>
                  <a:lnTo>
                    <a:pt x="1398435" y="1549400"/>
                  </a:lnTo>
                  <a:lnTo>
                    <a:pt x="1398333" y="1524000"/>
                  </a:lnTo>
                  <a:lnTo>
                    <a:pt x="1720418" y="1524000"/>
                  </a:lnTo>
                  <a:lnTo>
                    <a:pt x="1720418" y="444500"/>
                  </a:lnTo>
                  <a:lnTo>
                    <a:pt x="1720126" y="444500"/>
                  </a:lnTo>
                  <a:lnTo>
                    <a:pt x="1720126" y="1485900"/>
                  </a:lnTo>
                  <a:lnTo>
                    <a:pt x="1689798" y="1485900"/>
                  </a:lnTo>
                  <a:lnTo>
                    <a:pt x="1690090" y="1511300"/>
                  </a:lnTo>
                  <a:lnTo>
                    <a:pt x="1633969" y="1511300"/>
                  </a:lnTo>
                  <a:lnTo>
                    <a:pt x="1633778" y="1485900"/>
                  </a:lnTo>
                  <a:lnTo>
                    <a:pt x="1483296" y="1485900"/>
                  </a:lnTo>
                  <a:lnTo>
                    <a:pt x="1483499" y="1511300"/>
                  </a:lnTo>
                  <a:lnTo>
                    <a:pt x="1427480" y="1511300"/>
                  </a:lnTo>
                  <a:lnTo>
                    <a:pt x="1427187" y="1485900"/>
                  </a:lnTo>
                  <a:lnTo>
                    <a:pt x="1398041" y="1485900"/>
                  </a:lnTo>
                  <a:lnTo>
                    <a:pt x="1397939" y="1460500"/>
                  </a:lnTo>
                  <a:lnTo>
                    <a:pt x="1719922" y="1460500"/>
                  </a:lnTo>
                  <a:lnTo>
                    <a:pt x="1720126" y="1485900"/>
                  </a:lnTo>
                  <a:lnTo>
                    <a:pt x="1720126" y="444500"/>
                  </a:lnTo>
                  <a:lnTo>
                    <a:pt x="1719427" y="444500"/>
                  </a:lnTo>
                  <a:lnTo>
                    <a:pt x="1719427" y="1397000"/>
                  </a:lnTo>
                  <a:lnTo>
                    <a:pt x="1719427" y="1422400"/>
                  </a:lnTo>
                  <a:lnTo>
                    <a:pt x="1689303" y="1422400"/>
                  </a:lnTo>
                  <a:lnTo>
                    <a:pt x="1689493" y="1447800"/>
                  </a:lnTo>
                  <a:lnTo>
                    <a:pt x="1633385" y="1447800"/>
                  </a:lnTo>
                  <a:lnTo>
                    <a:pt x="1633283" y="1422400"/>
                  </a:lnTo>
                  <a:lnTo>
                    <a:pt x="1482813" y="1422400"/>
                  </a:lnTo>
                  <a:lnTo>
                    <a:pt x="1482902" y="1447800"/>
                  </a:lnTo>
                  <a:lnTo>
                    <a:pt x="1426883" y="1447800"/>
                  </a:lnTo>
                  <a:lnTo>
                    <a:pt x="1426692" y="1422400"/>
                  </a:lnTo>
                  <a:lnTo>
                    <a:pt x="1397444" y="1422400"/>
                  </a:lnTo>
                  <a:lnTo>
                    <a:pt x="1397342" y="1397000"/>
                  </a:lnTo>
                  <a:lnTo>
                    <a:pt x="1426489" y="1397000"/>
                  </a:lnTo>
                  <a:lnTo>
                    <a:pt x="1426298" y="1371600"/>
                  </a:lnTo>
                  <a:lnTo>
                    <a:pt x="1482318" y="1371600"/>
                  </a:lnTo>
                  <a:lnTo>
                    <a:pt x="1482509" y="1397000"/>
                  </a:lnTo>
                  <a:lnTo>
                    <a:pt x="1633080" y="1397000"/>
                  </a:lnTo>
                  <a:lnTo>
                    <a:pt x="1632788" y="1371600"/>
                  </a:lnTo>
                  <a:lnTo>
                    <a:pt x="1688909" y="1371600"/>
                  </a:lnTo>
                  <a:lnTo>
                    <a:pt x="1689100" y="1384300"/>
                  </a:lnTo>
                  <a:lnTo>
                    <a:pt x="1633080" y="1397000"/>
                  </a:lnTo>
                  <a:lnTo>
                    <a:pt x="1719427" y="1397000"/>
                  </a:lnTo>
                  <a:lnTo>
                    <a:pt x="1719427" y="444500"/>
                  </a:lnTo>
                  <a:lnTo>
                    <a:pt x="1719237" y="444500"/>
                  </a:lnTo>
                  <a:lnTo>
                    <a:pt x="1719237" y="1358900"/>
                  </a:lnTo>
                  <a:lnTo>
                    <a:pt x="1397152" y="1358900"/>
                  </a:lnTo>
                  <a:lnTo>
                    <a:pt x="1396949" y="1333500"/>
                  </a:lnTo>
                  <a:lnTo>
                    <a:pt x="1425994" y="1333500"/>
                  </a:lnTo>
                  <a:lnTo>
                    <a:pt x="1425905" y="1308100"/>
                  </a:lnTo>
                  <a:lnTo>
                    <a:pt x="1481924" y="1308100"/>
                  </a:lnTo>
                  <a:lnTo>
                    <a:pt x="1482115" y="1333500"/>
                  </a:lnTo>
                  <a:lnTo>
                    <a:pt x="1632585" y="1333500"/>
                  </a:lnTo>
                  <a:lnTo>
                    <a:pt x="1632483" y="1308100"/>
                  </a:lnTo>
                  <a:lnTo>
                    <a:pt x="1688503" y="1308100"/>
                  </a:lnTo>
                  <a:lnTo>
                    <a:pt x="1688604" y="1320800"/>
                  </a:lnTo>
                  <a:lnTo>
                    <a:pt x="1632585" y="1333500"/>
                  </a:lnTo>
                  <a:lnTo>
                    <a:pt x="1718945" y="1333500"/>
                  </a:lnTo>
                  <a:lnTo>
                    <a:pt x="1719237" y="1358900"/>
                  </a:lnTo>
                  <a:lnTo>
                    <a:pt x="1719237" y="444500"/>
                  </a:lnTo>
                  <a:lnTo>
                    <a:pt x="1718640" y="444500"/>
                  </a:lnTo>
                  <a:lnTo>
                    <a:pt x="1718640" y="1270000"/>
                  </a:lnTo>
                  <a:lnTo>
                    <a:pt x="1718640" y="1295400"/>
                  </a:lnTo>
                  <a:lnTo>
                    <a:pt x="1396657" y="1295400"/>
                  </a:lnTo>
                  <a:lnTo>
                    <a:pt x="1396555" y="1270000"/>
                  </a:lnTo>
                  <a:lnTo>
                    <a:pt x="1425702" y="1270000"/>
                  </a:lnTo>
                  <a:lnTo>
                    <a:pt x="1425409" y="1244600"/>
                  </a:lnTo>
                  <a:lnTo>
                    <a:pt x="1481518" y="1244600"/>
                  </a:lnTo>
                  <a:lnTo>
                    <a:pt x="1481721" y="1270000"/>
                  </a:lnTo>
                  <a:lnTo>
                    <a:pt x="1632191" y="1270000"/>
                  </a:lnTo>
                  <a:lnTo>
                    <a:pt x="1632000" y="1244600"/>
                  </a:lnTo>
                  <a:lnTo>
                    <a:pt x="1688020" y="1244600"/>
                  </a:lnTo>
                  <a:lnTo>
                    <a:pt x="1688312" y="1257300"/>
                  </a:lnTo>
                  <a:lnTo>
                    <a:pt x="1632191" y="1270000"/>
                  </a:lnTo>
                  <a:lnTo>
                    <a:pt x="1718640" y="1270000"/>
                  </a:lnTo>
                  <a:lnTo>
                    <a:pt x="1718640" y="444500"/>
                  </a:lnTo>
                  <a:lnTo>
                    <a:pt x="1718246" y="444500"/>
                  </a:lnTo>
                  <a:lnTo>
                    <a:pt x="1718246" y="1231900"/>
                  </a:lnTo>
                  <a:lnTo>
                    <a:pt x="1396161" y="1231900"/>
                  </a:lnTo>
                  <a:lnTo>
                    <a:pt x="1396161" y="1219200"/>
                  </a:lnTo>
                  <a:lnTo>
                    <a:pt x="1718144" y="1206500"/>
                  </a:lnTo>
                  <a:lnTo>
                    <a:pt x="1718246" y="1231900"/>
                  </a:lnTo>
                  <a:lnTo>
                    <a:pt x="1718246" y="444500"/>
                  </a:lnTo>
                  <a:lnTo>
                    <a:pt x="1717751" y="444500"/>
                  </a:lnTo>
                  <a:lnTo>
                    <a:pt x="1717751" y="1168400"/>
                  </a:lnTo>
                  <a:lnTo>
                    <a:pt x="1687817" y="1168400"/>
                  </a:lnTo>
                  <a:lnTo>
                    <a:pt x="1687817" y="1206500"/>
                  </a:lnTo>
                  <a:lnTo>
                    <a:pt x="1631696" y="1206500"/>
                  </a:lnTo>
                  <a:lnTo>
                    <a:pt x="1631594" y="1181100"/>
                  </a:lnTo>
                  <a:lnTo>
                    <a:pt x="1687525" y="1181100"/>
                  </a:lnTo>
                  <a:lnTo>
                    <a:pt x="1687817" y="1206500"/>
                  </a:lnTo>
                  <a:lnTo>
                    <a:pt x="1687817" y="1168400"/>
                  </a:lnTo>
                  <a:lnTo>
                    <a:pt x="1481226" y="1168400"/>
                  </a:lnTo>
                  <a:lnTo>
                    <a:pt x="1481226" y="1206500"/>
                  </a:lnTo>
                  <a:lnTo>
                    <a:pt x="1425206" y="1206500"/>
                  </a:lnTo>
                  <a:lnTo>
                    <a:pt x="1424914" y="1181100"/>
                  </a:lnTo>
                  <a:lnTo>
                    <a:pt x="1481124" y="1181100"/>
                  </a:lnTo>
                  <a:lnTo>
                    <a:pt x="1481226" y="1206500"/>
                  </a:lnTo>
                  <a:lnTo>
                    <a:pt x="1481226" y="1168400"/>
                  </a:lnTo>
                  <a:lnTo>
                    <a:pt x="1395768" y="1168400"/>
                  </a:lnTo>
                  <a:lnTo>
                    <a:pt x="1395564" y="1155700"/>
                  </a:lnTo>
                  <a:lnTo>
                    <a:pt x="1717560" y="1155700"/>
                  </a:lnTo>
                  <a:lnTo>
                    <a:pt x="1717751" y="1168400"/>
                  </a:lnTo>
                  <a:lnTo>
                    <a:pt x="1717751" y="444500"/>
                  </a:lnTo>
                  <a:lnTo>
                    <a:pt x="1717459" y="444500"/>
                  </a:lnTo>
                  <a:lnTo>
                    <a:pt x="1717459" y="1104900"/>
                  </a:lnTo>
                  <a:lnTo>
                    <a:pt x="1687220" y="1104900"/>
                  </a:lnTo>
                  <a:lnTo>
                    <a:pt x="1687220" y="1143000"/>
                  </a:lnTo>
                  <a:lnTo>
                    <a:pt x="1631111" y="1143000"/>
                  </a:lnTo>
                  <a:lnTo>
                    <a:pt x="1631010" y="1117600"/>
                  </a:lnTo>
                  <a:lnTo>
                    <a:pt x="1687131" y="1117600"/>
                  </a:lnTo>
                  <a:lnTo>
                    <a:pt x="1687220" y="1143000"/>
                  </a:lnTo>
                  <a:lnTo>
                    <a:pt x="1687220" y="1104900"/>
                  </a:lnTo>
                  <a:lnTo>
                    <a:pt x="1480629" y="1104900"/>
                  </a:lnTo>
                  <a:lnTo>
                    <a:pt x="1480629" y="1143000"/>
                  </a:lnTo>
                  <a:lnTo>
                    <a:pt x="1424609" y="1143000"/>
                  </a:lnTo>
                  <a:lnTo>
                    <a:pt x="1424520" y="1117600"/>
                  </a:lnTo>
                  <a:lnTo>
                    <a:pt x="1480540" y="1117600"/>
                  </a:lnTo>
                  <a:lnTo>
                    <a:pt x="1480629" y="1143000"/>
                  </a:lnTo>
                  <a:lnTo>
                    <a:pt x="1480629" y="1104900"/>
                  </a:lnTo>
                  <a:lnTo>
                    <a:pt x="1395374" y="1104900"/>
                  </a:lnTo>
                  <a:lnTo>
                    <a:pt x="1395069" y="1092200"/>
                  </a:lnTo>
                  <a:lnTo>
                    <a:pt x="1717167" y="1092200"/>
                  </a:lnTo>
                  <a:lnTo>
                    <a:pt x="1717459" y="1104900"/>
                  </a:lnTo>
                  <a:lnTo>
                    <a:pt x="1717459" y="444500"/>
                  </a:lnTo>
                  <a:lnTo>
                    <a:pt x="1716963" y="444500"/>
                  </a:lnTo>
                  <a:lnTo>
                    <a:pt x="1716963" y="1041400"/>
                  </a:lnTo>
                  <a:lnTo>
                    <a:pt x="1686826" y="1041400"/>
                  </a:lnTo>
                  <a:lnTo>
                    <a:pt x="1686826" y="1079500"/>
                  </a:lnTo>
                  <a:lnTo>
                    <a:pt x="1630807" y="1079500"/>
                  </a:lnTo>
                  <a:lnTo>
                    <a:pt x="1630514" y="1054100"/>
                  </a:lnTo>
                  <a:lnTo>
                    <a:pt x="1686636" y="1054100"/>
                  </a:lnTo>
                  <a:lnTo>
                    <a:pt x="1686826" y="1079500"/>
                  </a:lnTo>
                  <a:lnTo>
                    <a:pt x="1686826" y="1041400"/>
                  </a:lnTo>
                  <a:lnTo>
                    <a:pt x="1480337" y="1041400"/>
                  </a:lnTo>
                  <a:lnTo>
                    <a:pt x="1480337" y="1079500"/>
                  </a:lnTo>
                  <a:lnTo>
                    <a:pt x="1424216" y="1079500"/>
                  </a:lnTo>
                  <a:lnTo>
                    <a:pt x="1424025" y="1054100"/>
                  </a:lnTo>
                  <a:lnTo>
                    <a:pt x="1480045" y="1054100"/>
                  </a:lnTo>
                  <a:lnTo>
                    <a:pt x="1480337" y="1079500"/>
                  </a:lnTo>
                  <a:lnTo>
                    <a:pt x="1480337" y="1041400"/>
                  </a:lnTo>
                  <a:lnTo>
                    <a:pt x="1394879" y="1041400"/>
                  </a:lnTo>
                  <a:lnTo>
                    <a:pt x="1394777" y="1028700"/>
                  </a:lnTo>
                  <a:lnTo>
                    <a:pt x="1716671" y="1028700"/>
                  </a:lnTo>
                  <a:lnTo>
                    <a:pt x="1716963" y="1041400"/>
                  </a:lnTo>
                  <a:lnTo>
                    <a:pt x="1716963" y="444500"/>
                  </a:lnTo>
                  <a:lnTo>
                    <a:pt x="1716366" y="444500"/>
                  </a:lnTo>
                  <a:lnTo>
                    <a:pt x="1716366" y="965200"/>
                  </a:lnTo>
                  <a:lnTo>
                    <a:pt x="1716366" y="977900"/>
                  </a:lnTo>
                  <a:lnTo>
                    <a:pt x="1686331" y="977900"/>
                  </a:lnTo>
                  <a:lnTo>
                    <a:pt x="1686331" y="1016000"/>
                  </a:lnTo>
                  <a:lnTo>
                    <a:pt x="1630311" y="1016000"/>
                  </a:lnTo>
                  <a:lnTo>
                    <a:pt x="1630222" y="990600"/>
                  </a:lnTo>
                  <a:lnTo>
                    <a:pt x="1686242" y="990600"/>
                  </a:lnTo>
                  <a:lnTo>
                    <a:pt x="1686331" y="1016000"/>
                  </a:lnTo>
                  <a:lnTo>
                    <a:pt x="1686331" y="977900"/>
                  </a:lnTo>
                  <a:lnTo>
                    <a:pt x="1479842" y="977900"/>
                  </a:lnTo>
                  <a:lnTo>
                    <a:pt x="1479842" y="1016000"/>
                  </a:lnTo>
                  <a:lnTo>
                    <a:pt x="1423720" y="1016000"/>
                  </a:lnTo>
                  <a:lnTo>
                    <a:pt x="1423631" y="990600"/>
                  </a:lnTo>
                  <a:lnTo>
                    <a:pt x="1479740" y="990600"/>
                  </a:lnTo>
                  <a:lnTo>
                    <a:pt x="1479842" y="1016000"/>
                  </a:lnTo>
                  <a:lnTo>
                    <a:pt x="1479842" y="977900"/>
                  </a:lnTo>
                  <a:lnTo>
                    <a:pt x="1394383" y="977900"/>
                  </a:lnTo>
                  <a:lnTo>
                    <a:pt x="1394282" y="965200"/>
                  </a:lnTo>
                  <a:lnTo>
                    <a:pt x="1716366" y="965200"/>
                  </a:lnTo>
                  <a:lnTo>
                    <a:pt x="1716366" y="444500"/>
                  </a:lnTo>
                  <a:lnTo>
                    <a:pt x="1716074" y="444500"/>
                  </a:lnTo>
                  <a:lnTo>
                    <a:pt x="1716074" y="914400"/>
                  </a:lnTo>
                  <a:lnTo>
                    <a:pt x="1686039" y="914400"/>
                  </a:lnTo>
                  <a:lnTo>
                    <a:pt x="1686039" y="952500"/>
                  </a:lnTo>
                  <a:lnTo>
                    <a:pt x="1629918" y="952500"/>
                  </a:lnTo>
                  <a:lnTo>
                    <a:pt x="1629727" y="927100"/>
                  </a:lnTo>
                  <a:lnTo>
                    <a:pt x="1685747" y="927100"/>
                  </a:lnTo>
                  <a:lnTo>
                    <a:pt x="1686039" y="952500"/>
                  </a:lnTo>
                  <a:lnTo>
                    <a:pt x="1686039" y="914400"/>
                  </a:lnTo>
                  <a:lnTo>
                    <a:pt x="1479448" y="914400"/>
                  </a:lnTo>
                  <a:lnTo>
                    <a:pt x="1479448" y="952500"/>
                  </a:lnTo>
                  <a:lnTo>
                    <a:pt x="1423428" y="952500"/>
                  </a:lnTo>
                  <a:lnTo>
                    <a:pt x="1423136" y="927100"/>
                  </a:lnTo>
                  <a:lnTo>
                    <a:pt x="1479245" y="927100"/>
                  </a:lnTo>
                  <a:lnTo>
                    <a:pt x="1479448" y="952500"/>
                  </a:lnTo>
                  <a:lnTo>
                    <a:pt x="1479448" y="914400"/>
                  </a:lnTo>
                  <a:lnTo>
                    <a:pt x="1393990" y="914400"/>
                  </a:lnTo>
                  <a:lnTo>
                    <a:pt x="1393888" y="901700"/>
                  </a:lnTo>
                  <a:lnTo>
                    <a:pt x="1715871" y="901700"/>
                  </a:lnTo>
                  <a:lnTo>
                    <a:pt x="1716074" y="914400"/>
                  </a:lnTo>
                  <a:lnTo>
                    <a:pt x="1716074" y="444500"/>
                  </a:lnTo>
                  <a:lnTo>
                    <a:pt x="1715389" y="444500"/>
                  </a:lnTo>
                  <a:lnTo>
                    <a:pt x="1715389" y="838200"/>
                  </a:lnTo>
                  <a:lnTo>
                    <a:pt x="1715389" y="850900"/>
                  </a:lnTo>
                  <a:lnTo>
                    <a:pt x="1685442" y="852093"/>
                  </a:lnTo>
                  <a:lnTo>
                    <a:pt x="1685442" y="889000"/>
                  </a:lnTo>
                  <a:lnTo>
                    <a:pt x="1629333" y="889000"/>
                  </a:lnTo>
                  <a:lnTo>
                    <a:pt x="1629232" y="863600"/>
                  </a:lnTo>
                  <a:lnTo>
                    <a:pt x="1685353" y="863600"/>
                  </a:lnTo>
                  <a:lnTo>
                    <a:pt x="1685442" y="889000"/>
                  </a:lnTo>
                  <a:lnTo>
                    <a:pt x="1685442" y="852093"/>
                  </a:lnTo>
                  <a:lnTo>
                    <a:pt x="1478851" y="860234"/>
                  </a:lnTo>
                  <a:lnTo>
                    <a:pt x="1478851" y="889000"/>
                  </a:lnTo>
                  <a:lnTo>
                    <a:pt x="1422831" y="889000"/>
                  </a:lnTo>
                  <a:lnTo>
                    <a:pt x="1422742" y="863600"/>
                  </a:lnTo>
                  <a:lnTo>
                    <a:pt x="1478762" y="863600"/>
                  </a:lnTo>
                  <a:lnTo>
                    <a:pt x="1478851" y="889000"/>
                  </a:lnTo>
                  <a:lnTo>
                    <a:pt x="1478851" y="860234"/>
                  </a:lnTo>
                  <a:lnTo>
                    <a:pt x="1393393" y="863600"/>
                  </a:lnTo>
                  <a:lnTo>
                    <a:pt x="1393291" y="838200"/>
                  </a:lnTo>
                  <a:lnTo>
                    <a:pt x="1715389" y="838200"/>
                  </a:lnTo>
                  <a:lnTo>
                    <a:pt x="1715389" y="444500"/>
                  </a:lnTo>
                  <a:lnTo>
                    <a:pt x="1715185" y="444500"/>
                  </a:lnTo>
                  <a:lnTo>
                    <a:pt x="1715185" y="800100"/>
                  </a:lnTo>
                  <a:lnTo>
                    <a:pt x="1684858" y="800100"/>
                  </a:lnTo>
                  <a:lnTo>
                    <a:pt x="1685048" y="825500"/>
                  </a:lnTo>
                  <a:lnTo>
                    <a:pt x="1629029" y="825500"/>
                  </a:lnTo>
                  <a:lnTo>
                    <a:pt x="1628736" y="800100"/>
                  </a:lnTo>
                  <a:lnTo>
                    <a:pt x="1478267" y="800100"/>
                  </a:lnTo>
                  <a:lnTo>
                    <a:pt x="1478559" y="825500"/>
                  </a:lnTo>
                  <a:lnTo>
                    <a:pt x="1422438" y="825500"/>
                  </a:lnTo>
                  <a:lnTo>
                    <a:pt x="1422247" y="800100"/>
                  </a:lnTo>
                  <a:lnTo>
                    <a:pt x="1393101" y="800100"/>
                  </a:lnTo>
                  <a:lnTo>
                    <a:pt x="1392999" y="774700"/>
                  </a:lnTo>
                  <a:lnTo>
                    <a:pt x="1714893" y="774700"/>
                  </a:lnTo>
                  <a:lnTo>
                    <a:pt x="1715185" y="800100"/>
                  </a:lnTo>
                  <a:lnTo>
                    <a:pt x="1715185" y="444500"/>
                  </a:lnTo>
                  <a:lnTo>
                    <a:pt x="1714588" y="444500"/>
                  </a:lnTo>
                  <a:lnTo>
                    <a:pt x="1714588" y="711200"/>
                  </a:lnTo>
                  <a:lnTo>
                    <a:pt x="1714588" y="736600"/>
                  </a:lnTo>
                  <a:lnTo>
                    <a:pt x="1684261" y="736600"/>
                  </a:lnTo>
                  <a:lnTo>
                    <a:pt x="1684553" y="762000"/>
                  </a:lnTo>
                  <a:lnTo>
                    <a:pt x="1628533" y="762000"/>
                  </a:lnTo>
                  <a:lnTo>
                    <a:pt x="1628444" y="736600"/>
                  </a:lnTo>
                  <a:lnTo>
                    <a:pt x="1477962" y="736600"/>
                  </a:lnTo>
                  <a:lnTo>
                    <a:pt x="1478064" y="762000"/>
                  </a:lnTo>
                  <a:lnTo>
                    <a:pt x="1421942" y="762000"/>
                  </a:lnTo>
                  <a:lnTo>
                    <a:pt x="1421853" y="736600"/>
                  </a:lnTo>
                  <a:lnTo>
                    <a:pt x="1392605" y="736600"/>
                  </a:lnTo>
                  <a:lnTo>
                    <a:pt x="1392504" y="711200"/>
                  </a:lnTo>
                  <a:lnTo>
                    <a:pt x="1714588" y="711200"/>
                  </a:lnTo>
                  <a:lnTo>
                    <a:pt x="1714588" y="444500"/>
                  </a:lnTo>
                  <a:lnTo>
                    <a:pt x="1714296" y="444500"/>
                  </a:lnTo>
                  <a:lnTo>
                    <a:pt x="1714296" y="673100"/>
                  </a:lnTo>
                  <a:lnTo>
                    <a:pt x="1684159" y="673100"/>
                  </a:lnTo>
                  <a:lnTo>
                    <a:pt x="1684159" y="698500"/>
                  </a:lnTo>
                  <a:lnTo>
                    <a:pt x="1628038" y="698500"/>
                  </a:lnTo>
                  <a:lnTo>
                    <a:pt x="1627949" y="685800"/>
                  </a:lnTo>
                  <a:lnTo>
                    <a:pt x="1683969" y="685800"/>
                  </a:lnTo>
                  <a:lnTo>
                    <a:pt x="1684159" y="698500"/>
                  </a:lnTo>
                  <a:lnTo>
                    <a:pt x="1684159" y="673100"/>
                  </a:lnTo>
                  <a:lnTo>
                    <a:pt x="1477568" y="673100"/>
                  </a:lnTo>
                  <a:lnTo>
                    <a:pt x="1477568" y="698500"/>
                  </a:lnTo>
                  <a:lnTo>
                    <a:pt x="1421549" y="698500"/>
                  </a:lnTo>
                  <a:lnTo>
                    <a:pt x="1421358" y="685800"/>
                  </a:lnTo>
                  <a:lnTo>
                    <a:pt x="1477467" y="685800"/>
                  </a:lnTo>
                  <a:lnTo>
                    <a:pt x="1477568" y="698500"/>
                  </a:lnTo>
                  <a:lnTo>
                    <a:pt x="1477568" y="673100"/>
                  </a:lnTo>
                  <a:lnTo>
                    <a:pt x="1392110" y="673100"/>
                  </a:lnTo>
                  <a:lnTo>
                    <a:pt x="1392008" y="647700"/>
                  </a:lnTo>
                  <a:lnTo>
                    <a:pt x="1421155" y="647700"/>
                  </a:lnTo>
                  <a:lnTo>
                    <a:pt x="1420964" y="622300"/>
                  </a:lnTo>
                  <a:lnTo>
                    <a:pt x="1476984" y="622300"/>
                  </a:lnTo>
                  <a:lnTo>
                    <a:pt x="1477175" y="647700"/>
                  </a:lnTo>
                  <a:lnTo>
                    <a:pt x="1627746" y="647700"/>
                  </a:lnTo>
                  <a:lnTo>
                    <a:pt x="1627454" y="622300"/>
                  </a:lnTo>
                  <a:lnTo>
                    <a:pt x="1683575" y="622300"/>
                  </a:lnTo>
                  <a:lnTo>
                    <a:pt x="1683766" y="635000"/>
                  </a:lnTo>
                  <a:lnTo>
                    <a:pt x="1627746" y="647700"/>
                  </a:lnTo>
                  <a:lnTo>
                    <a:pt x="1714093" y="647700"/>
                  </a:lnTo>
                  <a:lnTo>
                    <a:pt x="1714296" y="673100"/>
                  </a:lnTo>
                  <a:lnTo>
                    <a:pt x="1714296" y="444500"/>
                  </a:lnTo>
                  <a:lnTo>
                    <a:pt x="1713903" y="444500"/>
                  </a:lnTo>
                  <a:lnTo>
                    <a:pt x="1713903" y="609600"/>
                  </a:lnTo>
                  <a:lnTo>
                    <a:pt x="1391818" y="609600"/>
                  </a:lnTo>
                  <a:lnTo>
                    <a:pt x="1391615" y="584200"/>
                  </a:lnTo>
                  <a:lnTo>
                    <a:pt x="1420558" y="584200"/>
                  </a:lnTo>
                  <a:lnTo>
                    <a:pt x="1420469" y="558800"/>
                  </a:lnTo>
                  <a:lnTo>
                    <a:pt x="1476489" y="558800"/>
                  </a:lnTo>
                  <a:lnTo>
                    <a:pt x="1476578" y="584200"/>
                  </a:lnTo>
                  <a:lnTo>
                    <a:pt x="1627251" y="584200"/>
                  </a:lnTo>
                  <a:lnTo>
                    <a:pt x="1627149" y="558800"/>
                  </a:lnTo>
                  <a:lnTo>
                    <a:pt x="1683169" y="558800"/>
                  </a:lnTo>
                  <a:lnTo>
                    <a:pt x="1683270" y="584200"/>
                  </a:lnTo>
                  <a:lnTo>
                    <a:pt x="1713598" y="584200"/>
                  </a:lnTo>
                  <a:lnTo>
                    <a:pt x="1713903" y="609600"/>
                  </a:lnTo>
                  <a:lnTo>
                    <a:pt x="1713903" y="444500"/>
                  </a:lnTo>
                  <a:lnTo>
                    <a:pt x="1713115" y="444500"/>
                  </a:lnTo>
                  <a:lnTo>
                    <a:pt x="1713115" y="520700"/>
                  </a:lnTo>
                  <a:lnTo>
                    <a:pt x="1713115" y="546100"/>
                  </a:lnTo>
                  <a:lnTo>
                    <a:pt x="1391221" y="546100"/>
                  </a:lnTo>
                  <a:lnTo>
                    <a:pt x="1391018" y="533400"/>
                  </a:lnTo>
                  <a:lnTo>
                    <a:pt x="1713115" y="520700"/>
                  </a:lnTo>
                  <a:lnTo>
                    <a:pt x="1713115" y="444500"/>
                  </a:lnTo>
                  <a:lnTo>
                    <a:pt x="1358811" y="444500"/>
                  </a:lnTo>
                  <a:lnTo>
                    <a:pt x="1359204" y="482600"/>
                  </a:lnTo>
                  <a:lnTo>
                    <a:pt x="1209128" y="482600"/>
                  </a:lnTo>
                  <a:lnTo>
                    <a:pt x="1209040" y="457200"/>
                  </a:lnTo>
                  <a:lnTo>
                    <a:pt x="1198956" y="416090"/>
                  </a:lnTo>
                  <a:lnTo>
                    <a:pt x="1198956" y="2057400"/>
                  </a:lnTo>
                  <a:lnTo>
                    <a:pt x="1138288" y="2057400"/>
                  </a:lnTo>
                  <a:lnTo>
                    <a:pt x="1137996" y="2006600"/>
                  </a:lnTo>
                  <a:lnTo>
                    <a:pt x="1198664" y="2006600"/>
                  </a:lnTo>
                  <a:lnTo>
                    <a:pt x="1198956" y="2057400"/>
                  </a:lnTo>
                  <a:lnTo>
                    <a:pt x="1198956" y="416090"/>
                  </a:lnTo>
                  <a:lnTo>
                    <a:pt x="1198460" y="414070"/>
                  </a:lnTo>
                  <a:lnTo>
                    <a:pt x="1198460" y="1968500"/>
                  </a:lnTo>
                  <a:lnTo>
                    <a:pt x="1137805" y="1968500"/>
                  </a:lnTo>
                  <a:lnTo>
                    <a:pt x="1137500" y="1930400"/>
                  </a:lnTo>
                  <a:lnTo>
                    <a:pt x="1198168" y="1930400"/>
                  </a:lnTo>
                  <a:lnTo>
                    <a:pt x="1198460" y="1968500"/>
                  </a:lnTo>
                  <a:lnTo>
                    <a:pt x="1198460" y="414070"/>
                  </a:lnTo>
                  <a:lnTo>
                    <a:pt x="1197864" y="411632"/>
                  </a:lnTo>
                  <a:lnTo>
                    <a:pt x="1197864" y="1892300"/>
                  </a:lnTo>
                  <a:lnTo>
                    <a:pt x="1137208" y="1892300"/>
                  </a:lnTo>
                  <a:lnTo>
                    <a:pt x="1136916" y="1841500"/>
                  </a:lnTo>
                  <a:lnTo>
                    <a:pt x="1197571" y="1841500"/>
                  </a:lnTo>
                  <a:lnTo>
                    <a:pt x="1197864" y="1892300"/>
                  </a:lnTo>
                  <a:lnTo>
                    <a:pt x="1197864" y="411632"/>
                  </a:lnTo>
                  <a:lnTo>
                    <a:pt x="1197279" y="409257"/>
                  </a:lnTo>
                  <a:lnTo>
                    <a:pt x="1197279" y="1803400"/>
                  </a:lnTo>
                  <a:lnTo>
                    <a:pt x="1136611" y="1803400"/>
                  </a:lnTo>
                  <a:lnTo>
                    <a:pt x="1136319" y="1752600"/>
                  </a:lnTo>
                  <a:lnTo>
                    <a:pt x="1196975" y="1752600"/>
                  </a:lnTo>
                  <a:lnTo>
                    <a:pt x="1197279" y="1803400"/>
                  </a:lnTo>
                  <a:lnTo>
                    <a:pt x="1197279" y="409257"/>
                  </a:lnTo>
                  <a:lnTo>
                    <a:pt x="1196682" y="406819"/>
                  </a:lnTo>
                  <a:lnTo>
                    <a:pt x="1196682" y="1714500"/>
                  </a:lnTo>
                  <a:lnTo>
                    <a:pt x="1136015" y="1714500"/>
                  </a:lnTo>
                  <a:lnTo>
                    <a:pt x="1135722" y="1676400"/>
                  </a:lnTo>
                  <a:lnTo>
                    <a:pt x="1196390" y="1676400"/>
                  </a:lnTo>
                  <a:lnTo>
                    <a:pt x="1196682" y="1714500"/>
                  </a:lnTo>
                  <a:lnTo>
                    <a:pt x="1196682" y="406819"/>
                  </a:lnTo>
                  <a:lnTo>
                    <a:pt x="1196581" y="406400"/>
                  </a:lnTo>
                  <a:lnTo>
                    <a:pt x="1195997" y="406400"/>
                  </a:lnTo>
                  <a:lnTo>
                    <a:pt x="1195997" y="1638300"/>
                  </a:lnTo>
                  <a:lnTo>
                    <a:pt x="1135329" y="1638300"/>
                  </a:lnTo>
                  <a:lnTo>
                    <a:pt x="1135037" y="1587500"/>
                  </a:lnTo>
                  <a:lnTo>
                    <a:pt x="1195692" y="1587500"/>
                  </a:lnTo>
                  <a:lnTo>
                    <a:pt x="1195997" y="1638300"/>
                  </a:lnTo>
                  <a:lnTo>
                    <a:pt x="1195997" y="406400"/>
                  </a:lnTo>
                  <a:lnTo>
                    <a:pt x="1195400" y="406400"/>
                  </a:lnTo>
                  <a:lnTo>
                    <a:pt x="1195400" y="1549400"/>
                  </a:lnTo>
                  <a:lnTo>
                    <a:pt x="1134732" y="1549400"/>
                  </a:lnTo>
                  <a:lnTo>
                    <a:pt x="1134440" y="1498600"/>
                  </a:lnTo>
                  <a:lnTo>
                    <a:pt x="1195108" y="1498600"/>
                  </a:lnTo>
                  <a:lnTo>
                    <a:pt x="1195400" y="1549400"/>
                  </a:lnTo>
                  <a:lnTo>
                    <a:pt x="1195400" y="406400"/>
                  </a:lnTo>
                  <a:lnTo>
                    <a:pt x="1194803" y="406400"/>
                  </a:lnTo>
                  <a:lnTo>
                    <a:pt x="1194803" y="1460500"/>
                  </a:lnTo>
                  <a:lnTo>
                    <a:pt x="1134046" y="1460500"/>
                  </a:lnTo>
                  <a:lnTo>
                    <a:pt x="1133652" y="1422400"/>
                  </a:lnTo>
                  <a:lnTo>
                    <a:pt x="1194511" y="1422400"/>
                  </a:lnTo>
                  <a:lnTo>
                    <a:pt x="1194803" y="1460500"/>
                  </a:lnTo>
                  <a:lnTo>
                    <a:pt x="1194803" y="406400"/>
                  </a:lnTo>
                  <a:lnTo>
                    <a:pt x="1194117" y="406400"/>
                  </a:lnTo>
                  <a:lnTo>
                    <a:pt x="1194117" y="1384300"/>
                  </a:lnTo>
                  <a:lnTo>
                    <a:pt x="1133449" y="1384300"/>
                  </a:lnTo>
                  <a:lnTo>
                    <a:pt x="1133055" y="1333500"/>
                  </a:lnTo>
                  <a:lnTo>
                    <a:pt x="1193723" y="1333500"/>
                  </a:lnTo>
                  <a:lnTo>
                    <a:pt x="1194117" y="1384300"/>
                  </a:lnTo>
                  <a:lnTo>
                    <a:pt x="1194117" y="406400"/>
                  </a:lnTo>
                  <a:lnTo>
                    <a:pt x="1193520" y="406400"/>
                  </a:lnTo>
                  <a:lnTo>
                    <a:pt x="1193520" y="1295400"/>
                  </a:lnTo>
                  <a:lnTo>
                    <a:pt x="1132865" y="1295400"/>
                  </a:lnTo>
                  <a:lnTo>
                    <a:pt x="1132459" y="1244600"/>
                  </a:lnTo>
                  <a:lnTo>
                    <a:pt x="1193126" y="1244600"/>
                  </a:lnTo>
                  <a:lnTo>
                    <a:pt x="1193520" y="1295400"/>
                  </a:lnTo>
                  <a:lnTo>
                    <a:pt x="1193520" y="406400"/>
                  </a:lnTo>
                  <a:lnTo>
                    <a:pt x="1192923" y="406400"/>
                  </a:lnTo>
                  <a:lnTo>
                    <a:pt x="1192923" y="1206500"/>
                  </a:lnTo>
                  <a:lnTo>
                    <a:pt x="1132268" y="1206500"/>
                  </a:lnTo>
                  <a:lnTo>
                    <a:pt x="1131874" y="1168400"/>
                  </a:lnTo>
                  <a:lnTo>
                    <a:pt x="1192530" y="1168400"/>
                  </a:lnTo>
                  <a:lnTo>
                    <a:pt x="1192923" y="1206500"/>
                  </a:lnTo>
                  <a:lnTo>
                    <a:pt x="1192923" y="406400"/>
                  </a:lnTo>
                  <a:lnTo>
                    <a:pt x="1192339" y="406400"/>
                  </a:lnTo>
                  <a:lnTo>
                    <a:pt x="1192339" y="1130300"/>
                  </a:lnTo>
                  <a:lnTo>
                    <a:pt x="1131671" y="1130300"/>
                  </a:lnTo>
                  <a:lnTo>
                    <a:pt x="1131277" y="1079500"/>
                  </a:lnTo>
                  <a:lnTo>
                    <a:pt x="1191945" y="1079500"/>
                  </a:lnTo>
                  <a:lnTo>
                    <a:pt x="1192339" y="1130300"/>
                  </a:lnTo>
                  <a:lnTo>
                    <a:pt x="1192339" y="406400"/>
                  </a:lnTo>
                  <a:lnTo>
                    <a:pt x="1191742" y="406400"/>
                  </a:lnTo>
                  <a:lnTo>
                    <a:pt x="1191742" y="1041400"/>
                  </a:lnTo>
                  <a:lnTo>
                    <a:pt x="1131087" y="1041400"/>
                  </a:lnTo>
                  <a:lnTo>
                    <a:pt x="1130681" y="990600"/>
                  </a:lnTo>
                  <a:lnTo>
                    <a:pt x="1191348" y="990600"/>
                  </a:lnTo>
                  <a:lnTo>
                    <a:pt x="1191742" y="1041400"/>
                  </a:lnTo>
                  <a:lnTo>
                    <a:pt x="1191742" y="406400"/>
                  </a:lnTo>
                  <a:lnTo>
                    <a:pt x="928204" y="406400"/>
                  </a:lnTo>
                  <a:lnTo>
                    <a:pt x="928204" y="2057400"/>
                  </a:lnTo>
                  <a:lnTo>
                    <a:pt x="867537" y="2057400"/>
                  </a:lnTo>
                  <a:lnTo>
                    <a:pt x="867181" y="2006600"/>
                  </a:lnTo>
                  <a:lnTo>
                    <a:pt x="927849" y="2006600"/>
                  </a:lnTo>
                  <a:lnTo>
                    <a:pt x="928204" y="2057400"/>
                  </a:lnTo>
                  <a:lnTo>
                    <a:pt x="928204" y="406400"/>
                  </a:lnTo>
                  <a:lnTo>
                    <a:pt x="927735" y="406400"/>
                  </a:lnTo>
                  <a:lnTo>
                    <a:pt x="927735" y="1968500"/>
                  </a:lnTo>
                  <a:lnTo>
                    <a:pt x="867067" y="1968500"/>
                  </a:lnTo>
                  <a:lnTo>
                    <a:pt x="866711" y="1930400"/>
                  </a:lnTo>
                  <a:lnTo>
                    <a:pt x="927379" y="1930400"/>
                  </a:lnTo>
                  <a:lnTo>
                    <a:pt x="927735" y="1968500"/>
                  </a:lnTo>
                  <a:lnTo>
                    <a:pt x="927735" y="406400"/>
                  </a:lnTo>
                  <a:lnTo>
                    <a:pt x="927138" y="406400"/>
                  </a:lnTo>
                  <a:lnTo>
                    <a:pt x="927138" y="1892300"/>
                  </a:lnTo>
                  <a:lnTo>
                    <a:pt x="866470" y="1892300"/>
                  </a:lnTo>
                  <a:lnTo>
                    <a:pt x="866114" y="1841500"/>
                  </a:lnTo>
                  <a:lnTo>
                    <a:pt x="926782" y="1841500"/>
                  </a:lnTo>
                  <a:lnTo>
                    <a:pt x="927138" y="1892300"/>
                  </a:lnTo>
                  <a:lnTo>
                    <a:pt x="927138" y="406400"/>
                  </a:lnTo>
                  <a:lnTo>
                    <a:pt x="926541" y="406400"/>
                  </a:lnTo>
                  <a:lnTo>
                    <a:pt x="926541" y="1803400"/>
                  </a:lnTo>
                  <a:lnTo>
                    <a:pt x="865886" y="1803400"/>
                  </a:lnTo>
                  <a:lnTo>
                    <a:pt x="865530" y="1765300"/>
                  </a:lnTo>
                  <a:lnTo>
                    <a:pt x="926198" y="1752600"/>
                  </a:lnTo>
                  <a:lnTo>
                    <a:pt x="926541" y="1803400"/>
                  </a:lnTo>
                  <a:lnTo>
                    <a:pt x="926541" y="406400"/>
                  </a:lnTo>
                  <a:lnTo>
                    <a:pt x="925957" y="406400"/>
                  </a:lnTo>
                  <a:lnTo>
                    <a:pt x="925957" y="1714500"/>
                  </a:lnTo>
                  <a:lnTo>
                    <a:pt x="865289" y="1714500"/>
                  </a:lnTo>
                  <a:lnTo>
                    <a:pt x="864933" y="1676400"/>
                  </a:lnTo>
                  <a:lnTo>
                    <a:pt x="925601" y="1676400"/>
                  </a:lnTo>
                  <a:lnTo>
                    <a:pt x="925957" y="1714500"/>
                  </a:lnTo>
                  <a:lnTo>
                    <a:pt x="925957" y="406400"/>
                  </a:lnTo>
                  <a:lnTo>
                    <a:pt x="925245" y="406400"/>
                  </a:lnTo>
                  <a:lnTo>
                    <a:pt x="925245" y="1638300"/>
                  </a:lnTo>
                  <a:lnTo>
                    <a:pt x="864577" y="1638300"/>
                  </a:lnTo>
                  <a:lnTo>
                    <a:pt x="864222" y="1587500"/>
                  </a:lnTo>
                  <a:lnTo>
                    <a:pt x="924890" y="1587500"/>
                  </a:lnTo>
                  <a:lnTo>
                    <a:pt x="925245" y="1638300"/>
                  </a:lnTo>
                  <a:lnTo>
                    <a:pt x="925245" y="406400"/>
                  </a:lnTo>
                  <a:lnTo>
                    <a:pt x="924661" y="406400"/>
                  </a:lnTo>
                  <a:lnTo>
                    <a:pt x="924661" y="1549400"/>
                  </a:lnTo>
                  <a:lnTo>
                    <a:pt x="863981" y="1549400"/>
                  </a:lnTo>
                  <a:lnTo>
                    <a:pt x="863625" y="1511300"/>
                  </a:lnTo>
                  <a:lnTo>
                    <a:pt x="924306" y="1511300"/>
                  </a:lnTo>
                  <a:lnTo>
                    <a:pt x="924661" y="1549400"/>
                  </a:lnTo>
                  <a:lnTo>
                    <a:pt x="924661" y="406400"/>
                  </a:lnTo>
                  <a:lnTo>
                    <a:pt x="924064" y="406400"/>
                  </a:lnTo>
                  <a:lnTo>
                    <a:pt x="924064" y="1460500"/>
                  </a:lnTo>
                  <a:lnTo>
                    <a:pt x="863396" y="1460500"/>
                  </a:lnTo>
                  <a:lnTo>
                    <a:pt x="863041" y="1422400"/>
                  </a:lnTo>
                  <a:lnTo>
                    <a:pt x="923709" y="1422400"/>
                  </a:lnTo>
                  <a:lnTo>
                    <a:pt x="924064" y="1460500"/>
                  </a:lnTo>
                  <a:lnTo>
                    <a:pt x="924064" y="406400"/>
                  </a:lnTo>
                  <a:lnTo>
                    <a:pt x="923467" y="406400"/>
                  </a:lnTo>
                  <a:lnTo>
                    <a:pt x="923467" y="1384300"/>
                  </a:lnTo>
                  <a:lnTo>
                    <a:pt x="862799" y="1384300"/>
                  </a:lnTo>
                  <a:lnTo>
                    <a:pt x="862444" y="1333500"/>
                  </a:lnTo>
                  <a:lnTo>
                    <a:pt x="923112" y="1333500"/>
                  </a:lnTo>
                  <a:lnTo>
                    <a:pt x="923467" y="1384300"/>
                  </a:lnTo>
                  <a:lnTo>
                    <a:pt x="923467" y="406400"/>
                  </a:lnTo>
                  <a:lnTo>
                    <a:pt x="922883" y="406400"/>
                  </a:lnTo>
                  <a:lnTo>
                    <a:pt x="922883" y="1295400"/>
                  </a:lnTo>
                  <a:lnTo>
                    <a:pt x="862203" y="1295400"/>
                  </a:lnTo>
                  <a:lnTo>
                    <a:pt x="861847" y="1257300"/>
                  </a:lnTo>
                  <a:lnTo>
                    <a:pt x="922528" y="1257300"/>
                  </a:lnTo>
                  <a:lnTo>
                    <a:pt x="922883" y="1295400"/>
                  </a:lnTo>
                  <a:lnTo>
                    <a:pt x="922883" y="406400"/>
                  </a:lnTo>
                  <a:lnTo>
                    <a:pt x="922286" y="406400"/>
                  </a:lnTo>
                  <a:lnTo>
                    <a:pt x="922286" y="1206500"/>
                  </a:lnTo>
                  <a:lnTo>
                    <a:pt x="861618" y="1206500"/>
                  </a:lnTo>
                  <a:lnTo>
                    <a:pt x="861263" y="1168400"/>
                  </a:lnTo>
                  <a:lnTo>
                    <a:pt x="921931" y="1168400"/>
                  </a:lnTo>
                  <a:lnTo>
                    <a:pt x="922286" y="1206500"/>
                  </a:lnTo>
                  <a:lnTo>
                    <a:pt x="922286" y="406400"/>
                  </a:lnTo>
                  <a:lnTo>
                    <a:pt x="921689" y="406400"/>
                  </a:lnTo>
                  <a:lnTo>
                    <a:pt x="921689" y="1130300"/>
                  </a:lnTo>
                  <a:lnTo>
                    <a:pt x="861021" y="1130300"/>
                  </a:lnTo>
                  <a:lnTo>
                    <a:pt x="860666" y="1079500"/>
                  </a:lnTo>
                  <a:lnTo>
                    <a:pt x="921334" y="1079500"/>
                  </a:lnTo>
                  <a:lnTo>
                    <a:pt x="921689" y="1130300"/>
                  </a:lnTo>
                  <a:lnTo>
                    <a:pt x="921689" y="406400"/>
                  </a:lnTo>
                  <a:lnTo>
                    <a:pt x="921105" y="406400"/>
                  </a:lnTo>
                  <a:lnTo>
                    <a:pt x="921105" y="1041400"/>
                  </a:lnTo>
                  <a:lnTo>
                    <a:pt x="860425" y="1041400"/>
                  </a:lnTo>
                  <a:lnTo>
                    <a:pt x="860069" y="1003300"/>
                  </a:lnTo>
                  <a:lnTo>
                    <a:pt x="920750" y="1003300"/>
                  </a:lnTo>
                  <a:lnTo>
                    <a:pt x="921105" y="1041400"/>
                  </a:lnTo>
                  <a:lnTo>
                    <a:pt x="921105" y="406400"/>
                  </a:lnTo>
                  <a:lnTo>
                    <a:pt x="770610" y="406400"/>
                  </a:lnTo>
                  <a:lnTo>
                    <a:pt x="770966" y="469900"/>
                  </a:lnTo>
                  <a:lnTo>
                    <a:pt x="651992" y="469900"/>
                  </a:lnTo>
                  <a:lnTo>
                    <a:pt x="653884" y="723900"/>
                  </a:lnTo>
                  <a:lnTo>
                    <a:pt x="642747" y="723900"/>
                  </a:lnTo>
                  <a:lnTo>
                    <a:pt x="644283" y="952500"/>
                  </a:lnTo>
                  <a:lnTo>
                    <a:pt x="634339" y="952500"/>
                  </a:lnTo>
                  <a:lnTo>
                    <a:pt x="635520" y="1130300"/>
                  </a:lnTo>
                  <a:lnTo>
                    <a:pt x="625094" y="1130300"/>
                  </a:lnTo>
                  <a:lnTo>
                    <a:pt x="625094" y="2082800"/>
                  </a:lnTo>
                  <a:lnTo>
                    <a:pt x="373037" y="2082800"/>
                  </a:lnTo>
                  <a:lnTo>
                    <a:pt x="372922" y="2070100"/>
                  </a:lnTo>
                  <a:lnTo>
                    <a:pt x="624967" y="2057400"/>
                  </a:lnTo>
                  <a:lnTo>
                    <a:pt x="625094" y="2082800"/>
                  </a:lnTo>
                  <a:lnTo>
                    <a:pt x="625094" y="1130300"/>
                  </a:lnTo>
                  <a:lnTo>
                    <a:pt x="624611" y="1130300"/>
                  </a:lnTo>
                  <a:lnTo>
                    <a:pt x="624611" y="2019300"/>
                  </a:lnTo>
                  <a:lnTo>
                    <a:pt x="372681" y="2032000"/>
                  </a:lnTo>
                  <a:lnTo>
                    <a:pt x="372452" y="2006600"/>
                  </a:lnTo>
                  <a:lnTo>
                    <a:pt x="624497" y="2006600"/>
                  </a:lnTo>
                  <a:lnTo>
                    <a:pt x="624611" y="2019300"/>
                  </a:lnTo>
                  <a:lnTo>
                    <a:pt x="624611" y="1130300"/>
                  </a:lnTo>
                  <a:lnTo>
                    <a:pt x="624255" y="1130300"/>
                  </a:lnTo>
                  <a:lnTo>
                    <a:pt x="624255" y="1968500"/>
                  </a:lnTo>
                  <a:lnTo>
                    <a:pt x="372211" y="1968500"/>
                  </a:lnTo>
                  <a:lnTo>
                    <a:pt x="372097" y="1943100"/>
                  </a:lnTo>
                  <a:lnTo>
                    <a:pt x="624027" y="1943100"/>
                  </a:lnTo>
                  <a:lnTo>
                    <a:pt x="624255" y="1968500"/>
                  </a:lnTo>
                  <a:lnTo>
                    <a:pt x="624255" y="1130300"/>
                  </a:lnTo>
                  <a:lnTo>
                    <a:pt x="623785" y="1130300"/>
                  </a:lnTo>
                  <a:lnTo>
                    <a:pt x="623785" y="1905000"/>
                  </a:lnTo>
                  <a:lnTo>
                    <a:pt x="371741" y="1905000"/>
                  </a:lnTo>
                  <a:lnTo>
                    <a:pt x="371614" y="1879600"/>
                  </a:lnTo>
                  <a:lnTo>
                    <a:pt x="623671" y="1879600"/>
                  </a:lnTo>
                  <a:lnTo>
                    <a:pt x="623785" y="1905000"/>
                  </a:lnTo>
                  <a:lnTo>
                    <a:pt x="623785" y="1130300"/>
                  </a:lnTo>
                  <a:lnTo>
                    <a:pt x="623430" y="1130300"/>
                  </a:lnTo>
                  <a:lnTo>
                    <a:pt x="623430" y="1841500"/>
                  </a:lnTo>
                  <a:lnTo>
                    <a:pt x="371386" y="1841500"/>
                  </a:lnTo>
                  <a:lnTo>
                    <a:pt x="371144" y="1828800"/>
                  </a:lnTo>
                  <a:lnTo>
                    <a:pt x="623189" y="1828800"/>
                  </a:lnTo>
                  <a:lnTo>
                    <a:pt x="623430" y="1841500"/>
                  </a:lnTo>
                  <a:lnTo>
                    <a:pt x="623430" y="1130300"/>
                  </a:lnTo>
                  <a:lnTo>
                    <a:pt x="622960" y="1130300"/>
                  </a:lnTo>
                  <a:lnTo>
                    <a:pt x="622960" y="1790700"/>
                  </a:lnTo>
                  <a:lnTo>
                    <a:pt x="370903" y="1790700"/>
                  </a:lnTo>
                  <a:lnTo>
                    <a:pt x="370789" y="1765300"/>
                  </a:lnTo>
                  <a:lnTo>
                    <a:pt x="622833" y="1765300"/>
                  </a:lnTo>
                  <a:lnTo>
                    <a:pt x="622960" y="1790700"/>
                  </a:lnTo>
                  <a:lnTo>
                    <a:pt x="622960" y="1130300"/>
                  </a:lnTo>
                  <a:lnTo>
                    <a:pt x="622477" y="1130300"/>
                  </a:lnTo>
                  <a:lnTo>
                    <a:pt x="622477" y="1727200"/>
                  </a:lnTo>
                  <a:lnTo>
                    <a:pt x="370547" y="1727200"/>
                  </a:lnTo>
                  <a:lnTo>
                    <a:pt x="370319" y="1701800"/>
                  </a:lnTo>
                  <a:lnTo>
                    <a:pt x="622363" y="1701800"/>
                  </a:lnTo>
                  <a:lnTo>
                    <a:pt x="622477" y="1727200"/>
                  </a:lnTo>
                  <a:lnTo>
                    <a:pt x="622477" y="1130300"/>
                  </a:lnTo>
                  <a:lnTo>
                    <a:pt x="622249" y="1130300"/>
                  </a:lnTo>
                  <a:lnTo>
                    <a:pt x="622249" y="1663700"/>
                  </a:lnTo>
                  <a:lnTo>
                    <a:pt x="370192" y="1663700"/>
                  </a:lnTo>
                  <a:lnTo>
                    <a:pt x="369836" y="1638300"/>
                  </a:lnTo>
                  <a:lnTo>
                    <a:pt x="622007" y="1638300"/>
                  </a:lnTo>
                  <a:lnTo>
                    <a:pt x="622249" y="1663700"/>
                  </a:lnTo>
                  <a:lnTo>
                    <a:pt x="622249" y="1130300"/>
                  </a:lnTo>
                  <a:lnTo>
                    <a:pt x="621652" y="1130300"/>
                  </a:lnTo>
                  <a:lnTo>
                    <a:pt x="621652" y="1600200"/>
                  </a:lnTo>
                  <a:lnTo>
                    <a:pt x="369608" y="1600200"/>
                  </a:lnTo>
                  <a:lnTo>
                    <a:pt x="369481" y="1587500"/>
                  </a:lnTo>
                  <a:lnTo>
                    <a:pt x="621538" y="1587500"/>
                  </a:lnTo>
                  <a:lnTo>
                    <a:pt x="621652" y="1600200"/>
                  </a:lnTo>
                  <a:lnTo>
                    <a:pt x="621652" y="1130300"/>
                  </a:lnTo>
                  <a:lnTo>
                    <a:pt x="621169" y="1130300"/>
                  </a:lnTo>
                  <a:lnTo>
                    <a:pt x="621169" y="1549400"/>
                  </a:lnTo>
                  <a:lnTo>
                    <a:pt x="369252" y="1549400"/>
                  </a:lnTo>
                  <a:lnTo>
                    <a:pt x="369011" y="1524000"/>
                  </a:lnTo>
                  <a:lnTo>
                    <a:pt x="621055" y="1524000"/>
                  </a:lnTo>
                  <a:lnTo>
                    <a:pt x="621169" y="1549400"/>
                  </a:lnTo>
                  <a:lnTo>
                    <a:pt x="621169" y="1130300"/>
                  </a:lnTo>
                  <a:lnTo>
                    <a:pt x="620814" y="1130300"/>
                  </a:lnTo>
                  <a:lnTo>
                    <a:pt x="620814" y="1485900"/>
                  </a:lnTo>
                  <a:lnTo>
                    <a:pt x="368769" y="1485900"/>
                  </a:lnTo>
                  <a:lnTo>
                    <a:pt x="368655" y="1460500"/>
                  </a:lnTo>
                  <a:lnTo>
                    <a:pt x="620585" y="1460500"/>
                  </a:lnTo>
                  <a:lnTo>
                    <a:pt x="620814" y="1485900"/>
                  </a:lnTo>
                  <a:lnTo>
                    <a:pt x="620814" y="1130300"/>
                  </a:lnTo>
                  <a:lnTo>
                    <a:pt x="620344" y="1130300"/>
                  </a:lnTo>
                  <a:lnTo>
                    <a:pt x="620344" y="1422400"/>
                  </a:lnTo>
                  <a:lnTo>
                    <a:pt x="368414" y="1422400"/>
                  </a:lnTo>
                  <a:lnTo>
                    <a:pt x="368185" y="1397000"/>
                  </a:lnTo>
                  <a:lnTo>
                    <a:pt x="620229" y="1397000"/>
                  </a:lnTo>
                  <a:lnTo>
                    <a:pt x="620344" y="1422400"/>
                  </a:lnTo>
                  <a:lnTo>
                    <a:pt x="620344" y="1130300"/>
                  </a:lnTo>
                  <a:lnTo>
                    <a:pt x="619988" y="1130300"/>
                  </a:lnTo>
                  <a:lnTo>
                    <a:pt x="619988" y="1358900"/>
                  </a:lnTo>
                  <a:lnTo>
                    <a:pt x="367944" y="1358900"/>
                  </a:lnTo>
                  <a:lnTo>
                    <a:pt x="367703" y="1346200"/>
                  </a:lnTo>
                  <a:lnTo>
                    <a:pt x="619747" y="1346200"/>
                  </a:lnTo>
                  <a:lnTo>
                    <a:pt x="619988" y="1358900"/>
                  </a:lnTo>
                  <a:lnTo>
                    <a:pt x="619988" y="1130300"/>
                  </a:lnTo>
                  <a:lnTo>
                    <a:pt x="619518" y="1130300"/>
                  </a:lnTo>
                  <a:lnTo>
                    <a:pt x="619518" y="1308100"/>
                  </a:lnTo>
                  <a:lnTo>
                    <a:pt x="367347" y="1308100"/>
                  </a:lnTo>
                  <a:lnTo>
                    <a:pt x="367347" y="1282700"/>
                  </a:lnTo>
                  <a:lnTo>
                    <a:pt x="619391" y="1282700"/>
                  </a:lnTo>
                  <a:lnTo>
                    <a:pt x="619518" y="1308100"/>
                  </a:lnTo>
                  <a:lnTo>
                    <a:pt x="619518" y="1130300"/>
                  </a:lnTo>
                  <a:lnTo>
                    <a:pt x="619163" y="1130300"/>
                  </a:lnTo>
                  <a:lnTo>
                    <a:pt x="619163" y="1244600"/>
                  </a:lnTo>
                  <a:lnTo>
                    <a:pt x="367118" y="1244600"/>
                  </a:lnTo>
                  <a:lnTo>
                    <a:pt x="366877" y="1219200"/>
                  </a:lnTo>
                  <a:lnTo>
                    <a:pt x="619036" y="1219200"/>
                  </a:lnTo>
                  <a:lnTo>
                    <a:pt x="619163" y="1244600"/>
                  </a:lnTo>
                  <a:lnTo>
                    <a:pt x="619163" y="1130300"/>
                  </a:lnTo>
                  <a:lnTo>
                    <a:pt x="348983" y="1130300"/>
                  </a:lnTo>
                  <a:lnTo>
                    <a:pt x="347827" y="965200"/>
                  </a:lnTo>
                  <a:lnTo>
                    <a:pt x="347560" y="927100"/>
                  </a:lnTo>
                  <a:lnTo>
                    <a:pt x="335127" y="876300"/>
                  </a:lnTo>
                  <a:lnTo>
                    <a:pt x="0" y="876300"/>
                  </a:lnTo>
                  <a:lnTo>
                    <a:pt x="241" y="901700"/>
                  </a:lnTo>
                  <a:lnTo>
                    <a:pt x="3797" y="1384300"/>
                  </a:lnTo>
                  <a:lnTo>
                    <a:pt x="4267" y="1435100"/>
                  </a:lnTo>
                  <a:lnTo>
                    <a:pt x="4864" y="1511300"/>
                  </a:lnTo>
                  <a:lnTo>
                    <a:pt x="5105" y="1574800"/>
                  </a:lnTo>
                  <a:lnTo>
                    <a:pt x="5816" y="1651000"/>
                  </a:lnTo>
                  <a:lnTo>
                    <a:pt x="6045" y="1701800"/>
                  </a:lnTo>
                  <a:lnTo>
                    <a:pt x="6756" y="1778000"/>
                  </a:lnTo>
                  <a:lnTo>
                    <a:pt x="6997" y="1841500"/>
                  </a:lnTo>
                  <a:lnTo>
                    <a:pt x="7708" y="1917700"/>
                  </a:lnTo>
                  <a:lnTo>
                    <a:pt x="7950" y="1968500"/>
                  </a:lnTo>
                  <a:lnTo>
                    <a:pt x="8534" y="2044700"/>
                  </a:lnTo>
                  <a:lnTo>
                    <a:pt x="20866" y="2095500"/>
                  </a:lnTo>
                  <a:lnTo>
                    <a:pt x="104762" y="2095500"/>
                  </a:lnTo>
                  <a:lnTo>
                    <a:pt x="96697" y="965200"/>
                  </a:lnTo>
                  <a:lnTo>
                    <a:pt x="110693" y="965200"/>
                  </a:lnTo>
                  <a:lnTo>
                    <a:pt x="118859" y="2095500"/>
                  </a:lnTo>
                  <a:lnTo>
                    <a:pt x="170180" y="2095500"/>
                  </a:lnTo>
                  <a:lnTo>
                    <a:pt x="161988" y="965200"/>
                  </a:lnTo>
                  <a:lnTo>
                    <a:pt x="175971" y="965200"/>
                  </a:lnTo>
                  <a:lnTo>
                    <a:pt x="184150" y="2095500"/>
                  </a:lnTo>
                  <a:lnTo>
                    <a:pt x="235458" y="2095500"/>
                  </a:lnTo>
                  <a:lnTo>
                    <a:pt x="227291" y="965200"/>
                  </a:lnTo>
                  <a:lnTo>
                    <a:pt x="241274" y="965200"/>
                  </a:lnTo>
                  <a:lnTo>
                    <a:pt x="249326" y="2095500"/>
                  </a:lnTo>
                  <a:lnTo>
                    <a:pt x="300520" y="2095500"/>
                  </a:lnTo>
                  <a:lnTo>
                    <a:pt x="292696" y="965200"/>
                  </a:lnTo>
                  <a:lnTo>
                    <a:pt x="306679" y="965200"/>
                  </a:lnTo>
                  <a:lnTo>
                    <a:pt x="314858" y="2095500"/>
                  </a:lnTo>
                  <a:lnTo>
                    <a:pt x="737311" y="2095500"/>
                  </a:lnTo>
                  <a:lnTo>
                    <a:pt x="737209" y="2082800"/>
                  </a:lnTo>
                  <a:lnTo>
                    <a:pt x="737031" y="2057400"/>
                  </a:lnTo>
                  <a:lnTo>
                    <a:pt x="736841" y="2032000"/>
                  </a:lnTo>
                  <a:lnTo>
                    <a:pt x="736663" y="2006600"/>
                  </a:lnTo>
                  <a:lnTo>
                    <a:pt x="736384" y="1968500"/>
                  </a:lnTo>
                  <a:lnTo>
                    <a:pt x="736206" y="1943100"/>
                  </a:lnTo>
                  <a:lnTo>
                    <a:pt x="735926" y="1905000"/>
                  </a:lnTo>
                  <a:lnTo>
                    <a:pt x="735736" y="1879600"/>
                  </a:lnTo>
                  <a:lnTo>
                    <a:pt x="735469" y="1841500"/>
                  </a:lnTo>
                  <a:lnTo>
                    <a:pt x="735368" y="1828800"/>
                  </a:lnTo>
                  <a:lnTo>
                    <a:pt x="735101" y="1790700"/>
                  </a:lnTo>
                  <a:lnTo>
                    <a:pt x="734910" y="1765300"/>
                  </a:lnTo>
                  <a:lnTo>
                    <a:pt x="734631" y="1727200"/>
                  </a:lnTo>
                  <a:lnTo>
                    <a:pt x="734453" y="1701800"/>
                  </a:lnTo>
                  <a:lnTo>
                    <a:pt x="734174" y="1663700"/>
                  </a:lnTo>
                  <a:lnTo>
                    <a:pt x="733996" y="1638300"/>
                  </a:lnTo>
                  <a:lnTo>
                    <a:pt x="733717" y="1600200"/>
                  </a:lnTo>
                  <a:lnTo>
                    <a:pt x="733628" y="1587500"/>
                  </a:lnTo>
                  <a:lnTo>
                    <a:pt x="733348" y="1549400"/>
                  </a:lnTo>
                  <a:lnTo>
                    <a:pt x="733158" y="1524000"/>
                  </a:lnTo>
                  <a:lnTo>
                    <a:pt x="732891" y="1485900"/>
                  </a:lnTo>
                  <a:lnTo>
                    <a:pt x="732701" y="1460500"/>
                  </a:lnTo>
                  <a:lnTo>
                    <a:pt x="732421" y="1422400"/>
                  </a:lnTo>
                  <a:lnTo>
                    <a:pt x="732243" y="1397000"/>
                  </a:lnTo>
                  <a:lnTo>
                    <a:pt x="731964" y="1358900"/>
                  </a:lnTo>
                  <a:lnTo>
                    <a:pt x="731875" y="1346200"/>
                  </a:lnTo>
                  <a:lnTo>
                    <a:pt x="731596" y="1308100"/>
                  </a:lnTo>
                  <a:lnTo>
                    <a:pt x="731418" y="1282700"/>
                  </a:lnTo>
                  <a:lnTo>
                    <a:pt x="731139" y="1244600"/>
                  </a:lnTo>
                  <a:lnTo>
                    <a:pt x="730961" y="1219200"/>
                  </a:lnTo>
                  <a:lnTo>
                    <a:pt x="730313" y="1130300"/>
                  </a:lnTo>
                  <a:lnTo>
                    <a:pt x="726173" y="558800"/>
                  </a:lnTo>
                  <a:lnTo>
                    <a:pt x="810183" y="558800"/>
                  </a:lnTo>
                  <a:lnTo>
                    <a:pt x="821093" y="2095500"/>
                  </a:lnTo>
                  <a:lnTo>
                    <a:pt x="972172" y="2095500"/>
                  </a:lnTo>
                  <a:lnTo>
                    <a:pt x="971892" y="2057400"/>
                  </a:lnTo>
                  <a:lnTo>
                    <a:pt x="971524" y="2006600"/>
                  </a:lnTo>
                  <a:lnTo>
                    <a:pt x="971257" y="1968500"/>
                  </a:lnTo>
                  <a:lnTo>
                    <a:pt x="970978" y="1930400"/>
                  </a:lnTo>
                  <a:lnTo>
                    <a:pt x="970699" y="1892300"/>
                  </a:lnTo>
                  <a:lnTo>
                    <a:pt x="970330" y="1841500"/>
                  </a:lnTo>
                  <a:lnTo>
                    <a:pt x="970051" y="1803400"/>
                  </a:lnTo>
                  <a:lnTo>
                    <a:pt x="969683" y="1752600"/>
                  </a:lnTo>
                  <a:lnTo>
                    <a:pt x="969416" y="1714500"/>
                  </a:lnTo>
                  <a:lnTo>
                    <a:pt x="969137" y="1676400"/>
                  </a:lnTo>
                  <a:lnTo>
                    <a:pt x="968857" y="1638300"/>
                  </a:lnTo>
                  <a:lnTo>
                    <a:pt x="968489" y="1587500"/>
                  </a:lnTo>
                  <a:lnTo>
                    <a:pt x="968209" y="1549400"/>
                  </a:lnTo>
                  <a:lnTo>
                    <a:pt x="967943" y="1511300"/>
                  </a:lnTo>
                  <a:lnTo>
                    <a:pt x="967574" y="1460500"/>
                  </a:lnTo>
                  <a:lnTo>
                    <a:pt x="967295" y="1422400"/>
                  </a:lnTo>
                  <a:lnTo>
                    <a:pt x="967016" y="1384300"/>
                  </a:lnTo>
                  <a:lnTo>
                    <a:pt x="966647" y="1333500"/>
                  </a:lnTo>
                  <a:lnTo>
                    <a:pt x="966368" y="1295400"/>
                  </a:lnTo>
                  <a:lnTo>
                    <a:pt x="966101" y="1257300"/>
                  </a:lnTo>
                  <a:lnTo>
                    <a:pt x="965733" y="1206500"/>
                  </a:lnTo>
                  <a:lnTo>
                    <a:pt x="965454" y="1168400"/>
                  </a:lnTo>
                  <a:lnTo>
                    <a:pt x="965174" y="1130300"/>
                  </a:lnTo>
                  <a:lnTo>
                    <a:pt x="964806" y="1079500"/>
                  </a:lnTo>
                  <a:lnTo>
                    <a:pt x="964539" y="1041400"/>
                  </a:lnTo>
                  <a:lnTo>
                    <a:pt x="964260" y="1003300"/>
                  </a:lnTo>
                  <a:lnTo>
                    <a:pt x="961034" y="558800"/>
                  </a:lnTo>
                  <a:lnTo>
                    <a:pt x="1079207" y="558800"/>
                  </a:lnTo>
                  <a:lnTo>
                    <a:pt x="1090282" y="2095500"/>
                  </a:lnTo>
                  <a:lnTo>
                    <a:pt x="1241145" y="2095500"/>
                  </a:lnTo>
                  <a:lnTo>
                    <a:pt x="1240866" y="2057400"/>
                  </a:lnTo>
                  <a:lnTo>
                    <a:pt x="1240497" y="2006600"/>
                  </a:lnTo>
                  <a:lnTo>
                    <a:pt x="1240218" y="1968500"/>
                  </a:lnTo>
                  <a:lnTo>
                    <a:pt x="1239939" y="1930400"/>
                  </a:lnTo>
                  <a:lnTo>
                    <a:pt x="1239672" y="1892300"/>
                  </a:lnTo>
                  <a:lnTo>
                    <a:pt x="1239304" y="1841500"/>
                  </a:lnTo>
                  <a:lnTo>
                    <a:pt x="1239024" y="1803400"/>
                  </a:lnTo>
                  <a:lnTo>
                    <a:pt x="1238656" y="1752600"/>
                  </a:lnTo>
                  <a:lnTo>
                    <a:pt x="1238377" y="1714500"/>
                  </a:lnTo>
                  <a:lnTo>
                    <a:pt x="1238097" y="1676400"/>
                  </a:lnTo>
                  <a:lnTo>
                    <a:pt x="1237818" y="1638300"/>
                  </a:lnTo>
                  <a:lnTo>
                    <a:pt x="1237449" y="1587500"/>
                  </a:lnTo>
                  <a:lnTo>
                    <a:pt x="1237170" y="1549400"/>
                  </a:lnTo>
                  <a:lnTo>
                    <a:pt x="1236802" y="1498600"/>
                  </a:lnTo>
                  <a:lnTo>
                    <a:pt x="1236535" y="1460500"/>
                  </a:lnTo>
                  <a:lnTo>
                    <a:pt x="1236256" y="1422400"/>
                  </a:lnTo>
                  <a:lnTo>
                    <a:pt x="1235976" y="1384300"/>
                  </a:lnTo>
                  <a:lnTo>
                    <a:pt x="1235608" y="1333500"/>
                  </a:lnTo>
                  <a:lnTo>
                    <a:pt x="1235329" y="1295400"/>
                  </a:lnTo>
                  <a:lnTo>
                    <a:pt x="1234960" y="1244600"/>
                  </a:lnTo>
                  <a:lnTo>
                    <a:pt x="1234681" y="1206500"/>
                  </a:lnTo>
                  <a:lnTo>
                    <a:pt x="1234414" y="1168400"/>
                  </a:lnTo>
                  <a:lnTo>
                    <a:pt x="1234135" y="1130300"/>
                  </a:lnTo>
                  <a:lnTo>
                    <a:pt x="1233766" y="1079500"/>
                  </a:lnTo>
                  <a:lnTo>
                    <a:pt x="1233487" y="1041400"/>
                  </a:lnTo>
                  <a:lnTo>
                    <a:pt x="1233119" y="990600"/>
                  </a:lnTo>
                  <a:lnTo>
                    <a:pt x="1229982" y="558800"/>
                  </a:lnTo>
                  <a:lnTo>
                    <a:pt x="1314056" y="558800"/>
                  </a:lnTo>
                  <a:lnTo>
                    <a:pt x="1325219" y="2095500"/>
                  </a:lnTo>
                  <a:lnTo>
                    <a:pt x="1402092" y="2095500"/>
                  </a:lnTo>
                  <a:lnTo>
                    <a:pt x="1401991" y="2082800"/>
                  </a:lnTo>
                  <a:lnTo>
                    <a:pt x="1724075" y="2082800"/>
                  </a:lnTo>
                  <a:lnTo>
                    <a:pt x="1724177" y="2095500"/>
                  </a:lnTo>
                  <a:lnTo>
                    <a:pt x="1801037" y="2095500"/>
                  </a:lnTo>
                  <a:lnTo>
                    <a:pt x="1800948" y="2082800"/>
                  </a:lnTo>
                  <a:lnTo>
                    <a:pt x="1800860" y="2070100"/>
                  </a:lnTo>
                  <a:lnTo>
                    <a:pt x="1800771" y="2057400"/>
                  </a:lnTo>
                  <a:lnTo>
                    <a:pt x="1800682" y="2044700"/>
                  </a:lnTo>
                  <a:lnTo>
                    <a:pt x="1800313" y="1993900"/>
                  </a:lnTo>
                  <a:lnTo>
                    <a:pt x="1800225" y="1981200"/>
                  </a:lnTo>
                  <a:lnTo>
                    <a:pt x="1799869" y="1930400"/>
                  </a:lnTo>
                  <a:lnTo>
                    <a:pt x="1799780" y="1917700"/>
                  </a:lnTo>
                  <a:lnTo>
                    <a:pt x="1799412" y="1866900"/>
                  </a:lnTo>
                  <a:lnTo>
                    <a:pt x="1798701" y="1765300"/>
                  </a:lnTo>
                  <a:lnTo>
                    <a:pt x="1798510" y="1739900"/>
                  </a:lnTo>
                  <a:lnTo>
                    <a:pt x="1797888" y="1651000"/>
                  </a:lnTo>
                  <a:lnTo>
                    <a:pt x="1797786" y="1638300"/>
                  </a:lnTo>
                  <a:lnTo>
                    <a:pt x="1797608" y="1612900"/>
                  </a:lnTo>
                  <a:lnTo>
                    <a:pt x="1797519" y="1600200"/>
                  </a:lnTo>
                  <a:lnTo>
                    <a:pt x="1797431" y="1587500"/>
                  </a:lnTo>
                  <a:lnTo>
                    <a:pt x="1797342" y="1574800"/>
                  </a:lnTo>
                  <a:lnTo>
                    <a:pt x="1796973" y="1524000"/>
                  </a:lnTo>
                  <a:lnTo>
                    <a:pt x="1796884" y="1511300"/>
                  </a:lnTo>
                  <a:lnTo>
                    <a:pt x="1796529" y="1460500"/>
                  </a:lnTo>
                  <a:lnTo>
                    <a:pt x="1796440" y="1447800"/>
                  </a:lnTo>
                  <a:lnTo>
                    <a:pt x="1795894" y="1371600"/>
                  </a:lnTo>
                  <a:lnTo>
                    <a:pt x="1795805" y="1358900"/>
                  </a:lnTo>
                  <a:lnTo>
                    <a:pt x="1795449" y="1308100"/>
                  </a:lnTo>
                  <a:lnTo>
                    <a:pt x="1795348" y="1295400"/>
                  </a:lnTo>
                  <a:lnTo>
                    <a:pt x="1794992" y="1244600"/>
                  </a:lnTo>
                  <a:lnTo>
                    <a:pt x="1794903" y="1231900"/>
                  </a:lnTo>
                  <a:lnTo>
                    <a:pt x="1794535" y="1181100"/>
                  </a:lnTo>
                  <a:lnTo>
                    <a:pt x="1793824" y="1079500"/>
                  </a:lnTo>
                  <a:lnTo>
                    <a:pt x="1793633" y="1054100"/>
                  </a:lnTo>
                  <a:lnTo>
                    <a:pt x="1792922" y="952500"/>
                  </a:lnTo>
                  <a:lnTo>
                    <a:pt x="1792732" y="927100"/>
                  </a:lnTo>
                  <a:lnTo>
                    <a:pt x="1792643" y="914400"/>
                  </a:lnTo>
                  <a:lnTo>
                    <a:pt x="1792554" y="901700"/>
                  </a:lnTo>
                  <a:lnTo>
                    <a:pt x="1792465" y="889000"/>
                  </a:lnTo>
                  <a:lnTo>
                    <a:pt x="1792109" y="838200"/>
                  </a:lnTo>
                  <a:lnTo>
                    <a:pt x="1792008" y="825500"/>
                  </a:lnTo>
                  <a:lnTo>
                    <a:pt x="1791652" y="774700"/>
                  </a:lnTo>
                  <a:lnTo>
                    <a:pt x="1791563" y="762000"/>
                  </a:lnTo>
                  <a:lnTo>
                    <a:pt x="1791195" y="711200"/>
                  </a:lnTo>
                  <a:lnTo>
                    <a:pt x="1791106" y="698500"/>
                  </a:lnTo>
                  <a:lnTo>
                    <a:pt x="1791017" y="685800"/>
                  </a:lnTo>
                  <a:lnTo>
                    <a:pt x="1790928" y="673100"/>
                  </a:lnTo>
                  <a:lnTo>
                    <a:pt x="1790573" y="622300"/>
                  </a:lnTo>
                  <a:lnTo>
                    <a:pt x="1818525" y="622300"/>
                  </a:lnTo>
                  <a:lnTo>
                    <a:pt x="1829003" y="2095500"/>
                  </a:lnTo>
                  <a:lnTo>
                    <a:pt x="1892033" y="2095500"/>
                  </a:lnTo>
                  <a:lnTo>
                    <a:pt x="1881568" y="622300"/>
                  </a:lnTo>
                  <a:lnTo>
                    <a:pt x="1909521" y="622300"/>
                  </a:lnTo>
                  <a:lnTo>
                    <a:pt x="1920100" y="2095500"/>
                  </a:lnTo>
                  <a:lnTo>
                    <a:pt x="1982927" y="2095500"/>
                  </a:lnTo>
                  <a:lnTo>
                    <a:pt x="1972462" y="622300"/>
                  </a:lnTo>
                  <a:lnTo>
                    <a:pt x="2000415" y="622300"/>
                  </a:lnTo>
                  <a:lnTo>
                    <a:pt x="2010892" y="2095500"/>
                  </a:lnTo>
                  <a:lnTo>
                    <a:pt x="2249005" y="2095500"/>
                  </a:lnTo>
                  <a:lnTo>
                    <a:pt x="2248801" y="2070100"/>
                  </a:lnTo>
                  <a:lnTo>
                    <a:pt x="2248598" y="2044700"/>
                  </a:lnTo>
                  <a:lnTo>
                    <a:pt x="2248293" y="2006600"/>
                  </a:lnTo>
                  <a:lnTo>
                    <a:pt x="2248001" y="1968500"/>
                  </a:lnTo>
                  <a:lnTo>
                    <a:pt x="2247696" y="1930400"/>
                  </a:lnTo>
                  <a:lnTo>
                    <a:pt x="2247404" y="1892300"/>
                  </a:lnTo>
                  <a:lnTo>
                    <a:pt x="2247201" y="1866900"/>
                  </a:lnTo>
                  <a:lnTo>
                    <a:pt x="2246896" y="1828800"/>
                  </a:lnTo>
                  <a:lnTo>
                    <a:pt x="2246592" y="1790700"/>
                  </a:lnTo>
                  <a:lnTo>
                    <a:pt x="2246299" y="1752600"/>
                  </a:lnTo>
                  <a:lnTo>
                    <a:pt x="2245995" y="1714500"/>
                  </a:lnTo>
                  <a:lnTo>
                    <a:pt x="2245791" y="1689100"/>
                  </a:lnTo>
                  <a:lnTo>
                    <a:pt x="2245499" y="1651000"/>
                  </a:lnTo>
                  <a:lnTo>
                    <a:pt x="2245195" y="1612900"/>
                  </a:lnTo>
                  <a:lnTo>
                    <a:pt x="2244890" y="1574800"/>
                  </a:lnTo>
                  <a:lnTo>
                    <a:pt x="2244598" y="1536700"/>
                  </a:lnTo>
                  <a:lnTo>
                    <a:pt x="2244394" y="1511300"/>
                  </a:lnTo>
                  <a:lnTo>
                    <a:pt x="2244090" y="1473200"/>
                  </a:lnTo>
                  <a:lnTo>
                    <a:pt x="2243798" y="1435100"/>
                  </a:lnTo>
                  <a:lnTo>
                    <a:pt x="2243493" y="1397000"/>
                  </a:lnTo>
                  <a:lnTo>
                    <a:pt x="2243188" y="1358900"/>
                  </a:lnTo>
                  <a:lnTo>
                    <a:pt x="2242896" y="1320800"/>
                  </a:lnTo>
                  <a:lnTo>
                    <a:pt x="2242693" y="1295400"/>
                  </a:lnTo>
                  <a:lnTo>
                    <a:pt x="2242388" y="1257300"/>
                  </a:lnTo>
                  <a:lnTo>
                    <a:pt x="2242096" y="1219200"/>
                  </a:lnTo>
                  <a:lnTo>
                    <a:pt x="2241791" y="1181100"/>
                  </a:lnTo>
                  <a:lnTo>
                    <a:pt x="2241499" y="1143000"/>
                  </a:lnTo>
                  <a:lnTo>
                    <a:pt x="2241296" y="1117600"/>
                  </a:lnTo>
                  <a:lnTo>
                    <a:pt x="2240991" y="1079500"/>
                  </a:lnTo>
                  <a:lnTo>
                    <a:pt x="2240686" y="1041400"/>
                  </a:lnTo>
                  <a:lnTo>
                    <a:pt x="2240394" y="1003300"/>
                  </a:lnTo>
                  <a:lnTo>
                    <a:pt x="2240089" y="965200"/>
                  </a:lnTo>
                  <a:lnTo>
                    <a:pt x="2239886" y="939800"/>
                  </a:lnTo>
                  <a:lnTo>
                    <a:pt x="2239594" y="901700"/>
                  </a:lnTo>
                  <a:lnTo>
                    <a:pt x="2238895" y="812800"/>
                  </a:lnTo>
                  <a:lnTo>
                    <a:pt x="2233688" y="152400"/>
                  </a:lnTo>
                  <a:lnTo>
                    <a:pt x="2247709" y="152400"/>
                  </a:lnTo>
                  <a:lnTo>
                    <a:pt x="2263025" y="2095500"/>
                  </a:lnTo>
                  <a:lnTo>
                    <a:pt x="2479992" y="2095500"/>
                  </a:lnTo>
                  <a:lnTo>
                    <a:pt x="2479687" y="2057400"/>
                  </a:lnTo>
                  <a:lnTo>
                    <a:pt x="2479192" y="1993900"/>
                  </a:lnTo>
                  <a:lnTo>
                    <a:pt x="2478798" y="1943100"/>
                  </a:lnTo>
                  <a:lnTo>
                    <a:pt x="2478290" y="1879600"/>
                  </a:lnTo>
                  <a:lnTo>
                    <a:pt x="2477897" y="1828800"/>
                  </a:lnTo>
                  <a:lnTo>
                    <a:pt x="2477287" y="1752600"/>
                  </a:lnTo>
                  <a:lnTo>
                    <a:pt x="2476893" y="1701800"/>
                  </a:lnTo>
                  <a:lnTo>
                    <a:pt x="2476385" y="1638300"/>
                  </a:lnTo>
                  <a:lnTo>
                    <a:pt x="2475992" y="1587500"/>
                  </a:lnTo>
                  <a:lnTo>
                    <a:pt x="2475484" y="1524000"/>
                  </a:lnTo>
                  <a:lnTo>
                    <a:pt x="2475090" y="1473200"/>
                  </a:lnTo>
                  <a:lnTo>
                    <a:pt x="2474493" y="1397000"/>
                  </a:lnTo>
                  <a:lnTo>
                    <a:pt x="2474087" y="1346200"/>
                  </a:lnTo>
                  <a:lnTo>
                    <a:pt x="2473591" y="1282700"/>
                  </a:lnTo>
                  <a:lnTo>
                    <a:pt x="2473185" y="1231900"/>
                  </a:lnTo>
                  <a:lnTo>
                    <a:pt x="2472690" y="1168400"/>
                  </a:lnTo>
                  <a:lnTo>
                    <a:pt x="2472283" y="1117600"/>
                  </a:lnTo>
                  <a:lnTo>
                    <a:pt x="2471686" y="1041400"/>
                  </a:lnTo>
                  <a:lnTo>
                    <a:pt x="2471280" y="990600"/>
                  </a:lnTo>
                  <a:lnTo>
                    <a:pt x="2470785" y="927100"/>
                  </a:lnTo>
                  <a:lnTo>
                    <a:pt x="2470378" y="876300"/>
                  </a:lnTo>
                  <a:lnTo>
                    <a:pt x="2469883" y="812800"/>
                  </a:lnTo>
                  <a:lnTo>
                    <a:pt x="2469489" y="762000"/>
                  </a:lnTo>
                  <a:lnTo>
                    <a:pt x="2468981" y="698500"/>
                  </a:lnTo>
                  <a:lnTo>
                    <a:pt x="2468588" y="647700"/>
                  </a:lnTo>
                  <a:lnTo>
                    <a:pt x="2467978" y="571500"/>
                  </a:lnTo>
                  <a:lnTo>
                    <a:pt x="2467584" y="520700"/>
                  </a:lnTo>
                  <a:lnTo>
                    <a:pt x="2467076" y="457200"/>
                  </a:lnTo>
                  <a:lnTo>
                    <a:pt x="2466683" y="406400"/>
                  </a:lnTo>
                  <a:lnTo>
                    <a:pt x="2466175" y="342900"/>
                  </a:lnTo>
                  <a:lnTo>
                    <a:pt x="2465781" y="292100"/>
                  </a:lnTo>
                  <a:lnTo>
                    <a:pt x="2465286" y="228600"/>
                  </a:lnTo>
                  <a:lnTo>
                    <a:pt x="2464676" y="152400"/>
                  </a:lnTo>
                  <a:lnTo>
                    <a:pt x="2492641" y="152400"/>
                  </a:lnTo>
                  <a:lnTo>
                    <a:pt x="2507958" y="2095500"/>
                  </a:lnTo>
                  <a:lnTo>
                    <a:pt x="2696959" y="2095500"/>
                  </a:lnTo>
                  <a:lnTo>
                    <a:pt x="2696654" y="2057400"/>
                  </a:lnTo>
                  <a:lnTo>
                    <a:pt x="2696159" y="1993900"/>
                  </a:lnTo>
                  <a:lnTo>
                    <a:pt x="2695765" y="1943100"/>
                  </a:lnTo>
                  <a:lnTo>
                    <a:pt x="2695168" y="1866900"/>
                  </a:lnTo>
                  <a:lnTo>
                    <a:pt x="2694775" y="1816100"/>
                  </a:lnTo>
                  <a:lnTo>
                    <a:pt x="2694267" y="1752600"/>
                  </a:lnTo>
                  <a:lnTo>
                    <a:pt x="2693873" y="1701800"/>
                  </a:lnTo>
                  <a:lnTo>
                    <a:pt x="2693378" y="1638300"/>
                  </a:lnTo>
                  <a:lnTo>
                    <a:pt x="2692984" y="1587500"/>
                  </a:lnTo>
                  <a:lnTo>
                    <a:pt x="2692489" y="1524000"/>
                  </a:lnTo>
                  <a:lnTo>
                    <a:pt x="2692082" y="1473200"/>
                  </a:lnTo>
                  <a:lnTo>
                    <a:pt x="2691485" y="1397000"/>
                  </a:lnTo>
                  <a:lnTo>
                    <a:pt x="2691092" y="1346200"/>
                  </a:lnTo>
                  <a:lnTo>
                    <a:pt x="2690596" y="1282700"/>
                  </a:lnTo>
                  <a:lnTo>
                    <a:pt x="2690190" y="1231900"/>
                  </a:lnTo>
                  <a:lnTo>
                    <a:pt x="2689695" y="1168400"/>
                  </a:lnTo>
                  <a:lnTo>
                    <a:pt x="2689301" y="1117600"/>
                  </a:lnTo>
                  <a:lnTo>
                    <a:pt x="2688704" y="1041400"/>
                  </a:lnTo>
                  <a:lnTo>
                    <a:pt x="2688310" y="990600"/>
                  </a:lnTo>
                  <a:lnTo>
                    <a:pt x="2687815" y="927100"/>
                  </a:lnTo>
                  <a:lnTo>
                    <a:pt x="2687409" y="876300"/>
                  </a:lnTo>
                  <a:lnTo>
                    <a:pt x="2686913" y="812800"/>
                  </a:lnTo>
                  <a:lnTo>
                    <a:pt x="2686520" y="762000"/>
                  </a:lnTo>
                  <a:lnTo>
                    <a:pt x="2686024" y="698500"/>
                  </a:lnTo>
                  <a:lnTo>
                    <a:pt x="2685618" y="647700"/>
                  </a:lnTo>
                  <a:lnTo>
                    <a:pt x="2685021" y="571500"/>
                  </a:lnTo>
                  <a:lnTo>
                    <a:pt x="2684627" y="520700"/>
                  </a:lnTo>
                  <a:lnTo>
                    <a:pt x="2684132" y="457200"/>
                  </a:lnTo>
                  <a:lnTo>
                    <a:pt x="2683726" y="406400"/>
                  </a:lnTo>
                  <a:lnTo>
                    <a:pt x="2683230" y="342900"/>
                  </a:lnTo>
                  <a:lnTo>
                    <a:pt x="2682837" y="292100"/>
                  </a:lnTo>
                  <a:lnTo>
                    <a:pt x="2682240" y="215900"/>
                  </a:lnTo>
                  <a:lnTo>
                    <a:pt x="2681744" y="152400"/>
                  </a:lnTo>
                  <a:lnTo>
                    <a:pt x="2681643" y="139700"/>
                  </a:lnTo>
                  <a:lnTo>
                    <a:pt x="2695676" y="139700"/>
                  </a:lnTo>
                  <a:lnTo>
                    <a:pt x="2710789" y="2095500"/>
                  </a:lnTo>
                  <a:lnTo>
                    <a:pt x="2794774" y="2095500"/>
                  </a:lnTo>
                  <a:lnTo>
                    <a:pt x="2786862" y="977900"/>
                  </a:lnTo>
                  <a:lnTo>
                    <a:pt x="2849803" y="977900"/>
                  </a:lnTo>
                  <a:lnTo>
                    <a:pt x="2857703" y="2095500"/>
                  </a:lnTo>
                  <a:lnTo>
                    <a:pt x="2927756" y="2095500"/>
                  </a:lnTo>
                  <a:lnTo>
                    <a:pt x="2927654" y="2070100"/>
                  </a:lnTo>
                  <a:lnTo>
                    <a:pt x="2927451" y="2044700"/>
                  </a:lnTo>
                  <a:lnTo>
                    <a:pt x="2899600" y="2044700"/>
                  </a:lnTo>
                  <a:lnTo>
                    <a:pt x="2899397" y="2032000"/>
                  </a:lnTo>
                  <a:lnTo>
                    <a:pt x="2927451" y="2032000"/>
                  </a:lnTo>
                  <a:lnTo>
                    <a:pt x="2927159" y="2006600"/>
                  </a:lnTo>
                  <a:lnTo>
                    <a:pt x="2926969" y="2006600"/>
                  </a:lnTo>
                  <a:lnTo>
                    <a:pt x="2926969" y="1993900"/>
                  </a:lnTo>
                  <a:lnTo>
                    <a:pt x="2940799" y="1993900"/>
                  </a:lnTo>
                  <a:lnTo>
                    <a:pt x="2940888" y="2006600"/>
                  </a:lnTo>
                  <a:lnTo>
                    <a:pt x="2982887" y="2006600"/>
                  </a:lnTo>
                  <a:lnTo>
                    <a:pt x="2982887" y="1993900"/>
                  </a:lnTo>
                  <a:lnTo>
                    <a:pt x="2996819" y="1993900"/>
                  </a:lnTo>
                  <a:lnTo>
                    <a:pt x="2996819" y="2006600"/>
                  </a:lnTo>
                  <a:lnTo>
                    <a:pt x="3038805" y="2006600"/>
                  </a:lnTo>
                  <a:lnTo>
                    <a:pt x="3038703" y="1993900"/>
                  </a:lnTo>
                  <a:lnTo>
                    <a:pt x="3052737" y="1993900"/>
                  </a:lnTo>
                  <a:lnTo>
                    <a:pt x="3052737" y="2006600"/>
                  </a:lnTo>
                  <a:lnTo>
                    <a:pt x="3094825" y="2006600"/>
                  </a:lnTo>
                  <a:lnTo>
                    <a:pt x="3094723" y="1993900"/>
                  </a:lnTo>
                  <a:lnTo>
                    <a:pt x="3108756" y="1993900"/>
                  </a:lnTo>
                  <a:lnTo>
                    <a:pt x="3108858" y="2006600"/>
                  </a:lnTo>
                  <a:lnTo>
                    <a:pt x="3150946" y="2006600"/>
                  </a:lnTo>
                  <a:lnTo>
                    <a:pt x="3150743" y="1993900"/>
                  </a:lnTo>
                  <a:lnTo>
                    <a:pt x="3164776" y="1993900"/>
                  </a:lnTo>
                  <a:lnTo>
                    <a:pt x="3164878" y="2006600"/>
                  </a:lnTo>
                  <a:lnTo>
                    <a:pt x="3206966" y="2006600"/>
                  </a:lnTo>
                  <a:lnTo>
                    <a:pt x="3206864" y="1993900"/>
                  </a:lnTo>
                  <a:lnTo>
                    <a:pt x="3220796" y="1993900"/>
                  </a:lnTo>
                  <a:lnTo>
                    <a:pt x="3220897" y="2006600"/>
                  </a:lnTo>
                  <a:lnTo>
                    <a:pt x="3262985" y="2006600"/>
                  </a:lnTo>
                  <a:lnTo>
                    <a:pt x="3262884" y="1993900"/>
                  </a:lnTo>
                  <a:lnTo>
                    <a:pt x="3300323" y="1993900"/>
                  </a:lnTo>
                  <a:lnTo>
                    <a:pt x="3300425" y="2006600"/>
                  </a:lnTo>
                  <a:lnTo>
                    <a:pt x="3277108" y="2006600"/>
                  </a:lnTo>
                  <a:lnTo>
                    <a:pt x="3277209" y="2032000"/>
                  </a:lnTo>
                  <a:lnTo>
                    <a:pt x="3300526" y="2032000"/>
                  </a:lnTo>
                  <a:lnTo>
                    <a:pt x="3300717" y="2044700"/>
                  </a:lnTo>
                  <a:lnTo>
                    <a:pt x="3277311" y="2044700"/>
                  </a:lnTo>
                  <a:lnTo>
                    <a:pt x="3277501" y="2070100"/>
                  </a:lnTo>
                  <a:lnTo>
                    <a:pt x="3277705" y="2082800"/>
                  </a:lnTo>
                  <a:lnTo>
                    <a:pt x="3326612" y="2082800"/>
                  </a:lnTo>
                  <a:lnTo>
                    <a:pt x="3325965" y="1993900"/>
                  </a:lnTo>
                  <a:lnTo>
                    <a:pt x="3325063" y="1866900"/>
                  </a:lnTo>
                  <a:lnTo>
                    <a:pt x="3323958" y="1714500"/>
                  </a:lnTo>
                  <a:lnTo>
                    <a:pt x="3323056" y="1587500"/>
                  </a:lnTo>
                  <a:lnTo>
                    <a:pt x="3321862" y="1422400"/>
                  </a:lnTo>
                  <a:lnTo>
                    <a:pt x="3320948" y="1295400"/>
                  </a:lnTo>
                  <a:lnTo>
                    <a:pt x="3320046" y="1168400"/>
                  </a:lnTo>
                  <a:lnTo>
                    <a:pt x="3319221" y="1054100"/>
                  </a:lnTo>
                  <a:lnTo>
                    <a:pt x="3318675" y="977900"/>
                  </a:lnTo>
                  <a:lnTo>
                    <a:pt x="3318306" y="927100"/>
                  </a:lnTo>
                  <a:lnTo>
                    <a:pt x="3381337" y="927100"/>
                  </a:lnTo>
                  <a:lnTo>
                    <a:pt x="3389642" y="2082800"/>
                  </a:lnTo>
                  <a:lnTo>
                    <a:pt x="3543566" y="2082800"/>
                  </a:lnTo>
                  <a:lnTo>
                    <a:pt x="3540544" y="1651000"/>
                  </a:lnTo>
                  <a:lnTo>
                    <a:pt x="3540264" y="1612900"/>
                  </a:lnTo>
                  <a:lnTo>
                    <a:pt x="3538042" y="1295400"/>
                  </a:lnTo>
                  <a:lnTo>
                    <a:pt x="3558984" y="1295400"/>
                  </a:lnTo>
                  <a:lnTo>
                    <a:pt x="3564813" y="2082800"/>
                  </a:lnTo>
                  <a:lnTo>
                    <a:pt x="3872877" y="2082800"/>
                  </a:lnTo>
                  <a:lnTo>
                    <a:pt x="3872776" y="2070100"/>
                  </a:lnTo>
                  <a:lnTo>
                    <a:pt x="3872407" y="2019300"/>
                  </a:lnTo>
                  <a:lnTo>
                    <a:pt x="3872230" y="1993900"/>
                  </a:lnTo>
                  <a:lnTo>
                    <a:pt x="3871950" y="1955800"/>
                  </a:lnTo>
                  <a:lnTo>
                    <a:pt x="3871671" y="1917700"/>
                  </a:lnTo>
                  <a:lnTo>
                    <a:pt x="3871391" y="1879600"/>
                  </a:lnTo>
                  <a:lnTo>
                    <a:pt x="3871214" y="1854200"/>
                  </a:lnTo>
                  <a:lnTo>
                    <a:pt x="3870833" y="1803400"/>
                  </a:lnTo>
                  <a:lnTo>
                    <a:pt x="3870655" y="1778000"/>
                  </a:lnTo>
                  <a:lnTo>
                    <a:pt x="3870287" y="1727200"/>
                  </a:lnTo>
                  <a:lnTo>
                    <a:pt x="3870096" y="1701800"/>
                  </a:lnTo>
                  <a:lnTo>
                    <a:pt x="3869817" y="1663700"/>
                  </a:lnTo>
                  <a:lnTo>
                    <a:pt x="3869639" y="1638300"/>
                  </a:lnTo>
                  <a:lnTo>
                    <a:pt x="3869550" y="1625600"/>
                  </a:lnTo>
                  <a:lnTo>
                    <a:pt x="3869271" y="1587500"/>
                  </a:lnTo>
                  <a:lnTo>
                    <a:pt x="3869080" y="1562100"/>
                  </a:lnTo>
                  <a:lnTo>
                    <a:pt x="3868712" y="1511300"/>
                  </a:lnTo>
                  <a:lnTo>
                    <a:pt x="3868521" y="1485900"/>
                  </a:lnTo>
                  <a:lnTo>
                    <a:pt x="3868255" y="1447800"/>
                  </a:lnTo>
                  <a:lnTo>
                    <a:pt x="3867975" y="1409700"/>
                  </a:lnTo>
                  <a:lnTo>
                    <a:pt x="3867696" y="1371600"/>
                  </a:lnTo>
                  <a:lnTo>
                    <a:pt x="3867505" y="1346200"/>
                  </a:lnTo>
                  <a:lnTo>
                    <a:pt x="3867137" y="1295400"/>
                  </a:lnTo>
                  <a:lnTo>
                    <a:pt x="3887990" y="1295400"/>
                  </a:lnTo>
                  <a:lnTo>
                    <a:pt x="3893820" y="2082800"/>
                  </a:lnTo>
                  <a:lnTo>
                    <a:pt x="4231017" y="2082800"/>
                  </a:lnTo>
                  <a:lnTo>
                    <a:pt x="4230916" y="2070100"/>
                  </a:lnTo>
                  <a:lnTo>
                    <a:pt x="4230827" y="2057400"/>
                  </a:lnTo>
                  <a:lnTo>
                    <a:pt x="4233507" y="2057400"/>
                  </a:lnTo>
                  <a:lnTo>
                    <a:pt x="4238168" y="2044700"/>
                  </a:lnTo>
                  <a:lnTo>
                    <a:pt x="4245114" y="2044700"/>
                  </a:lnTo>
                  <a:lnTo>
                    <a:pt x="4254335" y="2032000"/>
                  </a:lnTo>
                  <a:lnTo>
                    <a:pt x="4258894" y="2044700"/>
                  </a:lnTo>
                  <a:lnTo>
                    <a:pt x="4269994" y="2044700"/>
                  </a:lnTo>
                  <a:lnTo>
                    <a:pt x="4277157" y="2057400"/>
                  </a:lnTo>
                  <a:lnTo>
                    <a:pt x="4277550" y="2082800"/>
                  </a:lnTo>
                  <a:lnTo>
                    <a:pt x="4309961" y="2082800"/>
                  </a:lnTo>
                  <a:lnTo>
                    <a:pt x="4309859" y="2057400"/>
                  </a:lnTo>
                  <a:lnTo>
                    <a:pt x="4312564" y="2057400"/>
                  </a:lnTo>
                  <a:lnTo>
                    <a:pt x="4317365" y="2044700"/>
                  </a:lnTo>
                  <a:lnTo>
                    <a:pt x="4324655" y="2044700"/>
                  </a:lnTo>
                  <a:lnTo>
                    <a:pt x="4334561" y="2032000"/>
                  </a:lnTo>
                  <a:lnTo>
                    <a:pt x="4336834" y="2032000"/>
                  </a:lnTo>
                  <a:lnTo>
                    <a:pt x="4337824" y="2044700"/>
                  </a:lnTo>
                  <a:lnTo>
                    <a:pt x="4350372" y="2044700"/>
                  </a:lnTo>
                  <a:lnTo>
                    <a:pt x="4356201" y="2057400"/>
                  </a:lnTo>
                  <a:lnTo>
                    <a:pt x="4356493" y="2082800"/>
                  </a:lnTo>
                  <a:lnTo>
                    <a:pt x="4418838" y="2082800"/>
                  </a:lnTo>
                  <a:lnTo>
                    <a:pt x="4418469" y="2032000"/>
                  </a:lnTo>
                  <a:lnTo>
                    <a:pt x="4418279" y="2006600"/>
                  </a:lnTo>
                  <a:lnTo>
                    <a:pt x="4417174" y="1854200"/>
                  </a:lnTo>
                  <a:lnTo>
                    <a:pt x="4416996" y="1828800"/>
                  </a:lnTo>
                  <a:lnTo>
                    <a:pt x="4415879" y="1676400"/>
                  </a:lnTo>
                  <a:lnTo>
                    <a:pt x="4415599" y="1638300"/>
                  </a:lnTo>
                  <a:lnTo>
                    <a:pt x="4414583" y="1498600"/>
                  </a:lnTo>
                  <a:lnTo>
                    <a:pt x="4414317" y="1460500"/>
                  </a:lnTo>
                  <a:lnTo>
                    <a:pt x="4413199" y="1308100"/>
                  </a:lnTo>
                  <a:lnTo>
                    <a:pt x="4413110" y="1295400"/>
                  </a:lnTo>
                  <a:lnTo>
                    <a:pt x="4413021" y="1282700"/>
                  </a:lnTo>
                  <a:lnTo>
                    <a:pt x="4408856" y="711200"/>
                  </a:lnTo>
                  <a:lnTo>
                    <a:pt x="4430001" y="711200"/>
                  </a:lnTo>
                  <a:lnTo>
                    <a:pt x="4439780" y="2082800"/>
                  </a:lnTo>
                  <a:lnTo>
                    <a:pt x="4563681" y="2082800"/>
                  </a:lnTo>
                  <a:lnTo>
                    <a:pt x="4563224" y="2019300"/>
                  </a:lnTo>
                  <a:lnTo>
                    <a:pt x="4562945" y="1981200"/>
                  </a:lnTo>
                  <a:lnTo>
                    <a:pt x="4562589" y="1930400"/>
                  </a:lnTo>
                  <a:lnTo>
                    <a:pt x="4562310" y="1892300"/>
                  </a:lnTo>
                  <a:lnTo>
                    <a:pt x="4561941" y="1841500"/>
                  </a:lnTo>
                  <a:lnTo>
                    <a:pt x="4561675" y="1803400"/>
                  </a:lnTo>
                  <a:lnTo>
                    <a:pt x="4561306" y="1752600"/>
                  </a:lnTo>
                  <a:lnTo>
                    <a:pt x="4561040" y="1714500"/>
                  </a:lnTo>
                  <a:lnTo>
                    <a:pt x="4560671" y="1663700"/>
                  </a:lnTo>
                  <a:lnTo>
                    <a:pt x="4560392" y="1625600"/>
                  </a:lnTo>
                  <a:lnTo>
                    <a:pt x="4560036" y="1574800"/>
                  </a:lnTo>
                  <a:lnTo>
                    <a:pt x="4559757" y="1536700"/>
                  </a:lnTo>
                  <a:lnTo>
                    <a:pt x="4559478" y="1498600"/>
                  </a:lnTo>
                  <a:lnTo>
                    <a:pt x="4559122" y="1447800"/>
                  </a:lnTo>
                  <a:lnTo>
                    <a:pt x="4558843" y="1409700"/>
                  </a:lnTo>
                  <a:lnTo>
                    <a:pt x="4558474" y="1358900"/>
                  </a:lnTo>
                  <a:lnTo>
                    <a:pt x="4558208" y="1320800"/>
                  </a:lnTo>
                  <a:lnTo>
                    <a:pt x="4557839" y="1270000"/>
                  </a:lnTo>
                  <a:lnTo>
                    <a:pt x="4557573" y="1231900"/>
                  </a:lnTo>
                  <a:lnTo>
                    <a:pt x="4557204" y="1181100"/>
                  </a:lnTo>
                  <a:lnTo>
                    <a:pt x="4556925" y="1143000"/>
                  </a:lnTo>
                  <a:lnTo>
                    <a:pt x="4556658" y="1104900"/>
                  </a:lnTo>
                  <a:lnTo>
                    <a:pt x="4556290" y="1054100"/>
                  </a:lnTo>
                  <a:lnTo>
                    <a:pt x="4556023" y="1016000"/>
                  </a:lnTo>
                  <a:lnTo>
                    <a:pt x="4555655" y="965200"/>
                  </a:lnTo>
                  <a:lnTo>
                    <a:pt x="4555375" y="927100"/>
                  </a:lnTo>
                  <a:lnTo>
                    <a:pt x="4555020" y="876300"/>
                  </a:lnTo>
                  <a:lnTo>
                    <a:pt x="4554740" y="838200"/>
                  </a:lnTo>
                  <a:lnTo>
                    <a:pt x="4554563" y="812800"/>
                  </a:lnTo>
                  <a:lnTo>
                    <a:pt x="4554105" y="749300"/>
                  </a:lnTo>
                  <a:lnTo>
                    <a:pt x="4553915" y="723900"/>
                  </a:lnTo>
                  <a:lnTo>
                    <a:pt x="4553470" y="660400"/>
                  </a:lnTo>
                  <a:lnTo>
                    <a:pt x="4553013" y="596900"/>
                  </a:lnTo>
                  <a:lnTo>
                    <a:pt x="4599648" y="596900"/>
                  </a:lnTo>
                  <a:lnTo>
                    <a:pt x="4610316" y="2082800"/>
                  </a:lnTo>
                  <a:lnTo>
                    <a:pt x="4731537" y="2082800"/>
                  </a:lnTo>
                  <a:lnTo>
                    <a:pt x="4731093" y="2019300"/>
                  </a:lnTo>
                  <a:lnTo>
                    <a:pt x="4730813" y="1981200"/>
                  </a:lnTo>
                  <a:lnTo>
                    <a:pt x="4730458" y="1930400"/>
                  </a:lnTo>
                  <a:lnTo>
                    <a:pt x="4730178" y="1892300"/>
                  </a:lnTo>
                  <a:lnTo>
                    <a:pt x="4729823" y="1841500"/>
                  </a:lnTo>
                  <a:lnTo>
                    <a:pt x="4729556" y="1803400"/>
                  </a:lnTo>
                  <a:lnTo>
                    <a:pt x="4729188" y="1752600"/>
                  </a:lnTo>
                  <a:lnTo>
                    <a:pt x="4728921" y="1714500"/>
                  </a:lnTo>
                  <a:lnTo>
                    <a:pt x="4728553" y="1663700"/>
                  </a:lnTo>
                  <a:lnTo>
                    <a:pt x="4728286" y="1625600"/>
                  </a:lnTo>
                  <a:lnTo>
                    <a:pt x="4727930" y="1574800"/>
                  </a:lnTo>
                  <a:lnTo>
                    <a:pt x="4727651" y="1536700"/>
                  </a:lnTo>
                  <a:lnTo>
                    <a:pt x="4727295" y="1485900"/>
                  </a:lnTo>
                  <a:lnTo>
                    <a:pt x="4727016" y="1447800"/>
                  </a:lnTo>
                  <a:lnTo>
                    <a:pt x="4726749" y="1409700"/>
                  </a:lnTo>
                  <a:lnTo>
                    <a:pt x="4726394" y="1358900"/>
                  </a:lnTo>
                  <a:lnTo>
                    <a:pt x="4726114" y="1320800"/>
                  </a:lnTo>
                  <a:lnTo>
                    <a:pt x="4725759" y="1270000"/>
                  </a:lnTo>
                  <a:lnTo>
                    <a:pt x="4725492" y="1231900"/>
                  </a:lnTo>
                  <a:lnTo>
                    <a:pt x="4725124" y="1181100"/>
                  </a:lnTo>
                  <a:lnTo>
                    <a:pt x="4724857" y="1143000"/>
                  </a:lnTo>
                  <a:lnTo>
                    <a:pt x="4724578" y="1104900"/>
                  </a:lnTo>
                  <a:lnTo>
                    <a:pt x="4724222" y="1054100"/>
                  </a:lnTo>
                  <a:lnTo>
                    <a:pt x="4723955" y="1016000"/>
                  </a:lnTo>
                  <a:lnTo>
                    <a:pt x="4723587" y="965200"/>
                  </a:lnTo>
                  <a:lnTo>
                    <a:pt x="4723320" y="927100"/>
                  </a:lnTo>
                  <a:lnTo>
                    <a:pt x="4722952" y="876300"/>
                  </a:lnTo>
                  <a:lnTo>
                    <a:pt x="4722685" y="838200"/>
                  </a:lnTo>
                  <a:lnTo>
                    <a:pt x="4722507" y="812800"/>
                  </a:lnTo>
                  <a:lnTo>
                    <a:pt x="4722050" y="749300"/>
                  </a:lnTo>
                  <a:lnTo>
                    <a:pt x="4721872" y="723900"/>
                  </a:lnTo>
                  <a:lnTo>
                    <a:pt x="4721415" y="660400"/>
                  </a:lnTo>
                  <a:lnTo>
                    <a:pt x="4721237" y="635000"/>
                  </a:lnTo>
                  <a:lnTo>
                    <a:pt x="4720971" y="596900"/>
                  </a:lnTo>
                  <a:lnTo>
                    <a:pt x="4767694" y="596900"/>
                  </a:lnTo>
                  <a:lnTo>
                    <a:pt x="4778273" y="2082800"/>
                  </a:lnTo>
                  <a:lnTo>
                    <a:pt x="5140071" y="2082800"/>
                  </a:lnTo>
                  <a:lnTo>
                    <a:pt x="5139271" y="1968500"/>
                  </a:lnTo>
                  <a:lnTo>
                    <a:pt x="5139080" y="1943100"/>
                  </a:lnTo>
                  <a:lnTo>
                    <a:pt x="5138369" y="1841500"/>
                  </a:lnTo>
                  <a:lnTo>
                    <a:pt x="5138267" y="1828800"/>
                  </a:lnTo>
                  <a:lnTo>
                    <a:pt x="5138001" y="1790700"/>
                  </a:lnTo>
                  <a:lnTo>
                    <a:pt x="5137823" y="1765300"/>
                  </a:lnTo>
                  <a:lnTo>
                    <a:pt x="5137645" y="1739900"/>
                  </a:lnTo>
                  <a:lnTo>
                    <a:pt x="5137467" y="1714500"/>
                  </a:lnTo>
                  <a:lnTo>
                    <a:pt x="5137366" y="1701800"/>
                  </a:lnTo>
                  <a:lnTo>
                    <a:pt x="5137188" y="1676400"/>
                  </a:lnTo>
                  <a:lnTo>
                    <a:pt x="5137099" y="1663700"/>
                  </a:lnTo>
                  <a:lnTo>
                    <a:pt x="5136921" y="1638300"/>
                  </a:lnTo>
                  <a:lnTo>
                    <a:pt x="5136743" y="1612900"/>
                  </a:lnTo>
                  <a:lnTo>
                    <a:pt x="5136464" y="1574800"/>
                  </a:lnTo>
                  <a:lnTo>
                    <a:pt x="5136286" y="1549400"/>
                  </a:lnTo>
                  <a:lnTo>
                    <a:pt x="5136197" y="1536700"/>
                  </a:lnTo>
                  <a:lnTo>
                    <a:pt x="5136019" y="1511300"/>
                  </a:lnTo>
                  <a:lnTo>
                    <a:pt x="5135384" y="1422400"/>
                  </a:lnTo>
                  <a:lnTo>
                    <a:pt x="5135296" y="1409700"/>
                  </a:lnTo>
                  <a:lnTo>
                    <a:pt x="5135118" y="1384300"/>
                  </a:lnTo>
                  <a:lnTo>
                    <a:pt x="5134940" y="1358900"/>
                  </a:lnTo>
                  <a:lnTo>
                    <a:pt x="5134661" y="1320800"/>
                  </a:lnTo>
                  <a:lnTo>
                    <a:pt x="5134483" y="1295400"/>
                  </a:lnTo>
                  <a:lnTo>
                    <a:pt x="5134305" y="1270000"/>
                  </a:lnTo>
                  <a:lnTo>
                    <a:pt x="5134216" y="1257300"/>
                  </a:lnTo>
                  <a:lnTo>
                    <a:pt x="5133759" y="1193800"/>
                  </a:lnTo>
                  <a:lnTo>
                    <a:pt x="5133581" y="1168400"/>
                  </a:lnTo>
                  <a:lnTo>
                    <a:pt x="5133403" y="1143000"/>
                  </a:lnTo>
                  <a:lnTo>
                    <a:pt x="5133137" y="1104900"/>
                  </a:lnTo>
                  <a:lnTo>
                    <a:pt x="5132959" y="1079500"/>
                  </a:lnTo>
                  <a:lnTo>
                    <a:pt x="5132324" y="990600"/>
                  </a:lnTo>
                  <a:lnTo>
                    <a:pt x="5132146" y="965200"/>
                  </a:lnTo>
                  <a:lnTo>
                    <a:pt x="5132057" y="952500"/>
                  </a:lnTo>
                  <a:lnTo>
                    <a:pt x="5131867" y="927100"/>
                  </a:lnTo>
                  <a:lnTo>
                    <a:pt x="5131600" y="889000"/>
                  </a:lnTo>
                  <a:lnTo>
                    <a:pt x="5131422" y="863600"/>
                  </a:lnTo>
                  <a:lnTo>
                    <a:pt x="5131244" y="838200"/>
                  </a:lnTo>
                  <a:lnTo>
                    <a:pt x="5131054" y="812800"/>
                  </a:lnTo>
                  <a:lnTo>
                    <a:pt x="5130787" y="774700"/>
                  </a:lnTo>
                  <a:lnTo>
                    <a:pt x="5151729" y="774700"/>
                  </a:lnTo>
                  <a:lnTo>
                    <a:pt x="5161115" y="2082800"/>
                  </a:lnTo>
                  <a:lnTo>
                    <a:pt x="5217134" y="2082800"/>
                  </a:lnTo>
                  <a:lnTo>
                    <a:pt x="5207851" y="774700"/>
                  </a:lnTo>
                  <a:lnTo>
                    <a:pt x="5228704" y="774700"/>
                  </a:lnTo>
                  <a:lnTo>
                    <a:pt x="5237988" y="2082800"/>
                  </a:lnTo>
                  <a:lnTo>
                    <a:pt x="5475503" y="2082800"/>
                  </a:lnTo>
                  <a:lnTo>
                    <a:pt x="5472125" y="1600200"/>
                  </a:lnTo>
                  <a:lnTo>
                    <a:pt x="5471934" y="1574800"/>
                  </a:lnTo>
                  <a:lnTo>
                    <a:pt x="5466689" y="825500"/>
                  </a:lnTo>
                  <a:lnTo>
                    <a:pt x="5464835" y="584200"/>
                  </a:lnTo>
                  <a:lnTo>
                    <a:pt x="5466512" y="584200"/>
                  </a:lnTo>
                  <a:lnTo>
                    <a:pt x="5522633" y="546100"/>
                  </a:lnTo>
                  <a:lnTo>
                    <a:pt x="5533695" y="2082800"/>
                  </a:lnTo>
                  <a:lnTo>
                    <a:pt x="5589422" y="2082800"/>
                  </a:lnTo>
                  <a:lnTo>
                    <a:pt x="5589117" y="2057400"/>
                  </a:lnTo>
                  <a:lnTo>
                    <a:pt x="5757176" y="2057400"/>
                  </a:lnTo>
                  <a:lnTo>
                    <a:pt x="5757380" y="2082800"/>
                  </a:lnTo>
                  <a:lnTo>
                    <a:pt x="5820308" y="2082800"/>
                  </a:lnTo>
                  <a:lnTo>
                    <a:pt x="5820130" y="2057400"/>
                  </a:lnTo>
                  <a:lnTo>
                    <a:pt x="5819775" y="2006600"/>
                  </a:lnTo>
                  <a:lnTo>
                    <a:pt x="5819686" y="1993900"/>
                  </a:lnTo>
                  <a:lnTo>
                    <a:pt x="5819318" y="1943100"/>
                  </a:lnTo>
                  <a:lnTo>
                    <a:pt x="5819229" y="1930400"/>
                  </a:lnTo>
                  <a:lnTo>
                    <a:pt x="5818873" y="1879600"/>
                  </a:lnTo>
                  <a:lnTo>
                    <a:pt x="5818683" y="1854200"/>
                  </a:lnTo>
                  <a:lnTo>
                    <a:pt x="5818416" y="1816100"/>
                  </a:lnTo>
                  <a:lnTo>
                    <a:pt x="5818238" y="1790700"/>
                  </a:lnTo>
                  <a:lnTo>
                    <a:pt x="5817870" y="1739900"/>
                  </a:lnTo>
                  <a:lnTo>
                    <a:pt x="5817781" y="1727200"/>
                  </a:lnTo>
                  <a:lnTo>
                    <a:pt x="5817425" y="1676400"/>
                  </a:lnTo>
                  <a:lnTo>
                    <a:pt x="5817336" y="1663700"/>
                  </a:lnTo>
                  <a:lnTo>
                    <a:pt x="5816968" y="1612900"/>
                  </a:lnTo>
                  <a:lnTo>
                    <a:pt x="5816790" y="1587500"/>
                  </a:lnTo>
                  <a:lnTo>
                    <a:pt x="5816524" y="1549400"/>
                  </a:lnTo>
                  <a:lnTo>
                    <a:pt x="5816346" y="1524000"/>
                  </a:lnTo>
                  <a:lnTo>
                    <a:pt x="5815977" y="1473200"/>
                  </a:lnTo>
                  <a:lnTo>
                    <a:pt x="5815889" y="1460500"/>
                  </a:lnTo>
                  <a:lnTo>
                    <a:pt x="5815533" y="1409700"/>
                  </a:lnTo>
                  <a:lnTo>
                    <a:pt x="5815431" y="1397000"/>
                  </a:lnTo>
                  <a:lnTo>
                    <a:pt x="5815076" y="1346200"/>
                  </a:lnTo>
                  <a:lnTo>
                    <a:pt x="5814898" y="1320800"/>
                  </a:lnTo>
                  <a:lnTo>
                    <a:pt x="5814631" y="1282700"/>
                  </a:lnTo>
                  <a:lnTo>
                    <a:pt x="5814441" y="1257300"/>
                  </a:lnTo>
                  <a:lnTo>
                    <a:pt x="5814085" y="1206500"/>
                  </a:lnTo>
                  <a:lnTo>
                    <a:pt x="5813996" y="1193800"/>
                  </a:lnTo>
                  <a:lnTo>
                    <a:pt x="5813628" y="1143000"/>
                  </a:lnTo>
                  <a:lnTo>
                    <a:pt x="5813539" y="1130300"/>
                  </a:lnTo>
                  <a:lnTo>
                    <a:pt x="5813183" y="1079500"/>
                  </a:lnTo>
                  <a:lnTo>
                    <a:pt x="5813006" y="1054100"/>
                  </a:lnTo>
                  <a:lnTo>
                    <a:pt x="5812726" y="1016000"/>
                  </a:lnTo>
                  <a:lnTo>
                    <a:pt x="5812548" y="990600"/>
                  </a:lnTo>
                  <a:lnTo>
                    <a:pt x="5812193" y="939800"/>
                  </a:lnTo>
                  <a:lnTo>
                    <a:pt x="5812104" y="927100"/>
                  </a:lnTo>
                  <a:lnTo>
                    <a:pt x="5811736" y="876300"/>
                  </a:lnTo>
                  <a:lnTo>
                    <a:pt x="5811647" y="863600"/>
                  </a:lnTo>
                  <a:lnTo>
                    <a:pt x="5811291" y="812800"/>
                  </a:lnTo>
                  <a:lnTo>
                    <a:pt x="5811101" y="787400"/>
                  </a:lnTo>
                  <a:lnTo>
                    <a:pt x="5810834" y="749300"/>
                  </a:lnTo>
                  <a:lnTo>
                    <a:pt x="5810656" y="723900"/>
                  </a:lnTo>
                  <a:lnTo>
                    <a:pt x="5810288" y="673100"/>
                  </a:lnTo>
                  <a:lnTo>
                    <a:pt x="5810199" y="660400"/>
                  </a:lnTo>
                  <a:lnTo>
                    <a:pt x="5809843" y="609600"/>
                  </a:lnTo>
                  <a:lnTo>
                    <a:pt x="5809754" y="596900"/>
                  </a:lnTo>
                  <a:lnTo>
                    <a:pt x="5809208" y="520700"/>
                  </a:lnTo>
                  <a:lnTo>
                    <a:pt x="5807761" y="317500"/>
                  </a:lnTo>
                  <a:lnTo>
                    <a:pt x="5842736" y="317500"/>
                  </a:lnTo>
                  <a:lnTo>
                    <a:pt x="5855386" y="2082800"/>
                  </a:lnTo>
                  <a:lnTo>
                    <a:pt x="5918327" y="2082800"/>
                  </a:lnTo>
                  <a:lnTo>
                    <a:pt x="5905678" y="317500"/>
                  </a:lnTo>
                  <a:lnTo>
                    <a:pt x="5940844" y="317500"/>
                  </a:lnTo>
                  <a:lnTo>
                    <a:pt x="5953391" y="2082800"/>
                  </a:lnTo>
                  <a:lnTo>
                    <a:pt x="6198616" y="2082800"/>
                  </a:lnTo>
                  <a:lnTo>
                    <a:pt x="6198247" y="2032000"/>
                  </a:lnTo>
                  <a:lnTo>
                    <a:pt x="6198070" y="2006600"/>
                  </a:lnTo>
                  <a:lnTo>
                    <a:pt x="6197524" y="1930400"/>
                  </a:lnTo>
                  <a:lnTo>
                    <a:pt x="6197346" y="1905000"/>
                  </a:lnTo>
                  <a:lnTo>
                    <a:pt x="6196889" y="1841500"/>
                  </a:lnTo>
                  <a:lnTo>
                    <a:pt x="6196711" y="1816100"/>
                  </a:lnTo>
                  <a:lnTo>
                    <a:pt x="6196254" y="1752600"/>
                  </a:lnTo>
                  <a:lnTo>
                    <a:pt x="6195974" y="1714500"/>
                  </a:lnTo>
                  <a:lnTo>
                    <a:pt x="6195517" y="1651000"/>
                  </a:lnTo>
                  <a:lnTo>
                    <a:pt x="6195339" y="1625600"/>
                  </a:lnTo>
                  <a:lnTo>
                    <a:pt x="6194882" y="1562100"/>
                  </a:lnTo>
                  <a:lnTo>
                    <a:pt x="6194704" y="1536700"/>
                  </a:lnTo>
                  <a:lnTo>
                    <a:pt x="6194247" y="1473200"/>
                  </a:lnTo>
                  <a:lnTo>
                    <a:pt x="6193980" y="1435100"/>
                  </a:lnTo>
                  <a:lnTo>
                    <a:pt x="6193523" y="1371600"/>
                  </a:lnTo>
                  <a:lnTo>
                    <a:pt x="6193333" y="1346200"/>
                  </a:lnTo>
                  <a:lnTo>
                    <a:pt x="6192888" y="1282700"/>
                  </a:lnTo>
                  <a:lnTo>
                    <a:pt x="6192698" y="1257300"/>
                  </a:lnTo>
                  <a:lnTo>
                    <a:pt x="6192151" y="1181100"/>
                  </a:lnTo>
                  <a:lnTo>
                    <a:pt x="6191974" y="1155700"/>
                  </a:lnTo>
                  <a:lnTo>
                    <a:pt x="6191516" y="1092200"/>
                  </a:lnTo>
                  <a:lnTo>
                    <a:pt x="6191339" y="1066800"/>
                  </a:lnTo>
                  <a:lnTo>
                    <a:pt x="6190881" y="1003300"/>
                  </a:lnTo>
                  <a:lnTo>
                    <a:pt x="6190704" y="977900"/>
                  </a:lnTo>
                  <a:lnTo>
                    <a:pt x="6190158" y="901700"/>
                  </a:lnTo>
                  <a:lnTo>
                    <a:pt x="6189967" y="876300"/>
                  </a:lnTo>
                  <a:lnTo>
                    <a:pt x="6189510" y="812800"/>
                  </a:lnTo>
                  <a:lnTo>
                    <a:pt x="6189332" y="787400"/>
                  </a:lnTo>
                  <a:lnTo>
                    <a:pt x="6188875" y="723900"/>
                  </a:lnTo>
                  <a:lnTo>
                    <a:pt x="6188608" y="685800"/>
                  </a:lnTo>
                  <a:lnTo>
                    <a:pt x="6188151" y="622300"/>
                  </a:lnTo>
                  <a:lnTo>
                    <a:pt x="6187973" y="596900"/>
                  </a:lnTo>
                  <a:lnTo>
                    <a:pt x="6187516" y="533400"/>
                  </a:lnTo>
                  <a:lnTo>
                    <a:pt x="6187325" y="508000"/>
                  </a:lnTo>
                  <a:lnTo>
                    <a:pt x="6187059" y="469900"/>
                  </a:lnTo>
                  <a:lnTo>
                    <a:pt x="6298997" y="469900"/>
                  </a:lnTo>
                  <a:lnTo>
                    <a:pt x="6310452" y="2082800"/>
                  </a:lnTo>
                  <a:lnTo>
                    <a:pt x="6362420" y="2082800"/>
                  </a:lnTo>
                  <a:lnTo>
                    <a:pt x="6361836" y="711200"/>
                  </a:lnTo>
                  <a:lnTo>
                    <a:pt x="6371818" y="2082800"/>
                  </a:lnTo>
                  <a:lnTo>
                    <a:pt x="6488392" y="2082800"/>
                  </a:lnTo>
                  <a:lnTo>
                    <a:pt x="6488379" y="2044700"/>
                  </a:lnTo>
                  <a:lnTo>
                    <a:pt x="6488379" y="2006600"/>
                  </a:lnTo>
                  <a:lnTo>
                    <a:pt x="6488366" y="1981200"/>
                  </a:lnTo>
                  <a:lnTo>
                    <a:pt x="6488354" y="1955800"/>
                  </a:lnTo>
                  <a:lnTo>
                    <a:pt x="6488354" y="1930400"/>
                  </a:lnTo>
                  <a:lnTo>
                    <a:pt x="6488341" y="1892300"/>
                  </a:lnTo>
                  <a:lnTo>
                    <a:pt x="6488328" y="1866900"/>
                  </a:lnTo>
                  <a:lnTo>
                    <a:pt x="6488328" y="1841500"/>
                  </a:lnTo>
                  <a:lnTo>
                    <a:pt x="6488316" y="1803400"/>
                  </a:lnTo>
                  <a:lnTo>
                    <a:pt x="6488303" y="1778000"/>
                  </a:lnTo>
                  <a:lnTo>
                    <a:pt x="6488303" y="1752600"/>
                  </a:lnTo>
                  <a:lnTo>
                    <a:pt x="6488290" y="1714500"/>
                  </a:lnTo>
                  <a:lnTo>
                    <a:pt x="6488277" y="1689100"/>
                  </a:lnTo>
                  <a:lnTo>
                    <a:pt x="6488277" y="1663700"/>
                  </a:lnTo>
                  <a:lnTo>
                    <a:pt x="6488265" y="1638300"/>
                  </a:lnTo>
                  <a:lnTo>
                    <a:pt x="6488252" y="1600200"/>
                  </a:lnTo>
                  <a:lnTo>
                    <a:pt x="6488252" y="1574800"/>
                  </a:lnTo>
                  <a:lnTo>
                    <a:pt x="6488239" y="1549400"/>
                  </a:lnTo>
                  <a:lnTo>
                    <a:pt x="6488239" y="1524000"/>
                  </a:lnTo>
                  <a:lnTo>
                    <a:pt x="6488227" y="1485900"/>
                  </a:lnTo>
                  <a:lnTo>
                    <a:pt x="6488214" y="1460500"/>
                  </a:lnTo>
                  <a:lnTo>
                    <a:pt x="6488214" y="1435100"/>
                  </a:lnTo>
                  <a:lnTo>
                    <a:pt x="6488201" y="1409700"/>
                  </a:lnTo>
                  <a:lnTo>
                    <a:pt x="6488189" y="1371600"/>
                  </a:lnTo>
                  <a:lnTo>
                    <a:pt x="6488189" y="1346200"/>
                  </a:lnTo>
                  <a:lnTo>
                    <a:pt x="6488176" y="1308100"/>
                  </a:lnTo>
                  <a:lnTo>
                    <a:pt x="6488163" y="1282700"/>
                  </a:lnTo>
                  <a:lnTo>
                    <a:pt x="6488163" y="1257300"/>
                  </a:lnTo>
                  <a:lnTo>
                    <a:pt x="6488150" y="1231900"/>
                  </a:lnTo>
                  <a:lnTo>
                    <a:pt x="6488138" y="1193800"/>
                  </a:lnTo>
                  <a:lnTo>
                    <a:pt x="6488138" y="1168400"/>
                  </a:lnTo>
                  <a:lnTo>
                    <a:pt x="6488125" y="1143000"/>
                  </a:lnTo>
                  <a:lnTo>
                    <a:pt x="6488112" y="1117600"/>
                  </a:lnTo>
                  <a:lnTo>
                    <a:pt x="6488112" y="1079500"/>
                  </a:lnTo>
                  <a:lnTo>
                    <a:pt x="6488100" y="1054100"/>
                  </a:lnTo>
                  <a:lnTo>
                    <a:pt x="6488087" y="1028700"/>
                  </a:lnTo>
                  <a:lnTo>
                    <a:pt x="6488087" y="1003300"/>
                  </a:lnTo>
                  <a:lnTo>
                    <a:pt x="6488074" y="965200"/>
                  </a:lnTo>
                  <a:lnTo>
                    <a:pt x="6488062" y="939800"/>
                  </a:lnTo>
                  <a:lnTo>
                    <a:pt x="6488062" y="914400"/>
                  </a:lnTo>
                  <a:lnTo>
                    <a:pt x="6488049" y="876300"/>
                  </a:lnTo>
                  <a:lnTo>
                    <a:pt x="6488036" y="850900"/>
                  </a:lnTo>
                  <a:lnTo>
                    <a:pt x="6488036" y="825500"/>
                  </a:lnTo>
                  <a:lnTo>
                    <a:pt x="6488023" y="787400"/>
                  </a:lnTo>
                  <a:lnTo>
                    <a:pt x="6488011" y="762000"/>
                  </a:lnTo>
                  <a:lnTo>
                    <a:pt x="6488011" y="736600"/>
                  </a:lnTo>
                  <a:lnTo>
                    <a:pt x="6487998" y="711200"/>
                  </a:lnTo>
                  <a:lnTo>
                    <a:pt x="6497777" y="2082800"/>
                  </a:lnTo>
                  <a:lnTo>
                    <a:pt x="6614363" y="2070100"/>
                  </a:lnTo>
                  <a:lnTo>
                    <a:pt x="6614185" y="2044700"/>
                  </a:lnTo>
                  <a:lnTo>
                    <a:pt x="6613919" y="2006600"/>
                  </a:lnTo>
                  <a:lnTo>
                    <a:pt x="6613728" y="1981200"/>
                  </a:lnTo>
                  <a:lnTo>
                    <a:pt x="6613550" y="1955800"/>
                  </a:lnTo>
                  <a:lnTo>
                    <a:pt x="6613284" y="1917700"/>
                  </a:lnTo>
                  <a:lnTo>
                    <a:pt x="6613093" y="1892300"/>
                  </a:lnTo>
                  <a:lnTo>
                    <a:pt x="6612915" y="1866900"/>
                  </a:lnTo>
                  <a:lnTo>
                    <a:pt x="6612649" y="1828800"/>
                  </a:lnTo>
                  <a:lnTo>
                    <a:pt x="6612471" y="1803400"/>
                  </a:lnTo>
                  <a:lnTo>
                    <a:pt x="6612280" y="1778000"/>
                  </a:lnTo>
                  <a:lnTo>
                    <a:pt x="6612102" y="1752600"/>
                  </a:lnTo>
                  <a:lnTo>
                    <a:pt x="6611836" y="1714500"/>
                  </a:lnTo>
                  <a:lnTo>
                    <a:pt x="6611645" y="1689100"/>
                  </a:lnTo>
                  <a:lnTo>
                    <a:pt x="6611467" y="1663700"/>
                  </a:lnTo>
                  <a:lnTo>
                    <a:pt x="6611290" y="1638300"/>
                  </a:lnTo>
                  <a:lnTo>
                    <a:pt x="6611023" y="1600200"/>
                  </a:lnTo>
                  <a:lnTo>
                    <a:pt x="6610832" y="1574800"/>
                  </a:lnTo>
                  <a:lnTo>
                    <a:pt x="6610655" y="1549400"/>
                  </a:lnTo>
                  <a:lnTo>
                    <a:pt x="6610477" y="1524000"/>
                  </a:lnTo>
                  <a:lnTo>
                    <a:pt x="6610197" y="1485900"/>
                  </a:lnTo>
                  <a:lnTo>
                    <a:pt x="6610020" y="1460500"/>
                  </a:lnTo>
                  <a:lnTo>
                    <a:pt x="6609842" y="1435100"/>
                  </a:lnTo>
                  <a:lnTo>
                    <a:pt x="6609575" y="1397000"/>
                  </a:lnTo>
                  <a:lnTo>
                    <a:pt x="6609385" y="1371600"/>
                  </a:lnTo>
                  <a:lnTo>
                    <a:pt x="6609207" y="1346200"/>
                  </a:lnTo>
                  <a:lnTo>
                    <a:pt x="6608940" y="1308100"/>
                  </a:lnTo>
                  <a:lnTo>
                    <a:pt x="6608750" y="1282700"/>
                  </a:lnTo>
                  <a:lnTo>
                    <a:pt x="6608572" y="1257300"/>
                  </a:lnTo>
                  <a:lnTo>
                    <a:pt x="6608394" y="1231900"/>
                  </a:lnTo>
                  <a:lnTo>
                    <a:pt x="6608127" y="1193800"/>
                  </a:lnTo>
                  <a:lnTo>
                    <a:pt x="6607937" y="1168400"/>
                  </a:lnTo>
                  <a:lnTo>
                    <a:pt x="6607759" y="1143000"/>
                  </a:lnTo>
                  <a:lnTo>
                    <a:pt x="6607581" y="1117600"/>
                  </a:lnTo>
                  <a:lnTo>
                    <a:pt x="6607302" y="1079500"/>
                  </a:lnTo>
                  <a:lnTo>
                    <a:pt x="6607124" y="1054100"/>
                  </a:lnTo>
                  <a:lnTo>
                    <a:pt x="6606946" y="1028700"/>
                  </a:lnTo>
                  <a:lnTo>
                    <a:pt x="6606768" y="1003300"/>
                  </a:lnTo>
                  <a:lnTo>
                    <a:pt x="6606489" y="965200"/>
                  </a:lnTo>
                  <a:lnTo>
                    <a:pt x="6606311" y="939800"/>
                  </a:lnTo>
                  <a:lnTo>
                    <a:pt x="6606133" y="914400"/>
                  </a:lnTo>
                  <a:lnTo>
                    <a:pt x="6605854" y="876300"/>
                  </a:lnTo>
                  <a:lnTo>
                    <a:pt x="6605676" y="850900"/>
                  </a:lnTo>
                  <a:lnTo>
                    <a:pt x="6605498" y="825500"/>
                  </a:lnTo>
                  <a:lnTo>
                    <a:pt x="6605232" y="787400"/>
                  </a:lnTo>
                  <a:lnTo>
                    <a:pt x="6605041" y="762000"/>
                  </a:lnTo>
                  <a:lnTo>
                    <a:pt x="6604863" y="736600"/>
                  </a:lnTo>
                  <a:lnTo>
                    <a:pt x="6604686" y="711200"/>
                  </a:lnTo>
                  <a:lnTo>
                    <a:pt x="6614071" y="711200"/>
                  </a:lnTo>
                  <a:lnTo>
                    <a:pt x="6623850" y="2070100"/>
                  </a:lnTo>
                  <a:lnTo>
                    <a:pt x="6963918" y="2070100"/>
                  </a:lnTo>
                  <a:lnTo>
                    <a:pt x="6963829" y="2057400"/>
                  </a:lnTo>
                  <a:lnTo>
                    <a:pt x="6963372" y="1993900"/>
                  </a:lnTo>
                  <a:lnTo>
                    <a:pt x="6962648" y="1892300"/>
                  </a:lnTo>
                  <a:lnTo>
                    <a:pt x="6962191" y="1828800"/>
                  </a:lnTo>
                  <a:lnTo>
                    <a:pt x="6961556" y="1739900"/>
                  </a:lnTo>
                  <a:lnTo>
                    <a:pt x="6961098" y="1676400"/>
                  </a:lnTo>
                  <a:lnTo>
                    <a:pt x="6960451" y="1587500"/>
                  </a:lnTo>
                  <a:lnTo>
                    <a:pt x="6960006" y="1524000"/>
                  </a:lnTo>
                  <a:lnTo>
                    <a:pt x="6959359" y="1435100"/>
                  </a:lnTo>
                  <a:lnTo>
                    <a:pt x="6958812" y="1358900"/>
                  </a:lnTo>
                  <a:lnTo>
                    <a:pt x="6958177" y="1270000"/>
                  </a:lnTo>
                  <a:lnTo>
                    <a:pt x="6957720" y="1206500"/>
                  </a:lnTo>
                  <a:lnTo>
                    <a:pt x="6957085" y="1117600"/>
                  </a:lnTo>
                  <a:lnTo>
                    <a:pt x="6956628" y="1054100"/>
                  </a:lnTo>
                  <a:lnTo>
                    <a:pt x="6955993" y="965200"/>
                  </a:lnTo>
                  <a:lnTo>
                    <a:pt x="6955536" y="901700"/>
                  </a:lnTo>
                  <a:lnTo>
                    <a:pt x="6954901" y="812800"/>
                  </a:lnTo>
                  <a:lnTo>
                    <a:pt x="6954355" y="736600"/>
                  </a:lnTo>
                  <a:lnTo>
                    <a:pt x="6954164" y="711200"/>
                  </a:lnTo>
                  <a:lnTo>
                    <a:pt x="6953707" y="647700"/>
                  </a:lnTo>
                  <a:lnTo>
                    <a:pt x="6953351" y="596900"/>
                  </a:lnTo>
                  <a:lnTo>
                    <a:pt x="6981304" y="596900"/>
                  </a:lnTo>
                  <a:lnTo>
                    <a:pt x="6991782" y="2070100"/>
                  </a:lnTo>
                  <a:lnTo>
                    <a:pt x="7355954" y="2070100"/>
                  </a:lnTo>
                  <a:lnTo>
                    <a:pt x="7355865" y="2057400"/>
                  </a:lnTo>
                  <a:lnTo>
                    <a:pt x="7355687" y="2032000"/>
                  </a:lnTo>
                  <a:lnTo>
                    <a:pt x="7355040" y="1943100"/>
                  </a:lnTo>
                  <a:lnTo>
                    <a:pt x="7354951" y="1930400"/>
                  </a:lnTo>
                  <a:lnTo>
                    <a:pt x="7354316" y="1841500"/>
                  </a:lnTo>
                  <a:lnTo>
                    <a:pt x="7354227" y="1828800"/>
                  </a:lnTo>
                  <a:lnTo>
                    <a:pt x="7353592" y="1739900"/>
                  </a:lnTo>
                  <a:lnTo>
                    <a:pt x="7353401" y="1714500"/>
                  </a:lnTo>
                  <a:lnTo>
                    <a:pt x="7352766" y="1625600"/>
                  </a:lnTo>
                  <a:lnTo>
                    <a:pt x="7352678" y="1612900"/>
                  </a:lnTo>
                  <a:lnTo>
                    <a:pt x="7352043" y="1524000"/>
                  </a:lnTo>
                  <a:lnTo>
                    <a:pt x="7351852" y="1498600"/>
                  </a:lnTo>
                  <a:lnTo>
                    <a:pt x="7351217" y="1409700"/>
                  </a:lnTo>
                  <a:lnTo>
                    <a:pt x="7351128" y="1397000"/>
                  </a:lnTo>
                  <a:lnTo>
                    <a:pt x="7350493" y="1308100"/>
                  </a:lnTo>
                  <a:lnTo>
                    <a:pt x="7350303" y="1282700"/>
                  </a:lnTo>
                  <a:lnTo>
                    <a:pt x="7349757" y="1206500"/>
                  </a:lnTo>
                  <a:lnTo>
                    <a:pt x="7349579" y="1181100"/>
                  </a:lnTo>
                  <a:lnTo>
                    <a:pt x="7348944" y="1092200"/>
                  </a:lnTo>
                  <a:lnTo>
                    <a:pt x="7348842" y="1079500"/>
                  </a:lnTo>
                  <a:lnTo>
                    <a:pt x="7348207" y="990600"/>
                  </a:lnTo>
                  <a:lnTo>
                    <a:pt x="7348029" y="965200"/>
                  </a:lnTo>
                  <a:lnTo>
                    <a:pt x="7347394" y="876300"/>
                  </a:lnTo>
                  <a:lnTo>
                    <a:pt x="7347293" y="863600"/>
                  </a:lnTo>
                  <a:lnTo>
                    <a:pt x="7346658" y="774700"/>
                  </a:lnTo>
                  <a:lnTo>
                    <a:pt x="7346480" y="749300"/>
                  </a:lnTo>
                  <a:lnTo>
                    <a:pt x="7345845" y="660400"/>
                  </a:lnTo>
                  <a:lnTo>
                    <a:pt x="7345654" y="635000"/>
                  </a:lnTo>
                  <a:lnTo>
                    <a:pt x="7345388" y="596900"/>
                  </a:lnTo>
                  <a:lnTo>
                    <a:pt x="7373544" y="596900"/>
                  </a:lnTo>
                  <a:lnTo>
                    <a:pt x="7384021" y="2070100"/>
                  </a:lnTo>
                  <a:lnTo>
                    <a:pt x="7454366" y="2070100"/>
                  </a:lnTo>
                  <a:lnTo>
                    <a:pt x="7555433" y="2032000"/>
                  </a:lnTo>
                  <a:lnTo>
                    <a:pt x="7565314" y="2044700"/>
                  </a:lnTo>
                  <a:lnTo>
                    <a:pt x="7487069" y="2070100"/>
                  </a:lnTo>
                  <a:lnTo>
                    <a:pt x="7619746" y="2070100"/>
                  </a:lnTo>
                  <a:lnTo>
                    <a:pt x="7619492" y="2032000"/>
                  </a:lnTo>
                  <a:lnTo>
                    <a:pt x="7618958" y="1955800"/>
                  </a:lnTo>
                  <a:lnTo>
                    <a:pt x="7681798" y="1955800"/>
                  </a:lnTo>
                  <a:lnTo>
                    <a:pt x="7682789" y="2070100"/>
                  </a:lnTo>
                  <a:lnTo>
                    <a:pt x="7776146" y="2070100"/>
                  </a:lnTo>
                  <a:lnTo>
                    <a:pt x="7775334" y="1955800"/>
                  </a:lnTo>
                  <a:lnTo>
                    <a:pt x="7775156" y="1930400"/>
                  </a:lnTo>
                  <a:lnTo>
                    <a:pt x="7775067" y="1917700"/>
                  </a:lnTo>
                  <a:lnTo>
                    <a:pt x="7774241" y="1803400"/>
                  </a:lnTo>
                  <a:lnTo>
                    <a:pt x="7774064" y="1778000"/>
                  </a:lnTo>
                  <a:lnTo>
                    <a:pt x="7773975" y="1765300"/>
                  </a:lnTo>
                  <a:lnTo>
                    <a:pt x="7773162" y="1651000"/>
                  </a:lnTo>
                  <a:lnTo>
                    <a:pt x="7772882" y="1612900"/>
                  </a:lnTo>
                  <a:lnTo>
                    <a:pt x="7771981" y="1485900"/>
                  </a:lnTo>
                  <a:lnTo>
                    <a:pt x="7771803" y="1460500"/>
                  </a:lnTo>
                  <a:lnTo>
                    <a:pt x="7771714" y="1447800"/>
                  </a:lnTo>
                  <a:lnTo>
                    <a:pt x="7770889" y="1333500"/>
                  </a:lnTo>
                  <a:lnTo>
                    <a:pt x="7770622" y="1295400"/>
                  </a:lnTo>
                  <a:lnTo>
                    <a:pt x="7769809" y="1181100"/>
                  </a:lnTo>
                  <a:lnTo>
                    <a:pt x="7769530" y="1143000"/>
                  </a:lnTo>
                  <a:lnTo>
                    <a:pt x="7768717" y="1028700"/>
                  </a:lnTo>
                  <a:lnTo>
                    <a:pt x="7768437" y="990600"/>
                  </a:lnTo>
                  <a:lnTo>
                    <a:pt x="7767536" y="863600"/>
                  </a:lnTo>
                  <a:lnTo>
                    <a:pt x="7767269" y="825500"/>
                  </a:lnTo>
                  <a:lnTo>
                    <a:pt x="7766901" y="774700"/>
                  </a:lnTo>
                  <a:lnTo>
                    <a:pt x="7762913" y="215900"/>
                  </a:lnTo>
                  <a:lnTo>
                    <a:pt x="7800264" y="215900"/>
                  </a:lnTo>
                  <a:lnTo>
                    <a:pt x="7813497" y="2070100"/>
                  </a:lnTo>
                  <a:lnTo>
                    <a:pt x="7841462" y="2070100"/>
                  </a:lnTo>
                  <a:lnTo>
                    <a:pt x="7828216" y="215900"/>
                  </a:lnTo>
                  <a:lnTo>
                    <a:pt x="7865465" y="215900"/>
                  </a:lnTo>
                  <a:lnTo>
                    <a:pt x="7878800" y="2070100"/>
                  </a:lnTo>
                  <a:lnTo>
                    <a:pt x="7906766" y="2070100"/>
                  </a:lnTo>
                  <a:lnTo>
                    <a:pt x="7893431" y="215900"/>
                  </a:lnTo>
                  <a:lnTo>
                    <a:pt x="7930769" y="215900"/>
                  </a:lnTo>
                  <a:lnTo>
                    <a:pt x="7944117" y="2070100"/>
                  </a:lnTo>
                  <a:lnTo>
                    <a:pt x="7972069" y="2070100"/>
                  </a:lnTo>
                  <a:lnTo>
                    <a:pt x="7958734" y="215900"/>
                  </a:lnTo>
                  <a:lnTo>
                    <a:pt x="7996085" y="215900"/>
                  </a:lnTo>
                  <a:lnTo>
                    <a:pt x="8009420" y="2070100"/>
                  </a:lnTo>
                  <a:lnTo>
                    <a:pt x="8037373" y="2070100"/>
                  </a:lnTo>
                  <a:lnTo>
                    <a:pt x="8024139" y="215900"/>
                  </a:lnTo>
                  <a:lnTo>
                    <a:pt x="8061490" y="215900"/>
                  </a:lnTo>
                  <a:lnTo>
                    <a:pt x="8074825" y="2070100"/>
                  </a:lnTo>
                  <a:lnTo>
                    <a:pt x="8102778" y="2070100"/>
                  </a:lnTo>
                  <a:lnTo>
                    <a:pt x="8089443" y="215900"/>
                  </a:lnTo>
                  <a:lnTo>
                    <a:pt x="8126793" y="215900"/>
                  </a:lnTo>
                  <a:lnTo>
                    <a:pt x="8140027" y="2070100"/>
                  </a:lnTo>
                  <a:lnTo>
                    <a:pt x="8167992" y="2070100"/>
                  </a:lnTo>
                  <a:lnTo>
                    <a:pt x="8154746" y="215900"/>
                  </a:lnTo>
                  <a:lnTo>
                    <a:pt x="8192097" y="215900"/>
                  </a:lnTo>
                  <a:lnTo>
                    <a:pt x="8205343" y="2070100"/>
                  </a:lnTo>
                  <a:lnTo>
                    <a:pt x="8233296" y="2070100"/>
                  </a:lnTo>
                  <a:lnTo>
                    <a:pt x="8220253" y="215900"/>
                  </a:lnTo>
                  <a:lnTo>
                    <a:pt x="8257603" y="215900"/>
                  </a:lnTo>
                  <a:lnTo>
                    <a:pt x="8270748" y="2070100"/>
                  </a:lnTo>
                  <a:lnTo>
                    <a:pt x="8298904" y="2070100"/>
                  </a:lnTo>
                  <a:lnTo>
                    <a:pt x="8285556" y="215900"/>
                  </a:lnTo>
                  <a:lnTo>
                    <a:pt x="8322907" y="215900"/>
                  </a:lnTo>
                  <a:lnTo>
                    <a:pt x="8336153" y="2070100"/>
                  </a:lnTo>
                  <a:lnTo>
                    <a:pt x="8370329" y="2070100"/>
                  </a:lnTo>
                  <a:close/>
                </a:path>
              </a:pathLst>
            </a:custGeom>
            <a:solidFill>
              <a:srgbClr val="29292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574792" y="4843271"/>
              <a:ext cx="5119370" cy="2714625"/>
            </a:xfrm>
            <a:custGeom>
              <a:avLst/>
              <a:gdLst/>
              <a:ahLst/>
              <a:cxnLst/>
              <a:rect l="l" t="t" r="r" b="b"/>
              <a:pathLst>
                <a:path w="5119370" h="2714625">
                  <a:moveTo>
                    <a:pt x="5119116" y="0"/>
                  </a:moveTo>
                  <a:lnTo>
                    <a:pt x="0" y="0"/>
                  </a:lnTo>
                  <a:lnTo>
                    <a:pt x="0" y="2714244"/>
                  </a:lnTo>
                  <a:lnTo>
                    <a:pt x="5119116" y="2714244"/>
                  </a:lnTo>
                  <a:lnTo>
                    <a:pt x="51191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045"/>
              </a:lnSpc>
            </a:pPr>
            <a:fld id="{81D60167-4931-47E6-BA6A-407CBD079E47}" type="slidenum">
              <a:rPr spc="-5" dirty="0"/>
              <a:pPr marL="38100">
                <a:lnSpc>
                  <a:spcPts val="1045"/>
                </a:lnSpc>
              </a:pPr>
              <a:t>33</a:t>
            </a:fld>
            <a:endParaRPr spc="-5" dirty="0"/>
          </a:p>
        </p:txBody>
      </p:sp>
      <p:sp>
        <p:nvSpPr>
          <p:cNvPr id="26" name="object 26"/>
          <p:cNvSpPr txBox="1">
            <a:spLocks noGrp="1"/>
          </p:cNvSpPr>
          <p:nvPr>
            <p:ph type="title" idx="4294967295"/>
          </p:nvPr>
        </p:nvSpPr>
        <p:spPr>
          <a:xfrm>
            <a:off x="1235869" y="163513"/>
            <a:ext cx="342900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5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Calibri"/>
              </a:rPr>
              <a:t>ОБРАЗ</a:t>
            </a:r>
            <a:r>
              <a:rPr sz="2000" b="1" spc="-75" dirty="0" smtClean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Calibri"/>
              </a:rPr>
              <a:t> </a:t>
            </a:r>
            <a:r>
              <a:rPr sz="2000" b="1" spc="-5" dirty="0">
                <a:solidFill>
                  <a:schemeClr val="accent3">
                    <a:lumMod val="50000"/>
                  </a:schemeClr>
                </a:solidFill>
                <a:latin typeface="Book Antiqua" pitchFamily="18" charset="0"/>
                <a:cs typeface="Calibri"/>
              </a:rPr>
              <a:t>БУДУЩЕГО</a:t>
            </a:r>
            <a:endParaRPr sz="2000" dirty="0">
              <a:solidFill>
                <a:schemeClr val="accent3">
                  <a:lumMod val="50000"/>
                </a:schemeClr>
              </a:solidFill>
              <a:latin typeface="Book Antiqua" pitchFamily="18" charset="0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901347" y="4839209"/>
            <a:ext cx="8543348" cy="2717423"/>
          </a:xfrm>
          <a:custGeom>
            <a:avLst/>
            <a:gdLst/>
            <a:ahLst/>
            <a:cxnLst/>
            <a:rect l="l" t="t" r="r" b="b"/>
            <a:pathLst>
              <a:path w="6795134" h="2719704">
                <a:moveTo>
                  <a:pt x="6794881" y="0"/>
                </a:moveTo>
                <a:lnTo>
                  <a:pt x="1855597" y="0"/>
                </a:lnTo>
                <a:lnTo>
                  <a:pt x="0" y="2719708"/>
                </a:lnTo>
                <a:lnTo>
                  <a:pt x="6790055" y="2719708"/>
                </a:lnTo>
                <a:lnTo>
                  <a:pt x="6794881" y="1367155"/>
                </a:lnTo>
                <a:lnTo>
                  <a:pt x="6794881" y="0"/>
                </a:lnTo>
                <a:close/>
              </a:path>
            </a:pathLst>
          </a:custGeom>
          <a:solidFill>
            <a:srgbClr val="FFE6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7561034" y="5208977"/>
            <a:ext cx="4854085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ru-RU" sz="2000" b="1" spc="-35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Сверхидея</a:t>
            </a:r>
            <a:r>
              <a:rPr lang="ru-RU" sz="2000" b="1" spc="-35" dirty="0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: развитие туризма, улучшение городской среды и возврат молодежи на территорию района</a:t>
            </a:r>
            <a:endParaRPr sz="2000" dirty="0">
              <a:latin typeface="Book Antiqua" pitchFamily="18" charset="0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98673" y="1011544"/>
            <a:ext cx="6353422" cy="281936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 dirty="0" smtClean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000" dirty="0" smtClean="0">
              <a:solidFill>
                <a:schemeClr val="tx2">
                  <a:lumMod val="50000"/>
                </a:schemeClr>
              </a:solidFill>
              <a:latin typeface="Book Antiqua" pitchFamily="18" charset="0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Book Antiqua" pitchFamily="18" charset="0"/>
                <a:cs typeface="Calibri"/>
              </a:rPr>
              <a:t>Тэги образа будущего</a:t>
            </a:r>
            <a:endParaRPr sz="2000" dirty="0" smtClean="0">
              <a:solidFill>
                <a:schemeClr val="tx2">
                  <a:lumMod val="50000"/>
                </a:schemeClr>
              </a:solidFill>
              <a:latin typeface="Book Antiqua" pitchFamily="18" charset="0"/>
              <a:cs typeface="Calibri"/>
            </a:endParaRPr>
          </a:p>
          <a:p>
            <a:pPr marL="299085" marR="478155" indent="-287020">
              <a:lnSpc>
                <a:spcPct val="100000"/>
              </a:lnSpc>
              <a:buClr>
                <a:srgbClr val="FFDE16"/>
              </a:buClr>
              <a:buSzPct val="150000"/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lang="ru-RU" sz="2000" spc="-25" dirty="0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Комфортный для проживания город</a:t>
            </a:r>
            <a:endParaRPr sz="2000" dirty="0" smtClean="0">
              <a:latin typeface="Book Antiqua" pitchFamily="18" charset="0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204"/>
              </a:spcBef>
              <a:buClr>
                <a:srgbClr val="FFDE16"/>
              </a:buClr>
              <a:buSzPct val="150000"/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lang="ru-RU" sz="2000" spc="-30" dirty="0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Качественное </a:t>
            </a:r>
            <a:r>
              <a:rPr lang="ru-RU" sz="2000" spc="-3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здравохранение</a:t>
            </a:r>
            <a:endParaRPr sz="2000" dirty="0" smtClean="0">
              <a:latin typeface="Book Antiqua" pitchFamily="18" charset="0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204"/>
              </a:spcBef>
              <a:buClr>
                <a:srgbClr val="FFDE16"/>
              </a:buClr>
              <a:buSzPct val="150000"/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2000" spc="-3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Р</a:t>
            </a:r>
            <a:r>
              <a:rPr sz="2000" spc="-25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азв</a:t>
            </a:r>
            <a:r>
              <a:rPr sz="2000" spc="-3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и</a:t>
            </a:r>
            <a:r>
              <a:rPr sz="2000" spc="-2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т</a:t>
            </a:r>
            <a:r>
              <a:rPr sz="2000" spc="-3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ы</a:t>
            </a:r>
            <a:r>
              <a:rPr sz="200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й</a:t>
            </a:r>
            <a:r>
              <a:rPr sz="2000" spc="-80" dirty="0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 </a:t>
            </a:r>
            <a:r>
              <a:rPr sz="2000" spc="-2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т</a:t>
            </a:r>
            <a:r>
              <a:rPr sz="2000" spc="-3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у</a:t>
            </a:r>
            <a:r>
              <a:rPr sz="2000" spc="-25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р</a:t>
            </a:r>
            <a:r>
              <a:rPr sz="2000" spc="-3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и</a:t>
            </a:r>
            <a:r>
              <a:rPr sz="2000" spc="-25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з</a:t>
            </a:r>
            <a:r>
              <a:rPr sz="200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м</a:t>
            </a:r>
            <a:endParaRPr sz="2000" dirty="0" smtClean="0">
              <a:latin typeface="Book Antiqua" pitchFamily="18" charset="0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190"/>
              </a:spcBef>
              <a:buClr>
                <a:srgbClr val="FFDE16"/>
              </a:buClr>
              <a:buSzPct val="150000"/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2000" spc="-35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Д</a:t>
            </a:r>
            <a:r>
              <a:rPr sz="2000" spc="-25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ос</a:t>
            </a:r>
            <a:r>
              <a:rPr sz="2000" spc="-2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т</a:t>
            </a:r>
            <a:r>
              <a:rPr sz="2000" spc="-3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у</a:t>
            </a:r>
            <a:r>
              <a:rPr sz="2000" spc="-2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п</a:t>
            </a:r>
            <a:r>
              <a:rPr sz="2000" spc="-25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но</a:t>
            </a:r>
            <a:r>
              <a:rPr sz="200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е</a:t>
            </a:r>
            <a:r>
              <a:rPr sz="2000" spc="-100" dirty="0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 </a:t>
            </a:r>
            <a:r>
              <a:rPr sz="2000" spc="-5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к</a:t>
            </a:r>
            <a:r>
              <a:rPr sz="2000" spc="-25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о</a:t>
            </a:r>
            <a:r>
              <a:rPr sz="2000" spc="-3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м</a:t>
            </a:r>
            <a:r>
              <a:rPr sz="2000" spc="-25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фор</a:t>
            </a:r>
            <a:r>
              <a:rPr sz="2000" spc="-2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т</a:t>
            </a:r>
            <a:r>
              <a:rPr sz="2000" spc="-25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н</a:t>
            </a:r>
            <a:r>
              <a:rPr sz="2000" spc="-35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о</a:t>
            </a:r>
            <a:r>
              <a:rPr sz="200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е</a:t>
            </a:r>
            <a:r>
              <a:rPr sz="2000" spc="-90" dirty="0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 </a:t>
            </a:r>
            <a:r>
              <a:rPr sz="2000" spc="-3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жи</a:t>
            </a:r>
            <a:r>
              <a:rPr sz="2000" spc="-2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л</a:t>
            </a:r>
            <a:r>
              <a:rPr sz="2000" spc="-25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ь</a:t>
            </a:r>
            <a:r>
              <a:rPr sz="200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е</a:t>
            </a:r>
            <a:endParaRPr sz="2000" dirty="0" smtClean="0">
              <a:latin typeface="Book Antiqua" pitchFamily="18" charset="0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204"/>
              </a:spcBef>
              <a:buClr>
                <a:srgbClr val="FFDE16"/>
              </a:buClr>
              <a:buSzPct val="150000"/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2000" spc="-3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Р</a:t>
            </a:r>
            <a:r>
              <a:rPr sz="2000" spc="-25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азв</a:t>
            </a:r>
            <a:r>
              <a:rPr sz="2000" spc="-3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и</a:t>
            </a:r>
            <a:r>
              <a:rPr sz="2000" spc="-2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т</a:t>
            </a:r>
            <a:r>
              <a:rPr sz="2000" spc="-3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ы</a:t>
            </a:r>
            <a:r>
              <a:rPr sz="200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й</a:t>
            </a:r>
            <a:r>
              <a:rPr sz="2000" spc="-80" dirty="0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 </a:t>
            </a:r>
            <a:r>
              <a:rPr sz="2000" spc="-4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д</a:t>
            </a:r>
            <a:r>
              <a:rPr sz="2000" spc="-25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ос</a:t>
            </a:r>
            <a:r>
              <a:rPr sz="2000" spc="-3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у</a:t>
            </a:r>
            <a:r>
              <a:rPr sz="2000" spc="-9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г</a:t>
            </a:r>
            <a:r>
              <a:rPr sz="2000" dirty="0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,</a:t>
            </a:r>
            <a:r>
              <a:rPr sz="2000" spc="-70" dirty="0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 </a:t>
            </a:r>
            <a:r>
              <a:rPr sz="2000" spc="-25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соц</a:t>
            </a:r>
            <a:r>
              <a:rPr sz="2000" spc="-3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и</a:t>
            </a:r>
            <a:r>
              <a:rPr sz="2000" spc="-25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а</a:t>
            </a:r>
            <a:r>
              <a:rPr sz="2000" spc="-2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л</a:t>
            </a:r>
            <a:r>
              <a:rPr sz="2000" spc="-35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ь</a:t>
            </a:r>
            <a:r>
              <a:rPr sz="2000" spc="-25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н</a:t>
            </a:r>
            <a:r>
              <a:rPr sz="2000" spc="-35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а</a:t>
            </a:r>
            <a:r>
              <a:rPr sz="200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я</a:t>
            </a:r>
            <a:r>
              <a:rPr sz="2000" spc="-95" dirty="0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 </a:t>
            </a:r>
            <a:r>
              <a:rPr sz="2000" spc="-25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сфер</a:t>
            </a:r>
            <a:r>
              <a:rPr sz="200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а</a:t>
            </a:r>
            <a:endParaRPr sz="2000" dirty="0" smtClean="0">
              <a:latin typeface="Book Antiqua" pitchFamily="18" charset="0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204"/>
              </a:spcBef>
              <a:buClr>
                <a:srgbClr val="FFDE16"/>
              </a:buClr>
              <a:buSzPct val="150000"/>
              <a:buFont typeface="Microsoft Sans Serif"/>
              <a:buChar char="•"/>
              <a:tabLst>
                <a:tab pos="299085" algn="l"/>
                <a:tab pos="299720" algn="l"/>
              </a:tabLst>
            </a:pPr>
            <a:r>
              <a:rPr sz="2000" spc="-25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Фор</a:t>
            </a:r>
            <a:r>
              <a:rPr sz="2000" spc="-3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ми</a:t>
            </a:r>
            <a:r>
              <a:rPr sz="2000" spc="-25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ро</a:t>
            </a:r>
            <a:r>
              <a:rPr sz="2000" spc="-35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ва</a:t>
            </a:r>
            <a:r>
              <a:rPr sz="2000" spc="-25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н</a:t>
            </a:r>
            <a:r>
              <a:rPr sz="2000" spc="-4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и</a:t>
            </a:r>
            <a:r>
              <a:rPr sz="200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е</a:t>
            </a:r>
            <a:r>
              <a:rPr sz="2000" spc="-100" dirty="0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 </a:t>
            </a:r>
            <a:r>
              <a:rPr sz="2000" spc="-4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д</a:t>
            </a:r>
            <a:r>
              <a:rPr sz="2000" spc="-5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о</a:t>
            </a:r>
            <a:r>
              <a:rPr sz="2000" spc="-2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л</a:t>
            </a:r>
            <a:r>
              <a:rPr sz="2000" spc="-45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г</a:t>
            </a:r>
            <a:r>
              <a:rPr sz="2000" spc="-25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осро</a:t>
            </a:r>
            <a:r>
              <a:rPr sz="2000" spc="-3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ч</a:t>
            </a:r>
            <a:r>
              <a:rPr sz="2000" spc="-25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н</a:t>
            </a:r>
            <a:r>
              <a:rPr sz="2000" spc="-35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о</a:t>
            </a:r>
            <a:r>
              <a:rPr sz="2000" spc="-45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г</a:t>
            </a:r>
            <a:r>
              <a:rPr sz="200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о</a:t>
            </a:r>
            <a:r>
              <a:rPr sz="2000" spc="-90" dirty="0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 </a:t>
            </a:r>
            <a:r>
              <a:rPr sz="2000" spc="-3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б</a:t>
            </a:r>
            <a:r>
              <a:rPr sz="2000" spc="-65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ю</a:t>
            </a:r>
            <a:r>
              <a:rPr sz="2000" spc="-3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д</a:t>
            </a:r>
            <a:r>
              <a:rPr sz="2000" spc="-55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ж</a:t>
            </a:r>
            <a:r>
              <a:rPr sz="2000" spc="-25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е</a:t>
            </a:r>
            <a:r>
              <a:rPr sz="2000" spc="-2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т</a:t>
            </a:r>
            <a:r>
              <a:rPr sz="2000" dirty="0" err="1" smtClean="0">
                <a:solidFill>
                  <a:srgbClr val="292929"/>
                </a:solidFill>
                <a:latin typeface="Book Antiqua" pitchFamily="18" charset="0"/>
                <a:cs typeface="Calibri"/>
              </a:rPr>
              <a:t>а</a:t>
            </a:r>
            <a:endParaRPr sz="2000" dirty="0">
              <a:latin typeface="Book Antiqua" pitchFamily="18" charset="0"/>
              <a:cs typeface="Calibri"/>
            </a:endParaRPr>
          </a:p>
        </p:txBody>
      </p:sp>
      <p:pic>
        <p:nvPicPr>
          <p:cNvPr id="36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69" y="200025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2"/>
          <p:cNvSpPr txBox="1">
            <a:spLocks/>
          </p:cNvSpPr>
          <p:nvPr/>
        </p:nvSpPr>
        <p:spPr>
          <a:xfrm>
            <a:off x="1641265" y="191940"/>
            <a:ext cx="9457194" cy="85989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 defTabSz="1219170" rtl="0" eaLnBrk="1" latinLnBrk="0" hangingPunct="1">
              <a:spcBef>
                <a:spcPct val="0"/>
              </a:spcBef>
              <a:buNone/>
              <a:defRPr sz="3200" b="1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solidFill>
                  <a:srgbClr val="016F86">
                    <a:lumMod val="50000"/>
                  </a:srgbClr>
                </a:solidFill>
                <a:latin typeface="Book Antiqua" pitchFamily="18" charset="0"/>
                <a:ea typeface="PT Astra Serif" panose="020A0603040505020204" pitchFamily="18" charset="-52"/>
              </a:rPr>
              <a:t>Региональная поддержка инвестиционных проектов </a:t>
            </a:r>
          </a:p>
        </p:txBody>
      </p:sp>
      <p:sp>
        <p:nvSpPr>
          <p:cNvPr id="7" name="object 4"/>
          <p:cNvSpPr txBox="1"/>
          <p:nvPr/>
        </p:nvSpPr>
        <p:spPr>
          <a:xfrm>
            <a:off x="111218" y="2839111"/>
            <a:ext cx="4551246" cy="500954"/>
          </a:xfrm>
          <a:prstGeom prst="rect">
            <a:avLst/>
          </a:prstGeom>
        </p:spPr>
        <p:txBody>
          <a:bodyPr vert="horz" wrap="square" lIns="0" tIns="11350" rIns="0" bIns="0" rtlCol="0">
            <a:spAutoFit/>
          </a:bodyPr>
          <a:lstStyle/>
          <a:p>
            <a:pPr marL="16215" marR="6486" algn="ctr" defTabSz="875591">
              <a:lnSpc>
                <a:spcPct val="103200"/>
              </a:lnSpc>
              <a:spcBef>
                <a:spcPts val="88"/>
              </a:spcBef>
            </a:pPr>
            <a:r>
              <a:rPr sz="1544" spc="-8" dirty="0">
                <a:solidFill>
                  <a:prstClr val="black">
                    <a:lumMod val="95000"/>
                    <a:lumOff val="5000"/>
                  </a:prst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Tahoma" panose="020B0604030504040204" pitchFamily="34" charset="0"/>
              </a:rPr>
              <a:t>МИНИСТЕРСТВО  </a:t>
            </a:r>
            <a:r>
              <a:rPr lang="ru-RU" sz="1544" spc="-8" dirty="0">
                <a:solidFill>
                  <a:prstClr val="black">
                    <a:lumMod val="95000"/>
                    <a:lumOff val="5000"/>
                  </a:prst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Tahoma" panose="020B0604030504040204" pitchFamily="34" charset="0"/>
              </a:rPr>
              <a:t>ИНВЕСТИЦИОННОЙ </a:t>
            </a:r>
            <a:br>
              <a:rPr lang="ru-RU" sz="1544" spc="-8" dirty="0">
                <a:solidFill>
                  <a:prstClr val="black">
                    <a:lumMod val="95000"/>
                    <a:lumOff val="5000"/>
                  </a:prst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Tahoma" panose="020B0604030504040204" pitchFamily="34" charset="0"/>
              </a:rPr>
            </a:br>
            <a:r>
              <a:rPr lang="ru-RU" sz="1544" spc="-8" dirty="0">
                <a:solidFill>
                  <a:prstClr val="black">
                    <a:lumMod val="95000"/>
                    <a:lumOff val="5000"/>
                  </a:prst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Tahoma" panose="020B0604030504040204" pitchFamily="34" charset="0"/>
              </a:rPr>
              <a:t>ПОЛИТИКИ </a:t>
            </a:r>
            <a:r>
              <a:rPr sz="1544" spc="-8" dirty="0">
                <a:solidFill>
                  <a:prstClr val="black">
                    <a:lumMod val="95000"/>
                    <a:lumOff val="5000"/>
                  </a:prst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Tahoma" panose="020B0604030504040204" pitchFamily="34" charset="0"/>
              </a:rPr>
              <a:t>САРАТОВСКОЙ ОБЛАСТИ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2027" y="1478227"/>
            <a:ext cx="669629" cy="1156159"/>
          </a:xfrm>
          <a:prstGeom prst="rect">
            <a:avLst/>
          </a:prstGeom>
        </p:spPr>
      </p:pic>
      <p:grpSp>
        <p:nvGrpSpPr>
          <p:cNvPr id="3" name="Группа 8"/>
          <p:cNvGrpSpPr/>
          <p:nvPr/>
        </p:nvGrpSpPr>
        <p:grpSpPr>
          <a:xfrm>
            <a:off x="5817149" y="1604438"/>
            <a:ext cx="1120697" cy="931648"/>
            <a:chOff x="362972" y="323605"/>
            <a:chExt cx="817880" cy="663888"/>
          </a:xfrm>
        </p:grpSpPr>
        <p:sp>
          <p:nvSpPr>
            <p:cNvPr id="10" name="object 279"/>
            <p:cNvSpPr/>
            <p:nvPr/>
          </p:nvSpPr>
          <p:spPr>
            <a:xfrm>
              <a:off x="766340" y="323605"/>
              <a:ext cx="124460" cy="377613"/>
            </a:xfrm>
            <a:custGeom>
              <a:avLst/>
              <a:gdLst/>
              <a:ahLst/>
              <a:cxnLst/>
              <a:rect l="l" t="t" r="r" b="b"/>
              <a:pathLst>
                <a:path w="93345" h="283209">
                  <a:moveTo>
                    <a:pt x="38773" y="0"/>
                  </a:moveTo>
                  <a:lnTo>
                    <a:pt x="37401" y="215"/>
                  </a:lnTo>
                  <a:lnTo>
                    <a:pt x="0" y="33616"/>
                  </a:lnTo>
                  <a:lnTo>
                    <a:pt x="7706" y="31828"/>
                  </a:lnTo>
                  <a:lnTo>
                    <a:pt x="15293" y="29760"/>
                  </a:lnTo>
                  <a:lnTo>
                    <a:pt x="22752" y="27385"/>
                  </a:lnTo>
                  <a:lnTo>
                    <a:pt x="36741" y="22009"/>
                  </a:lnTo>
                  <a:lnTo>
                    <a:pt x="38176" y="23152"/>
                  </a:lnTo>
                  <a:lnTo>
                    <a:pt x="38201" y="282600"/>
                  </a:lnTo>
                  <a:lnTo>
                    <a:pt x="92773" y="272046"/>
                  </a:lnTo>
                  <a:lnTo>
                    <a:pt x="92735" y="44970"/>
                  </a:lnTo>
                  <a:lnTo>
                    <a:pt x="93052" y="41757"/>
                  </a:lnTo>
                  <a:lnTo>
                    <a:pt x="38773" y="0"/>
                  </a:lnTo>
                  <a:close/>
                </a:path>
              </a:pathLst>
            </a:custGeom>
            <a:solidFill>
              <a:srgbClr val="E92E32"/>
            </a:solidFill>
          </p:spPr>
          <p:txBody>
            <a:bodyPr wrap="square" lIns="0" tIns="0" rIns="0" bIns="0" rtlCol="0"/>
            <a:lstStyle/>
            <a:p>
              <a:pPr defTabSz="741223"/>
              <a:endParaRPr sz="2918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object 280"/>
            <p:cNvSpPr/>
            <p:nvPr/>
          </p:nvSpPr>
          <p:spPr>
            <a:xfrm>
              <a:off x="573725" y="468503"/>
              <a:ext cx="221385" cy="30122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741223"/>
              <a:endParaRPr sz="2918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object 281"/>
            <p:cNvSpPr/>
            <p:nvPr/>
          </p:nvSpPr>
          <p:spPr>
            <a:xfrm>
              <a:off x="362972" y="681846"/>
              <a:ext cx="817880" cy="305647"/>
            </a:xfrm>
            <a:custGeom>
              <a:avLst/>
              <a:gdLst/>
              <a:ahLst/>
              <a:cxnLst/>
              <a:rect l="l" t="t" r="r" b="b"/>
              <a:pathLst>
                <a:path w="613410" h="229234">
                  <a:moveTo>
                    <a:pt x="367906" y="221157"/>
                  </a:moveTo>
                  <a:lnTo>
                    <a:pt x="341871" y="211023"/>
                  </a:lnTo>
                  <a:lnTo>
                    <a:pt x="328523" y="205003"/>
                  </a:lnTo>
                  <a:lnTo>
                    <a:pt x="301993" y="192582"/>
                  </a:lnTo>
                  <a:lnTo>
                    <a:pt x="288518" y="186804"/>
                  </a:lnTo>
                  <a:lnTo>
                    <a:pt x="260832" y="179095"/>
                  </a:lnTo>
                  <a:lnTo>
                    <a:pt x="233654" y="178206"/>
                  </a:lnTo>
                  <a:lnTo>
                    <a:pt x="206819" y="183896"/>
                  </a:lnTo>
                  <a:lnTo>
                    <a:pt x="180225" y="195859"/>
                  </a:lnTo>
                  <a:lnTo>
                    <a:pt x="184772" y="197637"/>
                  </a:lnTo>
                  <a:lnTo>
                    <a:pt x="192278" y="197929"/>
                  </a:lnTo>
                  <a:lnTo>
                    <a:pt x="208051" y="199186"/>
                  </a:lnTo>
                  <a:lnTo>
                    <a:pt x="223545" y="201752"/>
                  </a:lnTo>
                  <a:lnTo>
                    <a:pt x="238772" y="205625"/>
                  </a:lnTo>
                  <a:lnTo>
                    <a:pt x="253758" y="210794"/>
                  </a:lnTo>
                  <a:lnTo>
                    <a:pt x="271970" y="217805"/>
                  </a:lnTo>
                  <a:lnTo>
                    <a:pt x="290423" y="224193"/>
                  </a:lnTo>
                  <a:lnTo>
                    <a:pt x="309460" y="228371"/>
                  </a:lnTo>
                  <a:lnTo>
                    <a:pt x="328612" y="229019"/>
                  </a:lnTo>
                  <a:lnTo>
                    <a:pt x="348030" y="226504"/>
                  </a:lnTo>
                  <a:lnTo>
                    <a:pt x="367906" y="221157"/>
                  </a:lnTo>
                  <a:close/>
                </a:path>
                <a:path w="613410" h="229234">
                  <a:moveTo>
                    <a:pt x="613079" y="48475"/>
                  </a:moveTo>
                  <a:lnTo>
                    <a:pt x="576287" y="26403"/>
                  </a:lnTo>
                  <a:lnTo>
                    <a:pt x="507136" y="4584"/>
                  </a:lnTo>
                  <a:lnTo>
                    <a:pt x="451586" y="0"/>
                  </a:lnTo>
                  <a:lnTo>
                    <a:pt x="432803" y="457"/>
                  </a:lnTo>
                  <a:lnTo>
                    <a:pt x="414032" y="1638"/>
                  </a:lnTo>
                  <a:lnTo>
                    <a:pt x="395300" y="3365"/>
                  </a:lnTo>
                  <a:lnTo>
                    <a:pt x="393585" y="1955"/>
                  </a:lnTo>
                  <a:lnTo>
                    <a:pt x="344716" y="10985"/>
                  </a:lnTo>
                  <a:lnTo>
                    <a:pt x="342773" y="12522"/>
                  </a:lnTo>
                  <a:lnTo>
                    <a:pt x="340741" y="13919"/>
                  </a:lnTo>
                  <a:lnTo>
                    <a:pt x="323507" y="18440"/>
                  </a:lnTo>
                  <a:lnTo>
                    <a:pt x="309397" y="20929"/>
                  </a:lnTo>
                  <a:lnTo>
                    <a:pt x="295656" y="24599"/>
                  </a:lnTo>
                  <a:lnTo>
                    <a:pt x="282321" y="29502"/>
                  </a:lnTo>
                  <a:lnTo>
                    <a:pt x="269379" y="35648"/>
                  </a:lnTo>
                  <a:lnTo>
                    <a:pt x="268820" y="36131"/>
                  </a:lnTo>
                  <a:lnTo>
                    <a:pt x="251625" y="42545"/>
                  </a:lnTo>
                  <a:lnTo>
                    <a:pt x="248704" y="41148"/>
                  </a:lnTo>
                  <a:lnTo>
                    <a:pt x="246214" y="42849"/>
                  </a:lnTo>
                  <a:lnTo>
                    <a:pt x="243789" y="43878"/>
                  </a:lnTo>
                  <a:lnTo>
                    <a:pt x="225018" y="51612"/>
                  </a:lnTo>
                  <a:lnTo>
                    <a:pt x="215684" y="55562"/>
                  </a:lnTo>
                  <a:lnTo>
                    <a:pt x="206476" y="59804"/>
                  </a:lnTo>
                  <a:lnTo>
                    <a:pt x="202946" y="61531"/>
                  </a:lnTo>
                  <a:lnTo>
                    <a:pt x="198678" y="62115"/>
                  </a:lnTo>
                  <a:lnTo>
                    <a:pt x="196380" y="65913"/>
                  </a:lnTo>
                  <a:lnTo>
                    <a:pt x="193243" y="67957"/>
                  </a:lnTo>
                  <a:lnTo>
                    <a:pt x="144462" y="91935"/>
                  </a:lnTo>
                  <a:lnTo>
                    <a:pt x="96748" y="117805"/>
                  </a:lnTo>
                  <a:lnTo>
                    <a:pt x="49911" y="145249"/>
                  </a:lnTo>
                  <a:lnTo>
                    <a:pt x="3797" y="173951"/>
                  </a:lnTo>
                  <a:lnTo>
                    <a:pt x="0" y="176504"/>
                  </a:lnTo>
                  <a:lnTo>
                    <a:pt x="1765" y="176911"/>
                  </a:lnTo>
                  <a:lnTo>
                    <a:pt x="32626" y="176695"/>
                  </a:lnTo>
                  <a:lnTo>
                    <a:pt x="36474" y="177469"/>
                  </a:lnTo>
                  <a:lnTo>
                    <a:pt x="37896" y="176644"/>
                  </a:lnTo>
                  <a:lnTo>
                    <a:pt x="39674" y="175615"/>
                  </a:lnTo>
                  <a:lnTo>
                    <a:pt x="64871" y="160261"/>
                  </a:lnTo>
                  <a:lnTo>
                    <a:pt x="132181" y="121640"/>
                  </a:lnTo>
                  <a:lnTo>
                    <a:pt x="177012" y="98386"/>
                  </a:lnTo>
                  <a:lnTo>
                    <a:pt x="222719" y="77063"/>
                  </a:lnTo>
                  <a:lnTo>
                    <a:pt x="269494" y="58102"/>
                  </a:lnTo>
                  <a:lnTo>
                    <a:pt x="315645" y="42545"/>
                  </a:lnTo>
                  <a:lnTo>
                    <a:pt x="354799" y="32004"/>
                  </a:lnTo>
                  <a:lnTo>
                    <a:pt x="394030" y="24765"/>
                  </a:lnTo>
                  <a:lnTo>
                    <a:pt x="369468" y="45504"/>
                  </a:lnTo>
                  <a:lnTo>
                    <a:pt x="352742" y="69786"/>
                  </a:lnTo>
                  <a:lnTo>
                    <a:pt x="343065" y="97383"/>
                  </a:lnTo>
                  <a:lnTo>
                    <a:pt x="339712" y="128054"/>
                  </a:lnTo>
                  <a:lnTo>
                    <a:pt x="339509" y="141389"/>
                  </a:lnTo>
                  <a:lnTo>
                    <a:pt x="319341" y="138417"/>
                  </a:lnTo>
                  <a:lnTo>
                    <a:pt x="315582" y="135661"/>
                  </a:lnTo>
                  <a:lnTo>
                    <a:pt x="312572" y="129146"/>
                  </a:lnTo>
                  <a:lnTo>
                    <a:pt x="303606" y="114300"/>
                  </a:lnTo>
                  <a:lnTo>
                    <a:pt x="260705" y="90589"/>
                  </a:lnTo>
                  <a:lnTo>
                    <a:pt x="243001" y="89814"/>
                  </a:lnTo>
                  <a:lnTo>
                    <a:pt x="225691" y="91935"/>
                  </a:lnTo>
                  <a:lnTo>
                    <a:pt x="159664" y="116928"/>
                  </a:lnTo>
                  <a:lnTo>
                    <a:pt x="98310" y="153987"/>
                  </a:lnTo>
                  <a:lnTo>
                    <a:pt x="67322" y="176136"/>
                  </a:lnTo>
                  <a:lnTo>
                    <a:pt x="64846" y="176796"/>
                  </a:lnTo>
                  <a:lnTo>
                    <a:pt x="64566" y="179717"/>
                  </a:lnTo>
                  <a:lnTo>
                    <a:pt x="68326" y="180340"/>
                  </a:lnTo>
                  <a:lnTo>
                    <a:pt x="72250" y="180365"/>
                  </a:lnTo>
                  <a:lnTo>
                    <a:pt x="75679" y="181698"/>
                  </a:lnTo>
                  <a:lnTo>
                    <a:pt x="83172" y="183400"/>
                  </a:lnTo>
                  <a:lnTo>
                    <a:pt x="90017" y="182664"/>
                  </a:lnTo>
                  <a:lnTo>
                    <a:pt x="96520" y="179984"/>
                  </a:lnTo>
                  <a:lnTo>
                    <a:pt x="103022" y="175844"/>
                  </a:lnTo>
                  <a:lnTo>
                    <a:pt x="125755" y="160261"/>
                  </a:lnTo>
                  <a:lnTo>
                    <a:pt x="148996" y="145872"/>
                  </a:lnTo>
                  <a:lnTo>
                    <a:pt x="198297" y="121691"/>
                  </a:lnTo>
                  <a:lnTo>
                    <a:pt x="240588" y="110604"/>
                  </a:lnTo>
                  <a:lnTo>
                    <a:pt x="255485" y="110604"/>
                  </a:lnTo>
                  <a:lnTo>
                    <a:pt x="267309" y="112915"/>
                  </a:lnTo>
                  <a:lnTo>
                    <a:pt x="277583" y="117881"/>
                  </a:lnTo>
                  <a:lnTo>
                    <a:pt x="286232" y="125590"/>
                  </a:lnTo>
                  <a:lnTo>
                    <a:pt x="293293" y="136118"/>
                  </a:lnTo>
                  <a:lnTo>
                    <a:pt x="269862" y="139763"/>
                  </a:lnTo>
                  <a:lnTo>
                    <a:pt x="247980" y="146939"/>
                  </a:lnTo>
                  <a:lnTo>
                    <a:pt x="227279" y="157162"/>
                  </a:lnTo>
                  <a:lnTo>
                    <a:pt x="207365" y="169926"/>
                  </a:lnTo>
                  <a:lnTo>
                    <a:pt x="211632" y="171208"/>
                  </a:lnTo>
                  <a:lnTo>
                    <a:pt x="214528" y="170649"/>
                  </a:lnTo>
                  <a:lnTo>
                    <a:pt x="217436" y="169837"/>
                  </a:lnTo>
                  <a:lnTo>
                    <a:pt x="241541" y="165569"/>
                  </a:lnTo>
                  <a:lnTo>
                    <a:pt x="265150" y="165989"/>
                  </a:lnTo>
                  <a:lnTo>
                    <a:pt x="288302" y="170815"/>
                  </a:lnTo>
                  <a:lnTo>
                    <a:pt x="311035" y="179743"/>
                  </a:lnTo>
                  <a:lnTo>
                    <a:pt x="317677" y="182854"/>
                  </a:lnTo>
                  <a:lnTo>
                    <a:pt x="331025" y="188912"/>
                  </a:lnTo>
                  <a:lnTo>
                    <a:pt x="337629" y="192112"/>
                  </a:lnTo>
                  <a:lnTo>
                    <a:pt x="371233" y="204825"/>
                  </a:lnTo>
                  <a:lnTo>
                    <a:pt x="405168" y="209499"/>
                  </a:lnTo>
                  <a:lnTo>
                    <a:pt x="439458" y="206997"/>
                  </a:lnTo>
                  <a:lnTo>
                    <a:pt x="496277" y="188099"/>
                  </a:lnTo>
                  <a:lnTo>
                    <a:pt x="525729" y="162941"/>
                  </a:lnTo>
                  <a:lnTo>
                    <a:pt x="531342" y="157060"/>
                  </a:lnTo>
                  <a:lnTo>
                    <a:pt x="545884" y="137464"/>
                  </a:lnTo>
                  <a:lnTo>
                    <a:pt x="537819" y="138798"/>
                  </a:lnTo>
                  <a:lnTo>
                    <a:pt x="531279" y="141973"/>
                  </a:lnTo>
                  <a:lnTo>
                    <a:pt x="524713" y="144856"/>
                  </a:lnTo>
                  <a:lnTo>
                    <a:pt x="485482" y="157937"/>
                  </a:lnTo>
                  <a:lnTo>
                    <a:pt x="445985" y="162941"/>
                  </a:lnTo>
                  <a:lnTo>
                    <a:pt x="406234" y="160261"/>
                  </a:lnTo>
                  <a:lnTo>
                    <a:pt x="366217" y="150228"/>
                  </a:lnTo>
                  <a:lnTo>
                    <a:pt x="362038" y="148818"/>
                  </a:lnTo>
                  <a:lnTo>
                    <a:pt x="360705" y="146939"/>
                  </a:lnTo>
                  <a:lnTo>
                    <a:pt x="360730" y="141782"/>
                  </a:lnTo>
                  <a:lnTo>
                    <a:pt x="360845" y="134454"/>
                  </a:lnTo>
                  <a:lnTo>
                    <a:pt x="360286" y="128054"/>
                  </a:lnTo>
                  <a:lnTo>
                    <a:pt x="366420" y="90068"/>
                  </a:lnTo>
                  <a:lnTo>
                    <a:pt x="396659" y="48031"/>
                  </a:lnTo>
                  <a:lnTo>
                    <a:pt x="432422" y="30937"/>
                  </a:lnTo>
                  <a:lnTo>
                    <a:pt x="465302" y="26403"/>
                  </a:lnTo>
                  <a:lnTo>
                    <a:pt x="497852" y="28397"/>
                  </a:lnTo>
                  <a:lnTo>
                    <a:pt x="529247" y="34912"/>
                  </a:lnTo>
                  <a:lnTo>
                    <a:pt x="559689" y="45186"/>
                  </a:lnTo>
                  <a:lnTo>
                    <a:pt x="589368" y="58381"/>
                  </a:lnTo>
                  <a:lnTo>
                    <a:pt x="597166" y="61976"/>
                  </a:lnTo>
                  <a:lnTo>
                    <a:pt x="601916" y="62547"/>
                  </a:lnTo>
                  <a:lnTo>
                    <a:pt x="605675" y="59575"/>
                  </a:lnTo>
                  <a:lnTo>
                    <a:pt x="610476" y="52501"/>
                  </a:lnTo>
                  <a:lnTo>
                    <a:pt x="613079" y="48475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</p:spPr>
          <p:txBody>
            <a:bodyPr wrap="square" lIns="0" tIns="0" rIns="0" bIns="0" rtlCol="0"/>
            <a:lstStyle/>
            <a:p>
              <a:pPr defTabSz="741223"/>
              <a:endParaRPr sz="2918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8105369" y="2802260"/>
            <a:ext cx="4903914" cy="1042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44" dirty="0">
                <a:solidFill>
                  <a:prstClr val="black">
                    <a:lumMod val="95000"/>
                    <a:lumOff val="5000"/>
                  </a:prst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Tahoma" panose="020B0604030504040204" pitchFamily="34" charset="0"/>
              </a:rPr>
              <a:t>НЕКОММЕРЧЕСКАЯ МИКРОКРЕДИТНАЯ КОМПАНИЯ ФОНД МИКРОКРЕДИТОВАНИЯ СУБЪЕКТОВ МАЛОГО ПРЕДПРИНИМАТЕЛЬСТВА САРАТОВСКОЙ ОБЛАСТИ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88611" y="1478226"/>
            <a:ext cx="737429" cy="1208566"/>
          </a:xfrm>
          <a:prstGeom prst="rect">
            <a:avLst/>
          </a:prstGeom>
        </p:spPr>
      </p:pic>
      <p:sp>
        <p:nvSpPr>
          <p:cNvPr id="18" name="object 4"/>
          <p:cNvSpPr txBox="1"/>
          <p:nvPr/>
        </p:nvSpPr>
        <p:spPr>
          <a:xfrm>
            <a:off x="3198123" y="2839111"/>
            <a:ext cx="6514020" cy="513778"/>
          </a:xfrm>
          <a:prstGeom prst="rect">
            <a:avLst/>
          </a:prstGeom>
        </p:spPr>
        <p:txBody>
          <a:bodyPr vert="horz" wrap="square" lIns="0" tIns="11350" rIns="0" bIns="0" rtlCol="0">
            <a:spAutoFit/>
          </a:bodyPr>
          <a:lstStyle/>
          <a:p>
            <a:pPr marL="16215" marR="6486" algn="ctr" defTabSz="875591">
              <a:lnSpc>
                <a:spcPct val="103200"/>
              </a:lnSpc>
              <a:spcBef>
                <a:spcPts val="88"/>
              </a:spcBef>
            </a:pPr>
            <a:r>
              <a:rPr lang="ru-RU" sz="1544" spc="-8" dirty="0">
                <a:solidFill>
                  <a:prstClr val="black">
                    <a:lumMod val="95000"/>
                    <a:lumOff val="5000"/>
                  </a:prst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Tahoma" panose="020B0604030504040204" pitchFamily="34" charset="0"/>
              </a:rPr>
              <a:t>АО «КОРПОРАЦИЯ РАЗВИТИЯ </a:t>
            </a:r>
          </a:p>
          <a:p>
            <a:pPr marL="16215" marR="6486" algn="ctr" defTabSz="875591">
              <a:lnSpc>
                <a:spcPct val="103200"/>
              </a:lnSpc>
              <a:spcBef>
                <a:spcPts val="88"/>
              </a:spcBef>
            </a:pPr>
            <a:r>
              <a:rPr lang="ru-RU" sz="1544" spc="-8" dirty="0">
                <a:solidFill>
                  <a:prstClr val="black">
                    <a:lumMod val="95000"/>
                    <a:lumOff val="5000"/>
                  </a:prst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Tahoma" panose="020B0604030504040204" pitchFamily="34" charset="0"/>
              </a:rPr>
              <a:t>САРАТОВСКОЙ ОБЛАСТИ»</a:t>
            </a:r>
            <a:endParaRPr sz="1544" spc="-8" dirty="0">
              <a:solidFill>
                <a:prstClr val="black">
                  <a:lumMod val="95000"/>
                  <a:lumOff val="5000"/>
                </a:prstClr>
              </a:solidFill>
              <a:latin typeface="PT Astra Serif" panose="020A0603040505020204" pitchFamily="18" charset="-52"/>
              <a:ea typeface="PT Astra Serif" panose="020A0603040505020204" pitchFamily="18" charset="-52"/>
              <a:cs typeface="Tahoma" panose="020B0604030504040204" pitchFamily="34" charset="0"/>
            </a:endParaRPr>
          </a:p>
        </p:txBody>
      </p:sp>
      <p:sp>
        <p:nvSpPr>
          <p:cNvPr id="13" name="Google Shape;605;p14"/>
          <p:cNvSpPr txBox="1"/>
          <p:nvPr/>
        </p:nvSpPr>
        <p:spPr>
          <a:xfrm>
            <a:off x="1064290" y="4042990"/>
            <a:ext cx="3249097" cy="396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005" rIns="0" bIns="0" anchor="t" anchorCtr="0">
            <a:spAutoFit/>
          </a:bodyPr>
          <a:lstStyle/>
          <a:p>
            <a:pPr marL="31742" marR="7469" indent="-14004">
              <a:lnSpc>
                <a:spcPct val="102200"/>
              </a:lnSpc>
              <a:buClr>
                <a:srgbClr val="000000"/>
              </a:buClr>
            </a:pPr>
            <a:r>
              <a:rPr lang="ru-RU" sz="1177" kern="0" dirty="0">
                <a:solidFill>
                  <a:srgbClr val="000000">
                    <a:lumMod val="50000"/>
                  </a:srgb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Tahoma"/>
                <a:sym typeface="Tahoma"/>
              </a:rPr>
              <a:t>г. Саратов, ул. Рабочая 145 А, 11 этаж</a:t>
            </a:r>
            <a:endParaRPr sz="1177" kern="0" dirty="0">
              <a:solidFill>
                <a:srgbClr val="000000">
                  <a:lumMod val="50000"/>
                </a:srgbClr>
              </a:solidFill>
              <a:latin typeface="PT Astra Serif" panose="020A0603040505020204" pitchFamily="18" charset="-52"/>
              <a:ea typeface="PT Astra Serif" panose="020A0603040505020204" pitchFamily="18" charset="-52"/>
              <a:cs typeface="Tahoma"/>
              <a:sym typeface="Tahoma"/>
            </a:endParaRPr>
          </a:p>
          <a:p>
            <a:pPr marL="31742" marR="7469" indent="-14004">
              <a:lnSpc>
                <a:spcPct val="102200"/>
              </a:lnSpc>
              <a:spcBef>
                <a:spcPts val="110"/>
              </a:spcBef>
              <a:buClr>
                <a:srgbClr val="000000"/>
              </a:buClr>
            </a:pPr>
            <a:r>
              <a:rPr lang="ru-RU" sz="1177" kern="0" dirty="0">
                <a:solidFill>
                  <a:srgbClr val="000000">
                    <a:lumMod val="50000"/>
                  </a:srgb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Tahoma"/>
                <a:sym typeface="Tahoma"/>
              </a:rPr>
              <a:t>8 (8452) 69-52-62 mininvest@saratov.gov.ru</a:t>
            </a:r>
            <a:endParaRPr sz="1177" kern="0" dirty="0">
              <a:solidFill>
                <a:srgbClr val="000000">
                  <a:lumMod val="50000"/>
                </a:srgbClr>
              </a:solidFill>
              <a:latin typeface="PT Astra Serif" panose="020A0603040505020204" pitchFamily="18" charset="-52"/>
              <a:ea typeface="PT Astra Serif" panose="020A0603040505020204" pitchFamily="18" charset="-52"/>
              <a:cs typeface="Tahoma"/>
              <a:sym typeface="Tahoma"/>
            </a:endParaRPr>
          </a:p>
        </p:txBody>
      </p:sp>
      <p:sp>
        <p:nvSpPr>
          <p:cNvPr id="14" name="Google Shape;607;p14"/>
          <p:cNvSpPr txBox="1"/>
          <p:nvPr/>
        </p:nvSpPr>
        <p:spPr>
          <a:xfrm>
            <a:off x="5141799" y="4031984"/>
            <a:ext cx="2797210" cy="381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673" rIns="0" bIns="0" anchor="t" anchorCtr="0">
            <a:spAutoFit/>
          </a:bodyPr>
          <a:lstStyle/>
          <a:p>
            <a:pPr marL="18672">
              <a:buClr>
                <a:srgbClr val="000000"/>
              </a:buClr>
            </a:pPr>
            <a:r>
              <a:rPr lang="ru-RU" sz="1177" kern="0" dirty="0">
                <a:solidFill>
                  <a:srgbClr val="000000">
                    <a:lumMod val="50000"/>
                  </a:srgb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Tahoma"/>
                <a:sym typeface="Tahoma"/>
              </a:rPr>
              <a:t>г. Саратов, ул. Рабочая 145 А, 9 этаж</a:t>
            </a:r>
            <a:endParaRPr sz="1177" kern="0" dirty="0">
              <a:solidFill>
                <a:srgbClr val="000000">
                  <a:lumMod val="50000"/>
                </a:srgbClr>
              </a:solidFill>
              <a:latin typeface="PT Astra Serif" panose="020A0603040505020204" pitchFamily="18" charset="-52"/>
              <a:ea typeface="PT Astra Serif" panose="020A0603040505020204" pitchFamily="18" charset="-52"/>
              <a:cs typeface="Tahoma"/>
              <a:sym typeface="Tahoma"/>
            </a:endParaRPr>
          </a:p>
          <a:p>
            <a:pPr marL="18672">
              <a:buClr>
                <a:srgbClr val="000000"/>
              </a:buClr>
            </a:pPr>
            <a:r>
              <a:rPr lang="ru-RU" sz="1177" kern="0" dirty="0">
                <a:solidFill>
                  <a:srgbClr val="000000">
                    <a:lumMod val="50000"/>
                  </a:srgb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Tahoma"/>
                <a:sym typeface="Tahoma"/>
              </a:rPr>
              <a:t>8 (8452) 79-69-96 |aokrso@mail.ru</a:t>
            </a:r>
            <a:endParaRPr sz="1177" kern="0" dirty="0">
              <a:solidFill>
                <a:srgbClr val="000000">
                  <a:lumMod val="50000"/>
                </a:srgbClr>
              </a:solidFill>
              <a:latin typeface="PT Astra Serif" panose="020A0603040505020204" pitchFamily="18" charset="-52"/>
              <a:ea typeface="PT Astra Serif" panose="020A0603040505020204" pitchFamily="18" charset="-52"/>
              <a:cs typeface="Tahoma"/>
              <a:sym typeface="Tahoma"/>
            </a:endParaRPr>
          </a:p>
        </p:txBody>
      </p:sp>
      <p:sp>
        <p:nvSpPr>
          <p:cNvPr id="17" name="Google Shape;607;p14"/>
          <p:cNvSpPr txBox="1"/>
          <p:nvPr/>
        </p:nvSpPr>
        <p:spPr>
          <a:xfrm>
            <a:off x="9340020" y="4042991"/>
            <a:ext cx="2797210" cy="381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673" rIns="0" bIns="0" anchor="t" anchorCtr="0">
            <a:spAutoFit/>
          </a:bodyPr>
          <a:lstStyle/>
          <a:p>
            <a:pPr marL="18672">
              <a:buClr>
                <a:srgbClr val="000000"/>
              </a:buClr>
            </a:pPr>
            <a:r>
              <a:rPr lang="ru-RU" sz="1177" kern="0" dirty="0">
                <a:solidFill>
                  <a:srgbClr val="000000">
                    <a:lumMod val="50000"/>
                  </a:srgb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Tahoma"/>
                <a:sym typeface="Tahoma"/>
              </a:rPr>
              <a:t>г. Саратов ул. Краевая, д. 85 офис № 301 (8452) 75-64-11 |</a:t>
            </a:r>
            <a:r>
              <a:rPr lang="en-US" sz="1177" kern="0" dirty="0">
                <a:solidFill>
                  <a:srgbClr val="000000">
                    <a:lumMod val="50000"/>
                  </a:srgb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Tahoma"/>
                <a:sym typeface="Tahoma"/>
              </a:rPr>
              <a:t>fond@fmco.ru</a:t>
            </a:r>
            <a:endParaRPr sz="1177" kern="0" dirty="0">
              <a:solidFill>
                <a:srgbClr val="000000">
                  <a:lumMod val="50000"/>
                </a:srgbClr>
              </a:solidFill>
              <a:latin typeface="PT Astra Serif" panose="020A0603040505020204" pitchFamily="18" charset="-52"/>
              <a:ea typeface="PT Astra Serif" panose="020A0603040505020204" pitchFamily="18" charset="-52"/>
              <a:cs typeface="Tahoma"/>
              <a:sym typeface="Tahoma"/>
            </a:endParaRPr>
          </a:p>
        </p:txBody>
      </p:sp>
      <p:sp>
        <p:nvSpPr>
          <p:cNvPr id="19" name="object 4"/>
          <p:cNvSpPr txBox="1"/>
          <p:nvPr/>
        </p:nvSpPr>
        <p:spPr>
          <a:xfrm>
            <a:off x="3906790" y="5448327"/>
            <a:ext cx="4551246" cy="513778"/>
          </a:xfrm>
          <a:prstGeom prst="rect">
            <a:avLst/>
          </a:prstGeom>
        </p:spPr>
        <p:txBody>
          <a:bodyPr vert="horz" wrap="square" lIns="0" tIns="11350" rIns="0" bIns="0" rtlCol="0">
            <a:spAutoFit/>
          </a:bodyPr>
          <a:lstStyle/>
          <a:p>
            <a:pPr marL="16215" marR="6486" defTabSz="875591">
              <a:lnSpc>
                <a:spcPct val="103200"/>
              </a:lnSpc>
              <a:spcBef>
                <a:spcPts val="88"/>
              </a:spcBef>
            </a:pPr>
            <a:r>
              <a:rPr lang="ru-RU" sz="1544" spc="-8" dirty="0">
                <a:solidFill>
                  <a:prstClr val="black">
                    <a:lumMod val="95000"/>
                    <a:lumOff val="5000"/>
                  </a:prst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Tahoma" panose="020B0604030504040204" pitchFamily="34" charset="0"/>
              </a:rPr>
              <a:t>Центр поддержки экспорта </a:t>
            </a:r>
          </a:p>
          <a:p>
            <a:pPr marL="16215" marR="6486" defTabSz="875591">
              <a:lnSpc>
                <a:spcPct val="103200"/>
              </a:lnSpc>
              <a:spcBef>
                <a:spcPts val="88"/>
              </a:spcBef>
            </a:pPr>
            <a:r>
              <a:rPr lang="ru-RU" sz="1544" spc="-8" dirty="0">
                <a:solidFill>
                  <a:prstClr val="black">
                    <a:lumMod val="95000"/>
                    <a:lumOff val="5000"/>
                  </a:prst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Tahoma" panose="020B0604030504040204" pitchFamily="34" charset="0"/>
              </a:rPr>
              <a:t>Саратовской области</a:t>
            </a:r>
            <a:endParaRPr sz="1544" spc="-8" dirty="0">
              <a:solidFill>
                <a:prstClr val="black">
                  <a:lumMod val="95000"/>
                  <a:lumOff val="5000"/>
                </a:prstClr>
              </a:solidFill>
              <a:latin typeface="PT Astra Serif" panose="020A0603040505020204" pitchFamily="18" charset="-52"/>
              <a:ea typeface="PT Astra Serif" panose="020A0603040505020204" pitchFamily="18" charset="-52"/>
              <a:cs typeface="Tahoma" panose="020B0604030504040204" pitchFamily="34" charset="0"/>
            </a:endParaRPr>
          </a:p>
        </p:txBody>
      </p:sp>
      <p:sp>
        <p:nvSpPr>
          <p:cNvPr id="21" name="Google Shape;605;p14"/>
          <p:cNvSpPr txBox="1"/>
          <p:nvPr/>
        </p:nvSpPr>
        <p:spPr>
          <a:xfrm>
            <a:off x="3906789" y="6152226"/>
            <a:ext cx="3249097" cy="396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005" rIns="0" bIns="0" anchor="t" anchorCtr="0">
            <a:spAutoFit/>
          </a:bodyPr>
          <a:lstStyle/>
          <a:p>
            <a:pPr marL="31742" marR="7469" indent="-14004">
              <a:lnSpc>
                <a:spcPct val="102200"/>
              </a:lnSpc>
              <a:buClr>
                <a:srgbClr val="000000"/>
              </a:buClr>
            </a:pPr>
            <a:r>
              <a:rPr lang="ru-RU" sz="1177" kern="0" dirty="0">
                <a:solidFill>
                  <a:srgbClr val="000000">
                    <a:lumMod val="50000"/>
                  </a:srgb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Tahoma"/>
                <a:sym typeface="Tahoma"/>
              </a:rPr>
              <a:t>г. Саратов, ул. Рабочая 145 А, 9 этаж</a:t>
            </a:r>
            <a:endParaRPr sz="1177" kern="0" dirty="0">
              <a:solidFill>
                <a:srgbClr val="000000">
                  <a:lumMod val="50000"/>
                </a:srgbClr>
              </a:solidFill>
              <a:latin typeface="PT Astra Serif" panose="020A0603040505020204" pitchFamily="18" charset="-52"/>
              <a:ea typeface="PT Astra Serif" panose="020A0603040505020204" pitchFamily="18" charset="-52"/>
              <a:cs typeface="Tahoma"/>
              <a:sym typeface="Tahoma"/>
            </a:endParaRPr>
          </a:p>
          <a:p>
            <a:pPr marL="31742" marR="7469" indent="-14004">
              <a:lnSpc>
                <a:spcPct val="102200"/>
              </a:lnSpc>
              <a:spcBef>
                <a:spcPts val="110"/>
              </a:spcBef>
              <a:buClr>
                <a:srgbClr val="000000"/>
              </a:buClr>
            </a:pPr>
            <a:r>
              <a:rPr lang="ru-RU" sz="1177" kern="0" dirty="0">
                <a:solidFill>
                  <a:srgbClr val="000000">
                    <a:lumMod val="50000"/>
                  </a:srgb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Tahoma"/>
                <a:sym typeface="Tahoma"/>
              </a:rPr>
              <a:t>8 (8452) 744-220 </a:t>
            </a:r>
            <a:r>
              <a:rPr lang="en-US" sz="1177" kern="0" dirty="0">
                <a:solidFill>
                  <a:srgbClr val="000000">
                    <a:lumMod val="50000"/>
                  </a:srgb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Tahoma"/>
                <a:sym typeface="Tahoma"/>
              </a:rPr>
              <a:t>cpexport64@gmail.com</a:t>
            </a:r>
          </a:p>
        </p:txBody>
      </p:sp>
      <p:sp>
        <p:nvSpPr>
          <p:cNvPr id="22" name="object 4"/>
          <p:cNvSpPr txBox="1"/>
          <p:nvPr/>
        </p:nvSpPr>
        <p:spPr>
          <a:xfrm>
            <a:off x="9504173" y="5448327"/>
            <a:ext cx="4551246" cy="513778"/>
          </a:xfrm>
          <a:prstGeom prst="rect">
            <a:avLst/>
          </a:prstGeom>
        </p:spPr>
        <p:txBody>
          <a:bodyPr vert="horz" wrap="square" lIns="0" tIns="11350" rIns="0" bIns="0" rtlCol="0">
            <a:spAutoFit/>
          </a:bodyPr>
          <a:lstStyle/>
          <a:p>
            <a:pPr marL="16215" marR="6486" defTabSz="875591">
              <a:lnSpc>
                <a:spcPct val="103200"/>
              </a:lnSpc>
              <a:spcBef>
                <a:spcPts val="88"/>
              </a:spcBef>
            </a:pPr>
            <a:r>
              <a:rPr lang="ru-RU" sz="1544" spc="-8" dirty="0">
                <a:solidFill>
                  <a:prstClr val="black">
                    <a:lumMod val="95000"/>
                    <a:lumOff val="5000"/>
                  </a:prst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Tahoma" panose="020B0604030504040204" pitchFamily="34" charset="0"/>
              </a:rPr>
              <a:t>Фонд развития промышленности</a:t>
            </a:r>
          </a:p>
          <a:p>
            <a:pPr marL="16215" marR="6486" defTabSz="875591">
              <a:lnSpc>
                <a:spcPct val="103200"/>
              </a:lnSpc>
              <a:spcBef>
                <a:spcPts val="88"/>
              </a:spcBef>
            </a:pPr>
            <a:r>
              <a:rPr lang="ru-RU" sz="1544" spc="-8" dirty="0">
                <a:solidFill>
                  <a:prstClr val="black">
                    <a:lumMod val="95000"/>
                    <a:lumOff val="5000"/>
                  </a:prst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Tahoma" panose="020B0604030504040204" pitchFamily="34" charset="0"/>
              </a:rPr>
              <a:t>Саратовской области</a:t>
            </a:r>
            <a:endParaRPr sz="1544" spc="-8" dirty="0">
              <a:solidFill>
                <a:prstClr val="black">
                  <a:lumMod val="95000"/>
                  <a:lumOff val="5000"/>
                </a:prstClr>
              </a:solidFill>
              <a:latin typeface="PT Astra Serif" panose="020A0603040505020204" pitchFamily="18" charset="-52"/>
              <a:ea typeface="PT Astra Serif" panose="020A0603040505020204" pitchFamily="18" charset="-52"/>
              <a:cs typeface="Tahoma" panose="020B0604030504040204" pitchFamily="34" charset="0"/>
            </a:endParaRPr>
          </a:p>
        </p:txBody>
      </p:sp>
      <p:sp>
        <p:nvSpPr>
          <p:cNvPr id="24" name="Google Shape;605;p14"/>
          <p:cNvSpPr txBox="1"/>
          <p:nvPr/>
        </p:nvSpPr>
        <p:spPr>
          <a:xfrm>
            <a:off x="9504172" y="6152226"/>
            <a:ext cx="3249097" cy="383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005" rIns="0" bIns="0" anchor="t" anchorCtr="0">
            <a:spAutoFit/>
          </a:bodyPr>
          <a:lstStyle/>
          <a:p>
            <a:pPr marL="31742" marR="7469" indent="-14004">
              <a:lnSpc>
                <a:spcPct val="102200"/>
              </a:lnSpc>
              <a:buClr>
                <a:srgbClr val="000000"/>
              </a:buClr>
            </a:pPr>
            <a:r>
              <a:rPr lang="ru-RU" sz="1177" kern="0" dirty="0">
                <a:solidFill>
                  <a:srgbClr val="000000">
                    <a:lumMod val="50000"/>
                  </a:srgb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Tahoma"/>
                <a:sym typeface="Tahoma"/>
              </a:rPr>
              <a:t>г. Саратов, ул. Краевая, д. 85</a:t>
            </a:r>
          </a:p>
          <a:p>
            <a:pPr marL="31742" marR="7469" indent="-14004">
              <a:lnSpc>
                <a:spcPct val="102200"/>
              </a:lnSpc>
              <a:buClr>
                <a:srgbClr val="000000"/>
              </a:buClr>
            </a:pPr>
            <a:r>
              <a:rPr lang="ru-RU" sz="1177" kern="0" dirty="0">
                <a:solidFill>
                  <a:srgbClr val="000000">
                    <a:lumMod val="50000"/>
                  </a:srgb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Tahoma"/>
                <a:sym typeface="Tahoma"/>
              </a:rPr>
              <a:t>8 (8452) 244-400 </a:t>
            </a:r>
            <a:r>
              <a:rPr lang="en-US" sz="1177" kern="0" dirty="0">
                <a:solidFill>
                  <a:srgbClr val="000000">
                    <a:lumMod val="50000"/>
                  </a:srgbClr>
                </a:solidFill>
                <a:latin typeface="PT Astra Serif" panose="020A0603040505020204" pitchFamily="18" charset="-52"/>
                <a:ea typeface="PT Astra Serif" panose="020A0603040505020204" pitchFamily="18" charset="-52"/>
                <a:cs typeface="Tahoma"/>
                <a:sym typeface="Tahoma"/>
              </a:rPr>
              <a:t>info@frp64.ru</a:t>
            </a:r>
            <a:endParaRPr sz="1177" kern="0" dirty="0">
              <a:solidFill>
                <a:srgbClr val="000000">
                  <a:lumMod val="50000"/>
                </a:srgbClr>
              </a:solidFill>
              <a:latin typeface="PT Astra Serif" panose="020A0603040505020204" pitchFamily="18" charset="-52"/>
              <a:ea typeface="PT Astra Serif" panose="020A0603040505020204" pitchFamily="18" charset="-52"/>
              <a:cs typeface="Tahoma"/>
              <a:sym typeface="Tahoma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8327" y="5398345"/>
            <a:ext cx="2680468" cy="150776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0192" y="5250509"/>
            <a:ext cx="2505940" cy="1299376"/>
          </a:xfrm>
          <a:prstGeom prst="rect">
            <a:avLst/>
          </a:prstGeom>
        </p:spPr>
      </p:pic>
      <p:pic>
        <p:nvPicPr>
          <p:cNvPr id="23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3869" y="200025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21974393"/>
      </p:ext>
    </p:extLst>
  </p:cSld>
  <p:clrMapOvr>
    <a:masterClrMapping/>
  </p:clrMapOvr>
  <p:transition>
    <p:push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41669" y="2181225"/>
            <a:ext cx="538420" cy="66591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67102" y="2302939"/>
            <a:ext cx="538420" cy="66388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21869" y="4619625"/>
            <a:ext cx="538420" cy="66388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84469" y="4619625"/>
            <a:ext cx="538420" cy="663881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5314319" y="1929401"/>
            <a:ext cx="2743092" cy="261915"/>
          </a:xfrm>
          <a:prstGeom prst="rect">
            <a:avLst/>
          </a:prstGeom>
        </p:spPr>
        <p:txBody>
          <a:bodyPr vert="horz" wrap="square" lIns="0" tIns="15542" rIns="0" bIns="0" rtlCol="0">
            <a:spAutoFit/>
          </a:bodyPr>
          <a:lstStyle/>
          <a:p>
            <a:pPr marL="16361" algn="ctr">
              <a:spcBef>
                <a:spcPts val="123"/>
              </a:spcBef>
            </a:pPr>
            <a:r>
              <a:rPr lang="ru-RU" sz="1600" b="1" dirty="0">
                <a:solidFill>
                  <a:srgbClr val="2B2E31"/>
                </a:solidFill>
                <a:cs typeface="Calibri"/>
              </a:rPr>
              <a:t>Романов Д.Н</a:t>
            </a:r>
            <a:r>
              <a:rPr lang="ru-RU" sz="1333" b="1" dirty="0">
                <a:solidFill>
                  <a:srgbClr val="2B2E31"/>
                </a:solidFill>
                <a:latin typeface="Calibri"/>
                <a:cs typeface="Calibri"/>
              </a:rPr>
              <a:t>.</a:t>
            </a:r>
            <a:endParaRPr sz="1333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495804" y="1306457"/>
            <a:ext cx="1857007" cy="2175005"/>
          </a:xfrm>
          <a:prstGeom prst="rect">
            <a:avLst/>
          </a:prstGeom>
        </p:spPr>
        <p:txBody>
          <a:bodyPr vert="horz" wrap="square" lIns="0" tIns="119430" rIns="0" bIns="0" rtlCol="0">
            <a:spAutoFit/>
          </a:bodyPr>
          <a:lstStyle/>
          <a:p>
            <a:pPr marL="403289" algn="ctr">
              <a:spcBef>
                <a:spcPts val="940"/>
              </a:spcBef>
            </a:pPr>
            <a:endParaRPr lang="ru-RU" sz="1600" b="1" dirty="0">
              <a:solidFill>
                <a:srgbClr val="2B2E31"/>
              </a:solidFill>
              <a:cs typeface="Calibri"/>
            </a:endParaRPr>
          </a:p>
          <a:p>
            <a:pPr marL="403289" algn="ctr">
              <a:spcBef>
                <a:spcPts val="940"/>
              </a:spcBef>
            </a:pPr>
            <a:endParaRPr lang="ru-RU" sz="1600" b="1" dirty="0">
              <a:solidFill>
                <a:srgbClr val="2B2E31"/>
              </a:solidFill>
              <a:cs typeface="Calibri"/>
            </a:endParaRPr>
          </a:p>
          <a:p>
            <a:pPr marL="403289" algn="ctr">
              <a:spcBef>
                <a:spcPts val="940"/>
              </a:spcBef>
            </a:pPr>
            <a:endParaRPr lang="ru-RU" sz="1600" b="1" dirty="0">
              <a:solidFill>
                <a:srgbClr val="2B2E31"/>
              </a:solidFill>
              <a:cs typeface="Calibri"/>
            </a:endParaRPr>
          </a:p>
          <a:p>
            <a:pPr marL="403289" algn="ctr">
              <a:spcBef>
                <a:spcPts val="940"/>
              </a:spcBef>
            </a:pPr>
            <a:endParaRPr lang="ru-RU" sz="1600" b="1" dirty="0">
              <a:solidFill>
                <a:srgbClr val="2B2E31"/>
              </a:solidFill>
              <a:cs typeface="Calibri"/>
            </a:endParaRPr>
          </a:p>
          <a:p>
            <a:pPr marL="403289" algn="ctr">
              <a:spcBef>
                <a:spcPts val="940"/>
              </a:spcBef>
            </a:pPr>
            <a:endParaRPr lang="ru-RU" sz="1600" b="1" dirty="0">
              <a:solidFill>
                <a:srgbClr val="2B2E31"/>
              </a:solidFill>
              <a:cs typeface="Calibri"/>
            </a:endParaRPr>
          </a:p>
          <a:p>
            <a:pPr marL="403289" algn="ctr">
              <a:spcBef>
                <a:spcPts val="940"/>
              </a:spcBef>
            </a:pPr>
            <a:endParaRPr lang="ru-RU" sz="1600" b="1" dirty="0">
              <a:solidFill>
                <a:srgbClr val="2B2E31"/>
              </a:solidFill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27069" y="3705225"/>
            <a:ext cx="4495800" cy="2075232"/>
          </a:xfrm>
          <a:prstGeom prst="rect">
            <a:avLst/>
          </a:prstGeom>
        </p:spPr>
        <p:txBody>
          <a:bodyPr vert="horz" wrap="square" lIns="0" tIns="15542" rIns="0" bIns="0" rtlCol="0">
            <a:spAutoFit/>
          </a:bodyPr>
          <a:lstStyle/>
          <a:p>
            <a:pPr marL="16361" algn="ctr">
              <a:spcBef>
                <a:spcPts val="123"/>
              </a:spcBef>
            </a:pPr>
            <a:endParaRPr lang="ru-RU" sz="1600" b="1" dirty="0">
              <a:solidFill>
                <a:srgbClr val="2B2E31"/>
              </a:solidFill>
              <a:cs typeface="Calibri"/>
            </a:endParaRPr>
          </a:p>
          <a:p>
            <a:pPr marL="16361" algn="ctr">
              <a:spcBef>
                <a:spcPts val="123"/>
              </a:spcBef>
            </a:pPr>
            <a:endParaRPr lang="ru-RU" sz="1600" b="1" dirty="0">
              <a:solidFill>
                <a:srgbClr val="2B2E31"/>
              </a:solidFill>
              <a:cs typeface="Calibri"/>
            </a:endParaRPr>
          </a:p>
          <a:p>
            <a:pPr marL="16361" algn="ctr">
              <a:spcBef>
                <a:spcPts val="123"/>
              </a:spcBef>
            </a:pPr>
            <a:endParaRPr lang="ru-RU" sz="1600" b="1" dirty="0">
              <a:solidFill>
                <a:srgbClr val="2B2E31"/>
              </a:solidFill>
              <a:cs typeface="Calibri"/>
            </a:endParaRPr>
          </a:p>
          <a:p>
            <a:pPr marL="16361" algn="ctr">
              <a:spcBef>
                <a:spcPts val="123"/>
              </a:spcBef>
            </a:pPr>
            <a:endParaRPr lang="ru-RU" sz="1600" b="1" dirty="0">
              <a:solidFill>
                <a:srgbClr val="2B2E31"/>
              </a:solidFill>
              <a:cs typeface="Calibri"/>
            </a:endParaRPr>
          </a:p>
          <a:p>
            <a:pPr marL="16361" algn="ctr">
              <a:spcBef>
                <a:spcPts val="123"/>
              </a:spcBef>
            </a:pPr>
            <a:endParaRPr lang="ru-RU" sz="1600" b="1" dirty="0">
              <a:solidFill>
                <a:srgbClr val="2B2E31"/>
              </a:solidFill>
              <a:cs typeface="Calibri"/>
            </a:endParaRPr>
          </a:p>
          <a:p>
            <a:pPr marL="16361" algn="ctr">
              <a:spcBef>
                <a:spcPts val="123"/>
              </a:spcBef>
            </a:pPr>
            <a:endParaRPr lang="ru-RU" sz="1600" b="1" dirty="0">
              <a:solidFill>
                <a:srgbClr val="2B2E31"/>
              </a:solidFill>
              <a:cs typeface="Calibri"/>
            </a:endParaRPr>
          </a:p>
          <a:p>
            <a:pPr marL="16361" algn="ctr">
              <a:spcBef>
                <a:spcPts val="123"/>
              </a:spcBef>
            </a:pPr>
            <a:r>
              <a:rPr lang="ru-RU" sz="1600" b="1" dirty="0">
                <a:solidFill>
                  <a:srgbClr val="2B2E31"/>
                </a:solidFill>
                <a:cs typeface="Calibri"/>
              </a:rPr>
              <a:t>   </a:t>
            </a:r>
            <a:r>
              <a:rPr lang="ru-RU" sz="1600" b="1" dirty="0" err="1" smtClean="0">
                <a:solidFill>
                  <a:srgbClr val="2B2E31"/>
                </a:solidFill>
                <a:cs typeface="Calibri"/>
              </a:rPr>
              <a:t>Аврамиди</a:t>
            </a:r>
            <a:r>
              <a:rPr lang="ru-RU" sz="1600" b="1" dirty="0" smtClean="0">
                <a:solidFill>
                  <a:srgbClr val="2B2E31"/>
                </a:solidFill>
                <a:cs typeface="Calibri"/>
              </a:rPr>
              <a:t> </a:t>
            </a:r>
            <a:r>
              <a:rPr lang="ru-RU" sz="1600" b="1" dirty="0">
                <a:solidFill>
                  <a:srgbClr val="2B2E31"/>
                </a:solidFill>
                <a:cs typeface="Calibri"/>
              </a:rPr>
              <a:t>М.В</a:t>
            </a:r>
            <a:r>
              <a:rPr lang="ru-RU" sz="1600" b="1" dirty="0" smtClean="0">
                <a:solidFill>
                  <a:srgbClr val="2B2E31"/>
                </a:solidFill>
                <a:cs typeface="Calibri"/>
              </a:rPr>
              <a:t>.</a:t>
            </a:r>
            <a:endParaRPr lang="en-US" sz="1600" b="1" dirty="0" smtClean="0">
              <a:solidFill>
                <a:srgbClr val="2B2E31"/>
              </a:solidFill>
              <a:cs typeface="Calibri"/>
            </a:endParaRPr>
          </a:p>
          <a:p>
            <a:pPr marL="16361" algn="ctr">
              <a:spcBef>
                <a:spcPts val="123"/>
              </a:spcBef>
            </a:pPr>
            <a:endParaRPr sz="1600" dirty="0"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38373" y="2791633"/>
            <a:ext cx="2743092" cy="1305923"/>
          </a:xfrm>
          <a:prstGeom prst="rect">
            <a:avLst/>
          </a:prstGeom>
        </p:spPr>
        <p:txBody>
          <a:bodyPr vert="horz" wrap="square" lIns="0" tIns="35993" rIns="0" bIns="0" rtlCol="0">
            <a:spAutoFit/>
          </a:bodyPr>
          <a:lstStyle/>
          <a:p>
            <a:pPr marL="16361" marR="6544" indent="290401" algn="ctr">
              <a:lnSpc>
                <a:spcPts val="1404"/>
              </a:lnSpc>
              <a:spcBef>
                <a:spcPts val="284"/>
              </a:spcBef>
            </a:pPr>
            <a:endParaRPr lang="ru-RU" sz="1600" dirty="0">
              <a:solidFill>
                <a:srgbClr val="2B2E31"/>
              </a:solidFill>
              <a:cs typeface="Calibri"/>
            </a:endParaRPr>
          </a:p>
          <a:p>
            <a:pPr marL="16361" marR="6544" indent="290401" algn="ctr">
              <a:lnSpc>
                <a:spcPts val="1404"/>
              </a:lnSpc>
              <a:spcBef>
                <a:spcPts val="284"/>
              </a:spcBef>
            </a:pPr>
            <a:endParaRPr lang="ru-RU" sz="1600" dirty="0">
              <a:solidFill>
                <a:srgbClr val="2B2E31"/>
              </a:solidFill>
              <a:cs typeface="Calibri"/>
            </a:endParaRPr>
          </a:p>
          <a:p>
            <a:pPr marL="16361" marR="6544" indent="290401" algn="ctr">
              <a:lnSpc>
                <a:spcPts val="1404"/>
              </a:lnSpc>
              <a:spcBef>
                <a:spcPts val="284"/>
              </a:spcBef>
            </a:pPr>
            <a:endParaRPr lang="ru-RU" sz="1600" dirty="0">
              <a:solidFill>
                <a:srgbClr val="2B2E31"/>
              </a:solidFill>
              <a:cs typeface="Calibri"/>
            </a:endParaRPr>
          </a:p>
          <a:p>
            <a:pPr marL="16361" marR="6544" indent="290401" algn="ctr">
              <a:lnSpc>
                <a:spcPts val="1404"/>
              </a:lnSpc>
              <a:spcBef>
                <a:spcPts val="284"/>
              </a:spcBef>
            </a:pPr>
            <a:endParaRPr lang="ru-RU" sz="1600" dirty="0">
              <a:solidFill>
                <a:srgbClr val="2B2E31"/>
              </a:solidFill>
              <a:cs typeface="Calibri"/>
            </a:endParaRPr>
          </a:p>
          <a:p>
            <a:pPr marL="16361" marR="6544" indent="290401" algn="ctr">
              <a:lnSpc>
                <a:spcPts val="1404"/>
              </a:lnSpc>
              <a:spcBef>
                <a:spcPts val="284"/>
              </a:spcBef>
            </a:pPr>
            <a:endParaRPr lang="ru-RU" sz="1600" dirty="0">
              <a:solidFill>
                <a:srgbClr val="2B2E31"/>
              </a:solidFill>
              <a:cs typeface="Calibri"/>
            </a:endParaRPr>
          </a:p>
          <a:p>
            <a:pPr marL="16361" marR="6544" indent="290401" algn="ctr">
              <a:lnSpc>
                <a:spcPts val="1404"/>
              </a:lnSpc>
              <a:spcBef>
                <a:spcPts val="284"/>
              </a:spcBef>
            </a:pPr>
            <a:endParaRPr lang="ru-RU" sz="1600" dirty="0">
              <a:solidFill>
                <a:srgbClr val="2B2E31"/>
              </a:solidFill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921669" y="2181225"/>
            <a:ext cx="3454264" cy="1631521"/>
          </a:xfrm>
          <a:prstGeom prst="rect">
            <a:avLst/>
          </a:prstGeom>
        </p:spPr>
        <p:txBody>
          <a:bodyPr vert="horz" wrap="square" lIns="0" tIns="15542" rIns="0" bIns="0" rtlCol="0">
            <a:spAutoFit/>
          </a:bodyPr>
          <a:lstStyle/>
          <a:p>
            <a:pPr marL="9816" algn="ctr">
              <a:lnSpc>
                <a:spcPts val="1475"/>
              </a:lnSpc>
              <a:spcBef>
                <a:spcPts val="123"/>
              </a:spcBef>
            </a:pPr>
            <a:endParaRPr lang="ru-RU" sz="1600" dirty="0">
              <a:solidFill>
                <a:srgbClr val="2B2E31"/>
              </a:solidFill>
              <a:cs typeface="Calibri"/>
            </a:endParaRPr>
          </a:p>
          <a:p>
            <a:pPr marL="9816" algn="ctr">
              <a:lnSpc>
                <a:spcPts val="1475"/>
              </a:lnSpc>
              <a:spcBef>
                <a:spcPts val="123"/>
              </a:spcBef>
            </a:pPr>
            <a:endParaRPr lang="ru-RU" sz="1600" dirty="0">
              <a:solidFill>
                <a:srgbClr val="2B2E31"/>
              </a:solidFill>
              <a:cs typeface="Calibri"/>
            </a:endParaRPr>
          </a:p>
          <a:p>
            <a:pPr marL="9816" algn="ctr">
              <a:lnSpc>
                <a:spcPts val="1475"/>
              </a:lnSpc>
              <a:spcBef>
                <a:spcPts val="123"/>
              </a:spcBef>
            </a:pPr>
            <a:endParaRPr lang="ru-RU" sz="1600" dirty="0">
              <a:solidFill>
                <a:srgbClr val="2B2E31"/>
              </a:solidFill>
              <a:cs typeface="Calibri"/>
            </a:endParaRPr>
          </a:p>
          <a:p>
            <a:pPr marL="9816" algn="ctr">
              <a:lnSpc>
                <a:spcPts val="1475"/>
              </a:lnSpc>
              <a:spcBef>
                <a:spcPts val="123"/>
              </a:spcBef>
            </a:pPr>
            <a:endParaRPr lang="ru-RU" sz="1600" dirty="0">
              <a:solidFill>
                <a:srgbClr val="2B2E31"/>
              </a:solidFill>
              <a:cs typeface="Calibri"/>
            </a:endParaRPr>
          </a:p>
          <a:p>
            <a:pPr marL="9816" algn="ctr">
              <a:lnSpc>
                <a:spcPts val="1475"/>
              </a:lnSpc>
              <a:spcBef>
                <a:spcPts val="123"/>
              </a:spcBef>
            </a:pPr>
            <a:endParaRPr lang="ru-RU" sz="1600" dirty="0">
              <a:solidFill>
                <a:srgbClr val="2B2E31"/>
              </a:solidFill>
              <a:cs typeface="Calibri"/>
            </a:endParaRPr>
          </a:p>
          <a:p>
            <a:pPr marL="9816" algn="ctr">
              <a:lnSpc>
                <a:spcPts val="1475"/>
              </a:lnSpc>
              <a:spcBef>
                <a:spcPts val="123"/>
              </a:spcBef>
            </a:pPr>
            <a:endParaRPr lang="ru-RU" sz="1600" dirty="0">
              <a:solidFill>
                <a:srgbClr val="2B2E31"/>
              </a:solidFill>
              <a:cs typeface="Calibri"/>
            </a:endParaRPr>
          </a:p>
          <a:p>
            <a:pPr marL="9816" algn="ctr">
              <a:lnSpc>
                <a:spcPts val="1475"/>
              </a:lnSpc>
              <a:spcBef>
                <a:spcPts val="123"/>
              </a:spcBef>
            </a:pPr>
            <a:r>
              <a:rPr lang="ru-RU" sz="1600" dirty="0">
                <a:solidFill>
                  <a:srgbClr val="2B2E31"/>
                </a:solidFill>
                <a:cs typeface="Calibri"/>
              </a:rPr>
              <a:t> </a:t>
            </a:r>
            <a:r>
              <a:rPr sz="1600" dirty="0" err="1">
                <a:solidFill>
                  <a:srgbClr val="2B2E31"/>
                </a:solidFill>
                <a:cs typeface="Calibri"/>
              </a:rPr>
              <a:t>Заместитель</a:t>
            </a:r>
            <a:r>
              <a:rPr sz="1600" spc="-7" dirty="0">
                <a:solidFill>
                  <a:srgbClr val="2B2E31"/>
                </a:solidFill>
                <a:cs typeface="Calibri"/>
              </a:rPr>
              <a:t> </a:t>
            </a:r>
            <a:r>
              <a:rPr lang="ru-RU" sz="1600" dirty="0" err="1">
                <a:solidFill>
                  <a:srgbClr val="2B2E31"/>
                </a:solidFill>
                <a:cs typeface="Calibri"/>
              </a:rPr>
              <a:t>г</a:t>
            </a:r>
            <a:r>
              <a:rPr sz="1600" dirty="0" err="1">
                <a:solidFill>
                  <a:srgbClr val="2B2E31"/>
                </a:solidFill>
                <a:cs typeface="Calibri"/>
              </a:rPr>
              <a:t>лавы</a:t>
            </a:r>
            <a:r>
              <a:rPr sz="1600" spc="-71" dirty="0">
                <a:solidFill>
                  <a:srgbClr val="2B2E31"/>
                </a:solidFill>
                <a:cs typeface="Calibri"/>
              </a:rPr>
              <a:t> </a:t>
            </a:r>
            <a:r>
              <a:rPr lang="ru-RU" sz="1600" spc="-13" dirty="0">
                <a:solidFill>
                  <a:srgbClr val="2B2E31"/>
                </a:solidFill>
                <a:cs typeface="Calibri"/>
              </a:rPr>
              <a:t>администрации </a:t>
            </a:r>
            <a:r>
              <a:rPr lang="ru-RU" sz="1600" spc="-13" dirty="0" err="1">
                <a:solidFill>
                  <a:srgbClr val="2B2E31"/>
                </a:solidFill>
                <a:cs typeface="Calibri"/>
              </a:rPr>
              <a:t>Марксовского</a:t>
            </a:r>
            <a:r>
              <a:rPr lang="ru-RU" sz="1600" spc="-13" dirty="0">
                <a:solidFill>
                  <a:srgbClr val="2B2E31"/>
                </a:solidFill>
                <a:cs typeface="Calibri"/>
              </a:rPr>
              <a:t> муниципального района</a:t>
            </a:r>
            <a:endParaRPr sz="1600" dirty="0"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78669" y="3248025"/>
            <a:ext cx="4571820" cy="2293177"/>
          </a:xfrm>
          <a:prstGeom prst="rect">
            <a:avLst/>
          </a:prstGeom>
        </p:spPr>
        <p:txBody>
          <a:bodyPr vert="horz" wrap="square" lIns="0" tIns="15542" rIns="0" bIns="0" rtlCol="0">
            <a:spAutoFit/>
          </a:bodyPr>
          <a:lstStyle/>
          <a:p>
            <a:pPr marL="16361">
              <a:spcBef>
                <a:spcPts val="123"/>
              </a:spcBef>
            </a:pPr>
            <a:endParaRPr lang="ru-RU" sz="1333" b="1" dirty="0">
              <a:solidFill>
                <a:srgbClr val="2B2E31"/>
              </a:solidFill>
              <a:latin typeface="Calibri"/>
              <a:cs typeface="Calibri"/>
            </a:endParaRPr>
          </a:p>
          <a:p>
            <a:pPr marL="16361">
              <a:spcBef>
                <a:spcPts val="123"/>
              </a:spcBef>
            </a:pPr>
            <a:endParaRPr lang="ru-RU" sz="1600" b="1" dirty="0">
              <a:solidFill>
                <a:srgbClr val="2B2E31"/>
              </a:solidFill>
              <a:latin typeface="Calibri"/>
              <a:cs typeface="Calibri"/>
            </a:endParaRPr>
          </a:p>
          <a:p>
            <a:pPr marL="16361">
              <a:spcBef>
                <a:spcPts val="123"/>
              </a:spcBef>
            </a:pPr>
            <a:endParaRPr lang="ru-RU" sz="1600" b="1" dirty="0">
              <a:solidFill>
                <a:srgbClr val="2B2E31"/>
              </a:solidFill>
              <a:latin typeface="Calibri"/>
              <a:cs typeface="Calibri"/>
            </a:endParaRPr>
          </a:p>
          <a:p>
            <a:pPr marL="16361">
              <a:spcBef>
                <a:spcPts val="123"/>
              </a:spcBef>
            </a:pPr>
            <a:endParaRPr lang="ru-RU" sz="1600" b="1" dirty="0">
              <a:solidFill>
                <a:srgbClr val="2B2E31"/>
              </a:solidFill>
              <a:latin typeface="Calibri"/>
              <a:cs typeface="Calibri"/>
            </a:endParaRPr>
          </a:p>
          <a:p>
            <a:pPr marL="16361">
              <a:spcBef>
                <a:spcPts val="123"/>
              </a:spcBef>
            </a:pPr>
            <a:endParaRPr lang="ru-RU" sz="1600" b="1" dirty="0">
              <a:solidFill>
                <a:srgbClr val="2B2E31"/>
              </a:solidFill>
              <a:latin typeface="Calibri"/>
              <a:cs typeface="Calibri"/>
            </a:endParaRPr>
          </a:p>
          <a:p>
            <a:pPr marL="16361">
              <a:spcBef>
                <a:spcPts val="123"/>
              </a:spcBef>
            </a:pPr>
            <a:endParaRPr lang="ru-RU" sz="1600" b="1" dirty="0">
              <a:solidFill>
                <a:srgbClr val="2B2E31"/>
              </a:solidFill>
              <a:latin typeface="Calibri"/>
              <a:cs typeface="Calibri"/>
            </a:endParaRPr>
          </a:p>
          <a:p>
            <a:pPr marL="16361" algn="ctr">
              <a:spcBef>
                <a:spcPts val="123"/>
              </a:spcBef>
            </a:pPr>
            <a:endParaRPr lang="ru-RU" sz="1600" b="1" dirty="0">
              <a:solidFill>
                <a:srgbClr val="2B2E31"/>
              </a:solidFill>
              <a:cs typeface="Calibri"/>
            </a:endParaRPr>
          </a:p>
          <a:p>
            <a:pPr marL="16361" algn="ctr">
              <a:spcBef>
                <a:spcPts val="123"/>
              </a:spcBef>
            </a:pPr>
            <a:r>
              <a:rPr lang="ru-RU" sz="1600" b="1" dirty="0">
                <a:solidFill>
                  <a:srgbClr val="2B2E31"/>
                </a:solidFill>
                <a:cs typeface="Calibri"/>
              </a:rPr>
              <a:t>                         </a:t>
            </a:r>
          </a:p>
          <a:p>
            <a:pPr marL="16361" algn="ctr">
              <a:spcBef>
                <a:spcPts val="123"/>
              </a:spcBef>
            </a:pPr>
            <a:r>
              <a:rPr lang="ru-RU" sz="1600" b="1" dirty="0">
                <a:solidFill>
                  <a:srgbClr val="2B2E31"/>
                </a:solidFill>
                <a:cs typeface="Calibri"/>
              </a:rPr>
              <a:t>                                    </a:t>
            </a:r>
            <a:r>
              <a:rPr lang="ru-RU" sz="1600" b="1" dirty="0" err="1" smtClean="0">
                <a:solidFill>
                  <a:srgbClr val="2B2E31"/>
                </a:solidFill>
                <a:cs typeface="Calibri"/>
              </a:rPr>
              <a:t>Шепелева</a:t>
            </a:r>
            <a:r>
              <a:rPr lang="ru-RU" sz="1600" b="1" dirty="0" smtClean="0">
                <a:solidFill>
                  <a:srgbClr val="2B2E31"/>
                </a:solidFill>
                <a:cs typeface="Calibri"/>
              </a:rPr>
              <a:t> </a:t>
            </a:r>
            <a:r>
              <a:rPr lang="ru-RU" sz="1600" b="1" dirty="0">
                <a:solidFill>
                  <a:srgbClr val="2B2E31"/>
                </a:solidFill>
                <a:cs typeface="Calibri"/>
              </a:rPr>
              <a:t>Е.В.</a:t>
            </a:r>
            <a:endParaRPr sz="1600" dirty="0"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560469" y="2714625"/>
            <a:ext cx="4267200" cy="3465356"/>
          </a:xfrm>
          <a:prstGeom prst="rect">
            <a:avLst/>
          </a:prstGeom>
        </p:spPr>
        <p:txBody>
          <a:bodyPr vert="horz" wrap="square" lIns="0" tIns="15542" rIns="0" bIns="0" rtlCol="0">
            <a:spAutoFit/>
          </a:bodyPr>
          <a:lstStyle/>
          <a:p>
            <a:pPr algn="ctr">
              <a:lnSpc>
                <a:spcPts val="1475"/>
              </a:lnSpc>
              <a:spcBef>
                <a:spcPts val="123"/>
              </a:spcBef>
            </a:pPr>
            <a:endParaRPr lang="ru-RU" sz="1600" dirty="0">
              <a:solidFill>
                <a:srgbClr val="2B2E31"/>
              </a:solidFill>
              <a:cs typeface="Calibri"/>
            </a:endParaRPr>
          </a:p>
          <a:p>
            <a:pPr algn="ctr">
              <a:lnSpc>
                <a:spcPts val="1475"/>
              </a:lnSpc>
              <a:spcBef>
                <a:spcPts val="123"/>
              </a:spcBef>
            </a:pPr>
            <a:endParaRPr lang="ru-RU" sz="1600" dirty="0">
              <a:solidFill>
                <a:srgbClr val="2B2E31"/>
              </a:solidFill>
              <a:cs typeface="Calibri"/>
            </a:endParaRPr>
          </a:p>
          <a:p>
            <a:pPr algn="ctr">
              <a:lnSpc>
                <a:spcPts val="1475"/>
              </a:lnSpc>
              <a:spcBef>
                <a:spcPts val="123"/>
              </a:spcBef>
            </a:pPr>
            <a:endParaRPr lang="ru-RU" sz="1600" dirty="0">
              <a:solidFill>
                <a:srgbClr val="2B2E31"/>
              </a:solidFill>
              <a:cs typeface="Calibri"/>
            </a:endParaRPr>
          </a:p>
          <a:p>
            <a:pPr algn="ctr">
              <a:lnSpc>
                <a:spcPts val="1475"/>
              </a:lnSpc>
              <a:spcBef>
                <a:spcPts val="123"/>
              </a:spcBef>
            </a:pPr>
            <a:endParaRPr lang="ru-RU" sz="1600" dirty="0">
              <a:solidFill>
                <a:srgbClr val="2B2E31"/>
              </a:solidFill>
              <a:cs typeface="Calibri"/>
            </a:endParaRPr>
          </a:p>
          <a:p>
            <a:pPr algn="ctr">
              <a:lnSpc>
                <a:spcPts val="1475"/>
              </a:lnSpc>
              <a:spcBef>
                <a:spcPts val="123"/>
              </a:spcBef>
            </a:pPr>
            <a:endParaRPr lang="ru-RU" sz="1600" dirty="0">
              <a:solidFill>
                <a:srgbClr val="2B2E31"/>
              </a:solidFill>
              <a:cs typeface="Calibri"/>
            </a:endParaRPr>
          </a:p>
          <a:p>
            <a:pPr algn="ctr">
              <a:lnSpc>
                <a:spcPts val="1475"/>
              </a:lnSpc>
              <a:spcBef>
                <a:spcPts val="123"/>
              </a:spcBef>
            </a:pPr>
            <a:endParaRPr lang="ru-RU" sz="1600" dirty="0">
              <a:solidFill>
                <a:srgbClr val="2B2E31"/>
              </a:solidFill>
              <a:cs typeface="Calibri"/>
            </a:endParaRPr>
          </a:p>
          <a:p>
            <a:pPr algn="ctr">
              <a:lnSpc>
                <a:spcPts val="1475"/>
              </a:lnSpc>
              <a:spcBef>
                <a:spcPts val="123"/>
              </a:spcBef>
            </a:pPr>
            <a:endParaRPr lang="ru-RU" sz="1600" dirty="0">
              <a:solidFill>
                <a:srgbClr val="2B2E31"/>
              </a:solidFill>
              <a:cs typeface="Calibri"/>
            </a:endParaRPr>
          </a:p>
          <a:p>
            <a:pPr algn="ctr">
              <a:lnSpc>
                <a:spcPts val="1475"/>
              </a:lnSpc>
              <a:spcBef>
                <a:spcPts val="123"/>
              </a:spcBef>
            </a:pPr>
            <a:endParaRPr lang="ru-RU" sz="1600" dirty="0">
              <a:solidFill>
                <a:srgbClr val="2B2E31"/>
              </a:solidFill>
              <a:cs typeface="Calibri"/>
            </a:endParaRPr>
          </a:p>
          <a:p>
            <a:pPr algn="ctr">
              <a:lnSpc>
                <a:spcPts val="1475"/>
              </a:lnSpc>
              <a:spcBef>
                <a:spcPts val="123"/>
              </a:spcBef>
            </a:pPr>
            <a:endParaRPr lang="ru-RU" sz="1600" dirty="0">
              <a:solidFill>
                <a:srgbClr val="2B2E31"/>
              </a:solidFill>
              <a:cs typeface="Calibri"/>
            </a:endParaRPr>
          </a:p>
          <a:p>
            <a:pPr algn="ctr">
              <a:lnSpc>
                <a:spcPts val="1475"/>
              </a:lnSpc>
              <a:spcBef>
                <a:spcPts val="123"/>
              </a:spcBef>
            </a:pPr>
            <a:endParaRPr lang="ru-RU" sz="1600" dirty="0">
              <a:solidFill>
                <a:srgbClr val="2B2E31"/>
              </a:solidFill>
              <a:cs typeface="Calibri"/>
            </a:endParaRPr>
          </a:p>
          <a:p>
            <a:pPr algn="ctr">
              <a:lnSpc>
                <a:spcPts val="1475"/>
              </a:lnSpc>
              <a:spcBef>
                <a:spcPts val="123"/>
              </a:spcBef>
            </a:pPr>
            <a:endParaRPr lang="ru-RU" sz="1600" dirty="0">
              <a:solidFill>
                <a:srgbClr val="2B2E31"/>
              </a:solidFill>
              <a:cs typeface="Calibri"/>
            </a:endParaRPr>
          </a:p>
          <a:p>
            <a:pPr algn="ctr">
              <a:lnSpc>
                <a:spcPts val="1475"/>
              </a:lnSpc>
              <a:spcBef>
                <a:spcPts val="123"/>
              </a:spcBef>
            </a:pPr>
            <a:endParaRPr lang="ru-RU" sz="1600" dirty="0">
              <a:solidFill>
                <a:srgbClr val="2B2E31"/>
              </a:solidFill>
              <a:cs typeface="Calibri"/>
            </a:endParaRPr>
          </a:p>
          <a:p>
            <a:pPr algn="ctr">
              <a:lnSpc>
                <a:spcPts val="1475"/>
              </a:lnSpc>
              <a:spcBef>
                <a:spcPts val="123"/>
              </a:spcBef>
            </a:pPr>
            <a:endParaRPr lang="ru-RU" sz="1600" dirty="0">
              <a:solidFill>
                <a:srgbClr val="2B2E31"/>
              </a:solidFill>
              <a:cs typeface="Calibri"/>
            </a:endParaRPr>
          </a:p>
          <a:p>
            <a:pPr algn="ctr">
              <a:lnSpc>
                <a:spcPts val="1475"/>
              </a:lnSpc>
              <a:spcBef>
                <a:spcPts val="123"/>
              </a:spcBef>
            </a:pPr>
            <a:endParaRPr lang="ru-RU" sz="1600" dirty="0">
              <a:solidFill>
                <a:srgbClr val="2B2E31"/>
              </a:solidFill>
              <a:cs typeface="Calibri"/>
            </a:endParaRPr>
          </a:p>
          <a:p>
            <a:pPr algn="ctr">
              <a:lnSpc>
                <a:spcPts val="1475"/>
              </a:lnSpc>
              <a:spcBef>
                <a:spcPts val="123"/>
              </a:spcBef>
            </a:pPr>
            <a:r>
              <a:rPr lang="ru-RU" sz="1600" dirty="0">
                <a:solidFill>
                  <a:srgbClr val="2B2E31"/>
                </a:solidFill>
                <a:cs typeface="Calibri"/>
              </a:rPr>
              <a:t>Главный специалист отдела экономики управления экономического развития и торговли администрации ММР</a:t>
            </a:r>
            <a:endParaRPr sz="1600" dirty="0"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111127" y="2234188"/>
            <a:ext cx="3149476" cy="508136"/>
          </a:xfrm>
          <a:prstGeom prst="rect">
            <a:avLst/>
          </a:prstGeom>
        </p:spPr>
        <p:txBody>
          <a:bodyPr vert="horz" wrap="square" lIns="0" tIns="15542" rIns="0" bIns="0" rtlCol="0">
            <a:spAutoFit/>
          </a:bodyPr>
          <a:lstStyle/>
          <a:p>
            <a:pPr marL="16361" algn="ctr">
              <a:spcBef>
                <a:spcPts val="123"/>
              </a:spcBef>
            </a:pPr>
            <a:r>
              <a:rPr lang="ru-RU" sz="1600" dirty="0">
                <a:solidFill>
                  <a:srgbClr val="2B2E31"/>
                </a:solidFill>
                <a:cs typeface="Calibri"/>
              </a:rPr>
              <a:t>Глава </a:t>
            </a:r>
            <a:r>
              <a:rPr lang="ru-RU" sz="1600" dirty="0" err="1">
                <a:solidFill>
                  <a:srgbClr val="2B2E31"/>
                </a:solidFill>
                <a:cs typeface="Calibri"/>
              </a:rPr>
              <a:t>Марксовского</a:t>
            </a:r>
            <a:r>
              <a:rPr lang="ru-RU" sz="1600" dirty="0">
                <a:solidFill>
                  <a:srgbClr val="2B2E31"/>
                </a:solidFill>
                <a:cs typeface="Calibri"/>
              </a:rPr>
              <a:t> муниципального района</a:t>
            </a:r>
            <a:endParaRPr sz="1600" dirty="0"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3028748" y="8492203"/>
            <a:ext cx="178037" cy="201187"/>
          </a:xfrm>
          <a:prstGeom prst="rect">
            <a:avLst/>
          </a:prstGeom>
        </p:spPr>
        <p:txBody>
          <a:bodyPr vert="horz" wrap="square" lIns="0" tIns="16361" rIns="0" bIns="0" rtlCol="0">
            <a:spAutoFit/>
          </a:bodyPr>
          <a:lstStyle/>
          <a:p>
            <a:pPr marL="16361">
              <a:spcBef>
                <a:spcPts val="129"/>
              </a:spcBef>
            </a:pPr>
            <a:r>
              <a:rPr sz="1200" b="1" spc="-32" dirty="0">
                <a:solidFill>
                  <a:srgbClr val="FFFFFF"/>
                </a:solidFill>
                <a:latin typeface="Calibri"/>
                <a:cs typeface="Calibri"/>
              </a:rPr>
              <a:t>40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122337" y="3641616"/>
            <a:ext cx="3389876" cy="603989"/>
          </a:xfrm>
          <a:prstGeom prst="rect">
            <a:avLst/>
          </a:prstGeom>
        </p:spPr>
        <p:txBody>
          <a:bodyPr vert="horz" wrap="square" lIns="0" tIns="16361" rIns="0" bIns="0" rtlCol="0">
            <a:spAutoFit/>
          </a:bodyPr>
          <a:lstStyle/>
          <a:p>
            <a:pPr marL="675692" marR="6544" indent="-660149">
              <a:spcBef>
                <a:spcPts val="129"/>
              </a:spcBef>
            </a:pPr>
            <a:endParaRPr lang="ru-RU" sz="1867" b="1" dirty="0">
              <a:solidFill>
                <a:srgbClr val="2B2E31"/>
              </a:solidFill>
              <a:latin typeface="Calibri"/>
              <a:cs typeface="Calibri"/>
            </a:endParaRPr>
          </a:p>
          <a:p>
            <a:pPr marL="675692" marR="6544" indent="-660149">
              <a:spcBef>
                <a:spcPts val="129"/>
              </a:spcBef>
            </a:pPr>
            <a:endParaRPr lang="ru-RU" sz="1867" b="1" dirty="0">
              <a:solidFill>
                <a:srgbClr val="2B2E31"/>
              </a:solidFill>
              <a:latin typeface="Calibri"/>
              <a:cs typeface="Calibri"/>
            </a:endParaRPr>
          </a:p>
        </p:txBody>
      </p:sp>
      <p:pic>
        <p:nvPicPr>
          <p:cNvPr id="44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31876" y="1319824"/>
            <a:ext cx="538420" cy="663881"/>
          </a:xfrm>
          <a:prstGeom prst="rect">
            <a:avLst/>
          </a:prstGeom>
        </p:spPr>
      </p:pic>
      <p:sp>
        <p:nvSpPr>
          <p:cNvPr id="46" name="object 21"/>
          <p:cNvSpPr txBox="1"/>
          <p:nvPr/>
        </p:nvSpPr>
        <p:spPr>
          <a:xfrm>
            <a:off x="-610479" y="2201344"/>
            <a:ext cx="6417479" cy="1039051"/>
          </a:xfrm>
          <a:prstGeom prst="rect">
            <a:avLst/>
          </a:prstGeom>
        </p:spPr>
        <p:txBody>
          <a:bodyPr vert="horz" wrap="square" lIns="0" tIns="15542" rIns="0" bIns="0" rtlCol="0">
            <a:spAutoFit/>
          </a:bodyPr>
          <a:lstStyle/>
          <a:p>
            <a:pPr marL="16361" algn="ctr">
              <a:spcBef>
                <a:spcPts val="123"/>
              </a:spcBef>
            </a:pPr>
            <a:endParaRPr lang="ru-RU" sz="1600" b="1" dirty="0">
              <a:solidFill>
                <a:srgbClr val="2B2E31"/>
              </a:solidFill>
              <a:cs typeface="Calibri"/>
            </a:endParaRPr>
          </a:p>
          <a:p>
            <a:pPr marL="16361" algn="ctr">
              <a:spcBef>
                <a:spcPts val="123"/>
              </a:spcBef>
            </a:pPr>
            <a:endParaRPr lang="ru-RU" sz="1600" b="1" dirty="0">
              <a:solidFill>
                <a:srgbClr val="2B2E31"/>
              </a:solidFill>
              <a:cs typeface="Calibri"/>
            </a:endParaRPr>
          </a:p>
          <a:p>
            <a:pPr marL="16361" algn="ctr">
              <a:spcBef>
                <a:spcPts val="123"/>
              </a:spcBef>
            </a:pPr>
            <a:endParaRPr lang="ru-RU" sz="1600" b="1" dirty="0">
              <a:solidFill>
                <a:srgbClr val="2B2E31"/>
              </a:solidFill>
              <a:cs typeface="Calibri"/>
            </a:endParaRPr>
          </a:p>
          <a:p>
            <a:pPr marL="16361" algn="ctr">
              <a:spcBef>
                <a:spcPts val="123"/>
              </a:spcBef>
            </a:pPr>
            <a:r>
              <a:rPr lang="ru-RU" sz="1600" b="1" dirty="0">
                <a:solidFill>
                  <a:srgbClr val="2B2E31"/>
                </a:solidFill>
                <a:cs typeface="Calibri"/>
              </a:rPr>
              <a:t>                                        </a:t>
            </a:r>
            <a:r>
              <a:rPr lang="ru-RU" sz="1600" b="1" dirty="0" err="1">
                <a:solidFill>
                  <a:srgbClr val="2B2E31"/>
                </a:solidFill>
                <a:cs typeface="Calibri"/>
              </a:rPr>
              <a:t>Актаев</a:t>
            </a:r>
            <a:r>
              <a:rPr lang="ru-RU" sz="1600" b="1" dirty="0">
                <a:solidFill>
                  <a:srgbClr val="2B2E31"/>
                </a:solidFill>
                <a:cs typeface="Calibri"/>
              </a:rPr>
              <a:t> А.Ж.</a:t>
            </a:r>
            <a:endParaRPr sz="1600" dirty="0">
              <a:cs typeface="Calibri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8170069" y="2790825"/>
            <a:ext cx="28446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2B2E31"/>
                </a:solidFill>
                <a:cs typeface="Calibri"/>
              </a:rPr>
              <a:t>  </a:t>
            </a:r>
            <a:r>
              <a:rPr lang="ru-RU" sz="1600" b="1" dirty="0" smtClean="0">
                <a:solidFill>
                  <a:srgbClr val="2B2E31"/>
                </a:solidFill>
                <a:cs typeface="Calibri"/>
              </a:rPr>
              <a:t>Солдатова </a:t>
            </a:r>
            <a:r>
              <a:rPr lang="ru-RU" sz="1600" b="1" dirty="0">
                <a:solidFill>
                  <a:srgbClr val="2B2E31"/>
                </a:solidFill>
                <a:cs typeface="Calibri"/>
              </a:rPr>
              <a:t>В.В.</a:t>
            </a:r>
            <a:endParaRPr lang="ru-RU" sz="1600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7759269" y="2841694"/>
            <a:ext cx="3657456" cy="1066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361" marR="6544" indent="290401" algn="ctr">
              <a:lnSpc>
                <a:spcPts val="1404"/>
              </a:lnSpc>
              <a:spcBef>
                <a:spcPts val="284"/>
              </a:spcBef>
            </a:pPr>
            <a:endParaRPr lang="ru-RU" sz="1600" dirty="0">
              <a:solidFill>
                <a:srgbClr val="2B2E31"/>
              </a:solidFill>
              <a:cs typeface="Calibri"/>
            </a:endParaRPr>
          </a:p>
          <a:p>
            <a:pPr marL="16361" marR="6544" indent="290401" algn="ctr">
              <a:lnSpc>
                <a:spcPts val="1404"/>
              </a:lnSpc>
              <a:spcBef>
                <a:spcPts val="284"/>
              </a:spcBef>
            </a:pPr>
            <a:endParaRPr lang="ru-RU" sz="1600" dirty="0">
              <a:solidFill>
                <a:srgbClr val="2B2E31"/>
              </a:solidFill>
              <a:cs typeface="Calibri"/>
            </a:endParaRPr>
          </a:p>
          <a:p>
            <a:pPr marL="16361" marR="6544" indent="290401" algn="ctr">
              <a:lnSpc>
                <a:spcPts val="1404"/>
              </a:lnSpc>
              <a:spcBef>
                <a:spcPts val="284"/>
              </a:spcBef>
            </a:pPr>
            <a:r>
              <a:rPr lang="ru-RU" sz="1600" dirty="0">
                <a:solidFill>
                  <a:srgbClr val="2B2E31"/>
                </a:solidFill>
                <a:cs typeface="Calibri"/>
              </a:rPr>
              <a:t>Начальник</a:t>
            </a:r>
            <a:r>
              <a:rPr lang="ru-RU" sz="1600" spc="-39" dirty="0">
                <a:solidFill>
                  <a:srgbClr val="2B2E31"/>
                </a:solidFill>
                <a:cs typeface="Calibri"/>
              </a:rPr>
              <a:t> </a:t>
            </a:r>
            <a:r>
              <a:rPr lang="ru-RU" sz="1600" dirty="0">
                <a:solidFill>
                  <a:srgbClr val="2B2E31"/>
                </a:solidFill>
                <a:cs typeface="Calibri"/>
              </a:rPr>
              <a:t>управления экономического развития и торговли администрации ММР</a:t>
            </a:r>
            <a:endParaRPr lang="ru-RU" sz="1600" dirty="0">
              <a:cs typeface="Calibri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2302670" y="5457825"/>
            <a:ext cx="3657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361" algn="ctr"/>
            <a:r>
              <a:rPr lang="ru-RU" sz="1600" dirty="0" smtClean="0">
                <a:solidFill>
                  <a:srgbClr val="2B2E31"/>
                </a:solidFill>
                <a:cs typeface="Calibri"/>
              </a:rPr>
              <a:t>Начальник отдела экономики управления экономического развития и торговли администрации ММР</a:t>
            </a:r>
            <a:endParaRPr lang="ru-RU" sz="1600" dirty="0">
              <a:cs typeface="Calibri"/>
            </a:endParaRPr>
          </a:p>
        </p:txBody>
      </p:sp>
      <p:sp>
        <p:nvSpPr>
          <p:cNvPr id="27" name="object 2"/>
          <p:cNvSpPr txBox="1">
            <a:spLocks/>
          </p:cNvSpPr>
          <p:nvPr/>
        </p:nvSpPr>
        <p:spPr>
          <a:xfrm>
            <a:off x="1461799" y="455350"/>
            <a:ext cx="11843206" cy="324875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vert="horz" wrap="square" lIns="0" tIns="16933" rIns="0" bIns="0" rtlCol="0">
            <a:spAutoFit/>
          </a:bodyPr>
          <a:lstStyle>
            <a:lvl1pPr>
              <a:defRPr sz="5067" b="0" i="0">
                <a:solidFill>
                  <a:schemeClr val="bg1"/>
                </a:solidFill>
                <a:latin typeface="Microsoft Sans Serif"/>
                <a:ea typeface="+mj-ea"/>
                <a:cs typeface="Microsoft Sans Serif"/>
              </a:defRPr>
            </a:lvl1pPr>
          </a:lstStyle>
          <a:p>
            <a:pPr marL="16933">
              <a:spcBef>
                <a:spcPts val="133"/>
              </a:spcBef>
            </a:pPr>
            <a:r>
              <a:rPr lang="ru-RU" sz="2000" b="1" kern="0" dirty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  <a:ea typeface="PT Astra Serif" panose="020A0603040505020204" pitchFamily="18" charset="-52"/>
                <a:cs typeface="Times New Roman"/>
              </a:rPr>
              <a:t>КОНТАКТЫ ДЛЯ ИНВЕСТОРОВ</a:t>
            </a:r>
          </a:p>
        </p:txBody>
      </p:sp>
      <p:pic>
        <p:nvPicPr>
          <p:cNvPr id="29" name="Picture 2" descr="C:\Users\нигматулинаои\Desktop\для презентации\Герб Маркс - без фон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957" y="211540"/>
            <a:ext cx="701905" cy="902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5579269" y="2790825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/>
              <a:t>г.Маркс, пр.Ленина, д.18</a:t>
            </a:r>
          </a:p>
          <a:p>
            <a:pPr algn="ctr"/>
            <a:r>
              <a:rPr lang="ru-RU" sz="1200" dirty="0" smtClean="0"/>
              <a:t>Тел.: 84567 5-55-55</a:t>
            </a:r>
          </a:p>
          <a:p>
            <a:pPr algn="ctr"/>
            <a:r>
              <a:rPr lang="ru-RU" sz="1200" dirty="0" err="1" smtClean="0"/>
              <a:t>Эл.почта</a:t>
            </a:r>
            <a:r>
              <a:rPr lang="ru-RU" sz="1200" dirty="0" smtClean="0"/>
              <a:t>: </a:t>
            </a:r>
            <a:r>
              <a:rPr lang="en-US" sz="1200" dirty="0" smtClean="0"/>
              <a:t>marksadm@mail.ru</a:t>
            </a:r>
            <a:endParaRPr lang="ru-RU" sz="12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8017669" y="3629025"/>
            <a:ext cx="381000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100" dirty="0" smtClean="0"/>
          </a:p>
          <a:p>
            <a:pPr algn="ctr"/>
            <a:endParaRPr lang="en-US" sz="1100" dirty="0" smtClean="0"/>
          </a:p>
          <a:p>
            <a:pPr algn="ctr"/>
            <a:r>
              <a:rPr lang="ru-RU" sz="1100" dirty="0" smtClean="0"/>
              <a:t>г.Маркс, пр.Ленина, д.18</a:t>
            </a:r>
          </a:p>
          <a:p>
            <a:pPr algn="ctr"/>
            <a:r>
              <a:rPr lang="ru-RU" sz="1100" dirty="0" smtClean="0"/>
              <a:t>Тел.: 84567 5-</a:t>
            </a:r>
            <a:r>
              <a:rPr lang="en-US" sz="1100" dirty="0" smtClean="0"/>
              <a:t>11</a:t>
            </a:r>
            <a:r>
              <a:rPr lang="ru-RU" sz="1100" dirty="0" smtClean="0"/>
              <a:t>-</a:t>
            </a:r>
            <a:r>
              <a:rPr lang="en-US" sz="1100" dirty="0" smtClean="0"/>
              <a:t>26</a:t>
            </a:r>
            <a:endParaRPr lang="ru-RU" sz="1100" dirty="0" smtClean="0"/>
          </a:p>
          <a:p>
            <a:pPr algn="ctr"/>
            <a:r>
              <a:rPr lang="ru-RU" sz="1100" dirty="0" err="1" smtClean="0"/>
              <a:t>Эл.почта</a:t>
            </a:r>
            <a:r>
              <a:rPr lang="ru-RU" sz="1100" dirty="0" smtClean="0"/>
              <a:t>: </a:t>
            </a:r>
            <a:r>
              <a:rPr lang="en-US" sz="1100" dirty="0" smtClean="0"/>
              <a:t>marks-econom@mail.ru</a:t>
            </a:r>
            <a:endParaRPr lang="ru-RU" sz="11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1997869" y="3705226"/>
            <a:ext cx="3124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100" dirty="0" smtClean="0"/>
          </a:p>
          <a:p>
            <a:pPr algn="ctr"/>
            <a:r>
              <a:rPr lang="ru-RU" sz="1100" dirty="0" smtClean="0"/>
              <a:t>г.Маркс, пр.Ленина, д.18</a:t>
            </a:r>
          </a:p>
          <a:p>
            <a:pPr algn="ctr"/>
            <a:r>
              <a:rPr lang="ru-RU" sz="1100" dirty="0" smtClean="0"/>
              <a:t>Тел.: 84567 5-</a:t>
            </a:r>
            <a:r>
              <a:rPr lang="en-US" sz="1100" dirty="0" smtClean="0"/>
              <a:t>12</a:t>
            </a:r>
            <a:r>
              <a:rPr lang="ru-RU" sz="1100" dirty="0" smtClean="0"/>
              <a:t>-</a:t>
            </a:r>
            <a:r>
              <a:rPr lang="en-US" sz="1100" dirty="0" smtClean="0"/>
              <a:t>01</a:t>
            </a:r>
            <a:endParaRPr lang="ru-RU" sz="1100" dirty="0" smtClean="0"/>
          </a:p>
          <a:p>
            <a:pPr algn="ctr"/>
            <a:r>
              <a:rPr lang="ru-RU" sz="1100" dirty="0" err="1" smtClean="0"/>
              <a:t>Эл.почта</a:t>
            </a:r>
            <a:r>
              <a:rPr lang="ru-RU" sz="1100" dirty="0" smtClean="0"/>
              <a:t>: </a:t>
            </a:r>
            <a:r>
              <a:rPr lang="en-US" sz="1100" dirty="0" smtClean="0"/>
              <a:t>marksadm@mail.ru</a:t>
            </a:r>
            <a:endParaRPr lang="ru-RU" sz="11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074069" y="6067425"/>
            <a:ext cx="381000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100" dirty="0" smtClean="0"/>
          </a:p>
          <a:p>
            <a:pPr algn="ctr"/>
            <a:endParaRPr lang="en-US" sz="1100" dirty="0" smtClean="0"/>
          </a:p>
          <a:p>
            <a:pPr algn="ctr"/>
            <a:r>
              <a:rPr lang="ru-RU" sz="1100" dirty="0" smtClean="0"/>
              <a:t>г.Маркс, пр.Ленина, д.18</a:t>
            </a:r>
          </a:p>
          <a:p>
            <a:pPr algn="ctr"/>
            <a:r>
              <a:rPr lang="ru-RU" sz="1100" dirty="0" smtClean="0"/>
              <a:t>Тел.: 84567 5-</a:t>
            </a:r>
            <a:r>
              <a:rPr lang="en-US" sz="1100" dirty="0" smtClean="0"/>
              <a:t>11</a:t>
            </a:r>
            <a:r>
              <a:rPr lang="ru-RU" sz="1100" dirty="0" smtClean="0"/>
              <a:t>-</a:t>
            </a:r>
            <a:r>
              <a:rPr lang="en-US" sz="1100" dirty="0" smtClean="0"/>
              <a:t>26</a:t>
            </a:r>
            <a:endParaRPr lang="ru-RU" sz="1100" dirty="0" smtClean="0"/>
          </a:p>
          <a:p>
            <a:pPr algn="ctr"/>
            <a:r>
              <a:rPr lang="ru-RU" sz="1100" dirty="0" err="1" smtClean="0"/>
              <a:t>Эл.почта</a:t>
            </a:r>
            <a:r>
              <a:rPr lang="ru-RU" sz="1100" dirty="0" smtClean="0"/>
              <a:t>: </a:t>
            </a:r>
            <a:r>
              <a:rPr lang="en-US" sz="1100" dirty="0" smtClean="0"/>
              <a:t>marks-econom@mail.ru</a:t>
            </a:r>
            <a:endParaRPr lang="ru-RU" sz="1100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7941469" y="6067425"/>
            <a:ext cx="381000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100" dirty="0" smtClean="0"/>
          </a:p>
          <a:p>
            <a:pPr algn="ctr"/>
            <a:endParaRPr lang="en-US" sz="1100" dirty="0" smtClean="0"/>
          </a:p>
          <a:p>
            <a:pPr algn="ctr"/>
            <a:r>
              <a:rPr lang="ru-RU" sz="1100" dirty="0" smtClean="0"/>
              <a:t>г.Маркс, пр.Ленина, д.18</a:t>
            </a:r>
          </a:p>
          <a:p>
            <a:pPr algn="ctr"/>
            <a:r>
              <a:rPr lang="ru-RU" sz="1100" dirty="0" smtClean="0"/>
              <a:t>Тел.: 84567 5-</a:t>
            </a:r>
            <a:r>
              <a:rPr lang="en-US" sz="1100" dirty="0" smtClean="0"/>
              <a:t>11</a:t>
            </a:r>
            <a:r>
              <a:rPr lang="ru-RU" sz="1100" dirty="0" smtClean="0"/>
              <a:t>-</a:t>
            </a:r>
            <a:r>
              <a:rPr lang="en-US" sz="1100" dirty="0" smtClean="0"/>
              <a:t>26</a:t>
            </a:r>
            <a:endParaRPr lang="ru-RU" sz="1100" dirty="0" smtClean="0"/>
          </a:p>
          <a:p>
            <a:pPr algn="ctr"/>
            <a:r>
              <a:rPr lang="ru-RU" sz="1100" dirty="0" err="1" smtClean="0"/>
              <a:t>Эл.почта</a:t>
            </a:r>
            <a:r>
              <a:rPr lang="ru-RU" sz="1100" dirty="0" smtClean="0"/>
              <a:t>: </a:t>
            </a:r>
            <a:r>
              <a:rPr lang="en-US" sz="1100" dirty="0" smtClean="0"/>
              <a:t>marks-econom@mail.ru</a:t>
            </a:r>
            <a:endParaRPr lang="ru-RU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3539</TotalTime>
  <Words>3104</Words>
  <Application>Microsoft Office PowerPoint</Application>
  <PresentationFormat>Произвольный</PresentationFormat>
  <Paragraphs>690</Paragraphs>
  <Slides>35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35</vt:i4>
      </vt:variant>
    </vt:vector>
  </HeadingPairs>
  <TitlesOfParts>
    <vt:vector size="37" baseType="lpstr">
      <vt:lpstr>Office Theme</vt:lpstr>
      <vt:lpstr>1_Тема Office</vt:lpstr>
      <vt:lpstr>Слайд 1</vt:lpstr>
      <vt:lpstr>ОБЩАЯ ИНФОРМАЦИЯ МАРКСОВСКОГО МУНИЦИПАЛЬНОГО РАЙОНА</vt:lpstr>
      <vt:lpstr>РЕСУРСЫ МАРКСОВСКОГО МУНИЦИПАЛЬНОГО РАЙОНА</vt:lpstr>
      <vt:lpstr>ПЕРСПЕКТИВНЫЕ НИШИ </vt:lpstr>
      <vt:lpstr>ПЕРСПЕКТИВНЫЕ НИШИ 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11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14</vt:lpstr>
      <vt:lpstr>14</vt:lpstr>
      <vt:lpstr>14</vt:lpstr>
      <vt:lpstr>14</vt:lpstr>
      <vt:lpstr>14</vt:lpstr>
      <vt:lpstr>  </vt:lpstr>
      <vt:lpstr>  </vt:lpstr>
      <vt:lpstr>ОБРАЗ БУДУЩЕГО</vt:lpstr>
      <vt:lpstr>Слайд 34</vt:lpstr>
      <vt:lpstr>Слайд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ИНВЕСТИЦИОННЫЙ ПРОФИЛЬ ГАВРИЛОВ-ЯМСКИЙ МУНИЦИПАЛЬНЫЙ РАЙОН  ЯРОСЛАВСКАЯ ОБЛАСТЬ</dc:title>
  <dc:creator>Ира</dc:creator>
  <cp:lastModifiedBy>аврамиди-мв</cp:lastModifiedBy>
  <cp:revision>279</cp:revision>
  <dcterms:created xsi:type="dcterms:W3CDTF">2023-11-20T10:33:43Z</dcterms:created>
  <dcterms:modified xsi:type="dcterms:W3CDTF">2023-12-27T11:36:37Z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2019-05-27T00:00:00Z</vt:filetime>
  </property>
  <property fmtid="{D5CDD505-2E9C-101B-9397-08002B2CF9AE}" pid="3" name="Creator">
    <vt:lpwstr>Acrobat PDFMaker 15 для PowerPoint</vt:lpwstr>
  </property>
  <property fmtid="{D5CDD505-2E9C-101B-9397-08002B2CF9AE}" pid="4" name="LastSaved">
    <vt:filetime>2023-11-20T00:00:00Z</vt:filetime>
  </property>
</Properties>
</file>