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charts/style15.xml" ContentType="application/vnd.ms-office.chartstyl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charts/colors6.xml" ContentType="application/vnd.ms-office.chartcolorstyl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charts/style11.xml" ContentType="application/vnd.ms-office.chartstyl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charts/chart13.xml" ContentType="application/vnd.openxmlformats-officedocument.drawingml.char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charts/chart7.xml" ContentType="application/vnd.openxmlformats-officedocument.drawingml.chart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charts/style9.xml" ContentType="application/vnd.ms-office.chartstyle+xml"/>
  <Default Extension="xlsx" ContentType="application/vnd.openxmlformats-officedocument.spreadsheetml.sheet"/>
  <Override PartName="/ppt/charts/chart3.xml" ContentType="application/vnd.openxmlformats-officedocument.drawingml.chart+xml"/>
  <Override PartName="/ppt/notesSlides/notesSlide7.xml" ContentType="application/vnd.openxmlformats-officedocument.presentationml.notesSlide+xml"/>
  <Override PartName="/ppt/diagrams/layout1.xml" ContentType="application/vnd.openxmlformats-officedocument.drawingml.diagramLayout+xml"/>
  <Override PartName="/ppt/charts/style5.xml" ContentType="application/vnd.ms-office.chartstyl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Override PartName="/ppt/charts/style1.xml" ContentType="application/vnd.ms-office.chartstyl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charts/colors7.xml" ContentType="application/vnd.ms-office.chartcolor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diagrams/quickStyle1.xml" ContentType="application/vnd.openxmlformats-officedocument.drawingml.diagramStyle+xml"/>
  <Override PartName="/ppt/notesSlides/notesSlide28.xml" ContentType="application/vnd.openxmlformats-officedocument.presentationml.notesSlide+xml"/>
  <Override PartName="/ppt/charts/colors5.xml" ContentType="application/vnd.ms-office.chartcolorstyle+xml"/>
  <Override PartName="/ppt/charts/colors15.xml" ContentType="application/vnd.ms-office.chartcolorstyle+xml"/>
  <Override PartName="/ppt/charts/style10.xml" ContentType="application/vnd.ms-office.chart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charts/chart14.xml" ContentType="application/vnd.openxmlformats-officedocument.drawingml.chart+xml"/>
  <Override PartName="/docProps/app.xml" ContentType="application/vnd.openxmlformats-officedocument.extended-properties+xml"/>
  <Override PartName="/ppt/charts/colors3.xml" ContentType="application/vnd.ms-office.chartcolorstyle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charts/chart8.xml" ContentType="application/vnd.openxmlformats-officedocument.drawingml.char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charts/chart12.xml" ContentType="application/vnd.openxmlformats-officedocument.drawingml.chart+xml"/>
  <Override PartName="/ppt/charts/colors11.xml" ContentType="application/vnd.ms-office.chartcolorstyle+xml"/>
  <Override PartName="/ppt/charts/colors1.xml" ContentType="application/vnd.ms-office.chartcolorstyle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charts/chart10.xml" ContentType="application/vnd.openxmlformats-officedocument.drawingml.chart+xml"/>
  <Override PartName="/ppt/charts/chart4.xml" ContentType="application/vnd.openxmlformats-officedocument.drawingml.chart+xml"/>
  <Override PartName="/ppt/notesSlides/notesSlide6.xml" ContentType="application/vnd.openxmlformats-officedocument.presentationml.notesSlide+xml"/>
  <Override PartName="/ppt/charts/style6.xml" ContentType="application/vnd.ms-office.chartstyl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charts/style4.xml" ContentType="application/vnd.ms-office.chartstyle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Default Extension="svg" ContentType="image/svg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notesSlides/notesSlide18.xml" ContentType="application/vnd.openxmlformats-officedocument.presentationml.notesSlide+xml"/>
  <Override PartName="/ppt/charts/colors4.xml" ContentType="application/vnd.ms-office.chartcolorstyl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charts/colors14.xml" ContentType="application/vnd.ms-office.chartcolorstyl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notesSlides/notesSlide14.xml" ContentType="application/vnd.openxmlformats-officedocument.presentationml.notesSlide+xml"/>
  <Override PartName="/ppt/charts/chart11.xml" ContentType="application/vnd.openxmlformats-officedocument.drawingml.chart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charts/colors10.xml" ContentType="application/vnd.ms-office.chartcolorstyle+xml"/>
  <Override PartName="/ppt/charts/style7.xml" ContentType="application/vnd.ms-office.chartstyle+xml"/>
  <Override PartName="/ppt/charts/chart5.xml" ContentType="application/vnd.openxmlformats-officedocument.drawingml.chart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charts/style3.xml" ContentType="application/vnd.ms-office.chartstyl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notesSlides/notesSlide1.xml" ContentType="application/vnd.openxmlformats-officedocument.presentationml.notesSlide+xml"/>
  <Override PartName="/ppt/charts/colors9.xml" ContentType="application/vnd.ms-office.chartcolorstyle+xml"/>
  <Override PartName="/ppt/charts/style14.xml" ContentType="application/vnd.ms-office.chart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Layouts/slideLayout5.xml" ContentType="application/vnd.openxmlformats-officedocument.presentationml.slideLayout+xml"/>
  <Override PartName="/ppt/drawings/drawing1.xml" ContentType="application/vnd.openxmlformats-officedocument.drawingml.chartshapes+xml"/>
  <Override PartName="/ppt/diagrams/drawing1.xml" ContentType="application/vnd.ms-office.drawingml.diagramDrawing+xml"/>
  <Override PartName="/ppt/notesSlides/notesSlide19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4" r:id="rId1"/>
  </p:sldMasterIdLst>
  <p:notesMasterIdLst>
    <p:notesMasterId r:id="rId57"/>
  </p:notesMasterIdLst>
  <p:sldIdLst>
    <p:sldId id="425" r:id="rId2"/>
    <p:sldId id="433" r:id="rId3"/>
    <p:sldId id="448" r:id="rId4"/>
    <p:sldId id="371" r:id="rId5"/>
    <p:sldId id="375" r:id="rId6"/>
    <p:sldId id="383" r:id="rId7"/>
    <p:sldId id="447" r:id="rId8"/>
    <p:sldId id="385" r:id="rId9"/>
    <p:sldId id="393" r:id="rId10"/>
    <p:sldId id="461" r:id="rId11"/>
    <p:sldId id="373" r:id="rId12"/>
    <p:sldId id="463" r:id="rId13"/>
    <p:sldId id="464" r:id="rId14"/>
    <p:sldId id="391" r:id="rId15"/>
    <p:sldId id="446" r:id="rId16"/>
    <p:sldId id="453" r:id="rId17"/>
    <p:sldId id="413" r:id="rId18"/>
    <p:sldId id="412" r:id="rId19"/>
    <p:sldId id="410" r:id="rId20"/>
    <p:sldId id="436" r:id="rId21"/>
    <p:sldId id="408" r:id="rId22"/>
    <p:sldId id="402" r:id="rId23"/>
    <p:sldId id="442" r:id="rId24"/>
    <p:sldId id="459" r:id="rId25"/>
    <p:sldId id="460" r:id="rId26"/>
    <p:sldId id="406" r:id="rId27"/>
    <p:sldId id="374" r:id="rId28"/>
    <p:sldId id="454" r:id="rId29"/>
    <p:sldId id="455" r:id="rId30"/>
    <p:sldId id="456" r:id="rId31"/>
    <p:sldId id="415" r:id="rId32"/>
    <p:sldId id="416" r:id="rId33"/>
    <p:sldId id="430" r:id="rId34"/>
    <p:sldId id="449" r:id="rId35"/>
    <p:sldId id="450" r:id="rId36"/>
    <p:sldId id="431" r:id="rId37"/>
    <p:sldId id="439" r:id="rId38"/>
    <p:sldId id="465" r:id="rId39"/>
    <p:sldId id="441" r:id="rId40"/>
    <p:sldId id="435" r:id="rId41"/>
    <p:sldId id="443" r:id="rId42"/>
    <p:sldId id="444" r:id="rId43"/>
    <p:sldId id="395" r:id="rId44"/>
    <p:sldId id="388" r:id="rId45"/>
    <p:sldId id="387" r:id="rId46"/>
    <p:sldId id="363" r:id="rId47"/>
    <p:sldId id="360" r:id="rId48"/>
    <p:sldId id="361" r:id="rId49"/>
    <p:sldId id="362" r:id="rId50"/>
    <p:sldId id="335" r:id="rId51"/>
    <p:sldId id="333" r:id="rId52"/>
    <p:sldId id="332" r:id="rId53"/>
    <p:sldId id="330" r:id="rId54"/>
    <p:sldId id="328" r:id="rId55"/>
    <p:sldId id="451" r:id="rId56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Раздел по умолчанию" id="{69D813F9-F28E-0C44-A346-DEC14CF922E5}">
          <p14:sldIdLst>
            <p14:sldId id="267"/>
            <p14:sldId id="268"/>
            <p14:sldId id="269"/>
            <p14:sldId id="371"/>
            <p14:sldId id="375"/>
            <p14:sldId id="383"/>
            <p14:sldId id="384"/>
            <p14:sldId id="385"/>
            <p14:sldId id="392"/>
            <p14:sldId id="393"/>
            <p14:sldId id="373"/>
            <p14:sldId id="391"/>
            <p14:sldId id="394"/>
            <p14:sldId id="413"/>
            <p14:sldId id="409"/>
            <p14:sldId id="412"/>
            <p14:sldId id="399"/>
            <p14:sldId id="400"/>
            <p14:sldId id="411"/>
            <p14:sldId id="410"/>
            <p14:sldId id="401"/>
            <p14:sldId id="408"/>
            <p14:sldId id="377"/>
            <p14:sldId id="402"/>
            <p14:sldId id="407"/>
            <p14:sldId id="403"/>
            <p14:sldId id="404"/>
            <p14:sldId id="406"/>
            <p14:sldId id="405"/>
            <p14:sldId id="397"/>
            <p14:sldId id="374"/>
            <p14:sldId id="396"/>
            <p14:sldId id="390"/>
            <p14:sldId id="395"/>
            <p14:sldId id="388"/>
            <p14:sldId id="387"/>
            <p14:sldId id="381"/>
            <p14:sldId id="379"/>
            <p14:sldId id="382"/>
            <p14:sldId id="380"/>
            <p14:sldId id="359"/>
            <p14:sldId id="286"/>
            <p14:sldId id="363"/>
            <p14:sldId id="360"/>
            <p14:sldId id="361"/>
            <p14:sldId id="362"/>
            <p14:sldId id="357"/>
            <p14:sldId id="358"/>
            <p14:sldId id="334"/>
            <p14:sldId id="336"/>
            <p14:sldId id="338"/>
            <p14:sldId id="339"/>
            <p14:sldId id="337"/>
            <p14:sldId id="335"/>
            <p14:sldId id="340"/>
            <p14:sldId id="342"/>
            <p14:sldId id="343"/>
            <p14:sldId id="341"/>
            <p14:sldId id="333"/>
            <p14:sldId id="331"/>
            <p14:sldId id="332"/>
            <p14:sldId id="330"/>
            <p14:sldId id="328"/>
            <p14:sldId id="327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756A0"/>
    <a:srgbClr val="99CCFF"/>
    <a:srgbClr val="3C33B5"/>
    <a:srgbClr val="66CCFF"/>
    <a:srgbClr val="B1C1E4"/>
    <a:srgbClr val="D1D1D1"/>
    <a:srgbClr val="B9B9B9"/>
    <a:srgbClr val="F1F1F1"/>
    <a:srgbClr val="A6A6A6"/>
    <a:srgbClr val="59595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235" autoAdjust="0"/>
    <p:restoredTop sz="99104" autoAdjust="0"/>
  </p:normalViewPr>
  <p:slideViewPr>
    <p:cSldViewPr snapToGrid="0">
      <p:cViewPr>
        <p:scale>
          <a:sx n="86" d="100"/>
          <a:sy n="86" d="100"/>
        </p:scale>
        <p:origin x="-594" y="468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642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_____Microsoft_Office_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0.xlsx"/></Relationships>
</file>

<file path=ppt/charts/_rels/chart11.xml.rels><?xml version="1.0" encoding="UTF-8" standalone="yes"?>
<Relationships xmlns="http://schemas.openxmlformats.org/package/2006/relationships"><Relationship Id="rId3" Type="http://schemas.microsoft.com/office/2011/relationships/chartStyle" Target="style10.xml"/><Relationship Id="rId2" Type="http://schemas.microsoft.com/office/2011/relationships/chartColorStyle" Target="colors10.xml"/><Relationship Id="rId1" Type="http://schemas.openxmlformats.org/officeDocument/2006/relationships/package" Target="../embeddings/_____Microsoft_Office_Excel11.xlsx"/></Relationships>
</file>

<file path=ppt/charts/_rels/chart12.xml.rels><?xml version="1.0" encoding="UTF-8" standalone="yes"?>
<Relationships xmlns="http://schemas.openxmlformats.org/package/2006/relationships"><Relationship Id="rId3" Type="http://schemas.microsoft.com/office/2011/relationships/chartStyle" Target="style11.xml"/><Relationship Id="rId2" Type="http://schemas.microsoft.com/office/2011/relationships/chartColorStyle" Target="colors11.xml"/><Relationship Id="rId1" Type="http://schemas.openxmlformats.org/officeDocument/2006/relationships/package" Target="../embeddings/_____Microsoft_Office_Excel12.xlsx"/></Relationships>
</file>

<file path=ppt/charts/_rels/chart13.xml.rels><?xml version="1.0" encoding="UTF-8" standalone="yes"?>
<Relationships xmlns="http://schemas.openxmlformats.org/package/2006/relationships"><Relationship Id="rId3" Type="http://schemas.microsoft.com/office/2011/relationships/chartStyle" Target="style14.xml"/><Relationship Id="rId2" Type="http://schemas.microsoft.com/office/2011/relationships/chartColorStyle" Target="colors14.xml"/><Relationship Id="rId1" Type="http://schemas.openxmlformats.org/officeDocument/2006/relationships/package" Target="../embeddings/_____Microsoft_Office_Excel13.xlsx"/></Relationships>
</file>

<file path=ppt/charts/_rels/chart14.xml.rels><?xml version="1.0" encoding="UTF-8" standalone="yes"?>
<Relationships xmlns="http://schemas.openxmlformats.org/package/2006/relationships"><Relationship Id="rId3" Type="http://schemas.microsoft.com/office/2011/relationships/chartStyle" Target="style15.xml"/><Relationship Id="rId2" Type="http://schemas.microsoft.com/office/2011/relationships/chartColorStyle" Target="colors15.xml"/><Relationship Id="rId1" Type="http://schemas.openxmlformats.org/officeDocument/2006/relationships/package" Target="../embeddings/_____Microsoft_Office_Excel14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2.xlsx"/><Relationship Id="rId4" Type="http://schemas.microsoft.com/office/2011/relationships/chartColorStyle" Target="colors3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Style" Target="style4.xml"/><Relationship Id="rId2" Type="http://schemas.microsoft.com/office/2011/relationships/chartColorStyle" Target="colors4.xml"/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Style" Target="style5.xml"/><Relationship Id="rId2" Type="http://schemas.microsoft.com/office/2011/relationships/chartColorStyle" Target="colors5.xml"/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3" Type="http://schemas.microsoft.com/office/2011/relationships/chartStyle" Target="style6.xml"/><Relationship Id="rId2" Type="http://schemas.microsoft.com/office/2011/relationships/chartColorStyle" Target="colors6.xml"/><Relationship Id="rId1" Type="http://schemas.openxmlformats.org/officeDocument/2006/relationships/package" Target="../embeddings/_____Microsoft_Office_Excel6.xlsx"/></Relationships>
</file>

<file path=ppt/charts/_rels/chart7.xml.rels><?xml version="1.0" encoding="UTF-8" standalone="yes"?>
<Relationships xmlns="http://schemas.openxmlformats.org/package/2006/relationships"><Relationship Id="rId3" Type="http://schemas.microsoft.com/office/2011/relationships/chartStyle" Target="style7.xml"/><Relationship Id="rId2" Type="http://schemas.microsoft.com/office/2011/relationships/chartColorStyle" Target="colors7.xml"/><Relationship Id="rId1" Type="http://schemas.openxmlformats.org/officeDocument/2006/relationships/package" Target="../embeddings/_____Microsoft_Office_Excel7.xlsx"/></Relationships>
</file>

<file path=ppt/charts/_rels/chart8.xml.rels><?xml version="1.0" encoding="UTF-8" standalone="yes"?>
<Relationships xmlns="http://schemas.openxmlformats.org/package/2006/relationships"><Relationship Id="rId3" Type="http://schemas.microsoft.com/office/2011/relationships/chartStyle" Target="style9.xml"/><Relationship Id="rId2" Type="http://schemas.microsoft.com/office/2011/relationships/chartColorStyle" Target="colors9.xml"/><Relationship Id="rId1" Type="http://schemas.openxmlformats.org/officeDocument/2006/relationships/package" Target="../embeddings/_____Microsoft_Office_Excel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.56850039391193019"/>
          <c:y val="9.0156754660335833E-2"/>
          <c:w val="0.26130368841143753"/>
          <c:h val="0.82922794890491158"/>
        </c:manualLayout>
      </c:layout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 w="38100" cap="flat" cmpd="sng" algn="ctr">
              <a:solidFill>
                <a:schemeClr val="lt1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30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dLblPos val="outEnd"/>
              <c:showVal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42,6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dLblPos val="outEnd"/>
              <c:showVal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ru-RU" smtClean="0"/>
                      <a:t>19,6</a:t>
                    </a:r>
                    <a:r>
                      <a:rPr lang="en-US" smtClean="0"/>
                      <a:t>%</a:t>
                    </a:r>
                    <a:endParaRPr lang="en-US" dirty="0"/>
                  </a:p>
                </c:rich>
              </c:tx>
              <c:dLblPos val="outEnd"/>
              <c:showVal val="1"/>
            </c:dLbl>
            <c:dLbl>
              <c:idx val="3"/>
              <c:layout>
                <c:manualLayout>
                  <c:x val="0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3,6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536-F044-9683-AF306EA15244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1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dLblPos val="outEnd"/>
              <c:showVal val="1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pPr>
                <a:endParaRPr lang="ru-RU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обрабатывающие производства</c:v>
                </c:pt>
                <c:pt idx="1">
                  <c:v>сельское, лесное хозяйство, охота, рыболовство и рыбоводство</c:v>
                </c:pt>
                <c:pt idx="2">
                  <c:v>торговля оптовая и розничная, ремонт автотранспортных средств и мотоциклов</c:v>
                </c:pt>
                <c:pt idx="3">
                  <c:v>здравохранение и социальные услуги</c:v>
                </c:pt>
                <c:pt idx="4">
                  <c:v>обеспечение электрической энергией, газом и паром, кондиционирование воздуха </c:v>
                </c:pt>
              </c:strCache>
            </c:strRef>
          </c:cat>
          <c:val>
            <c:numRef>
              <c:f>Лист1!$B$2:$B$6</c:f>
              <c:numCache>
                <c:formatCode>0.00%</c:formatCode>
                <c:ptCount val="5"/>
                <c:pt idx="0">
                  <c:v>0.38800000000000651</c:v>
                </c:pt>
                <c:pt idx="1">
                  <c:v>0.31060000000000032</c:v>
                </c:pt>
                <c:pt idx="2" formatCode="0.0%">
                  <c:v>0.22600000000000292</c:v>
                </c:pt>
                <c:pt idx="3" formatCode="0.0%">
                  <c:v>4.4700000000001593E-2</c:v>
                </c:pt>
                <c:pt idx="4" formatCode="0.0%">
                  <c:v>2.0500000000000001E-2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D536-F044-9683-AF306EA15244}"/>
            </c:ext>
          </c:extLst>
        </c:ser>
        <c:dLbls>
          <c:showVal val="1"/>
        </c:dLbls>
        <c:gapWidth val="182"/>
        <c:axId val="171176320"/>
        <c:axId val="171177856"/>
      </c:barChart>
      <c:catAx>
        <c:axId val="171176320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 algn="just">
              <a:defRPr sz="9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171177856"/>
        <c:crosses val="autoZero"/>
        <c:auto val="1"/>
        <c:lblAlgn val="ctr"/>
        <c:lblOffset val="100"/>
      </c:catAx>
      <c:valAx>
        <c:axId val="171177856"/>
        <c:scaling>
          <c:orientation val="minMax"/>
        </c:scaling>
        <c:delete val="1"/>
        <c:axPos val="b"/>
        <c:numFmt formatCode="0.00%" sourceLinked="1"/>
        <c:majorTickMark val="none"/>
        <c:tickLblPos val="none"/>
        <c:crossAx val="1711763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.48869993606253093"/>
          <c:y val="4.3044689175676311E-2"/>
          <c:w val="0.48760320071838176"/>
          <c:h val="0.91945371693947264"/>
        </c:manualLayout>
      </c:layout>
      <c:barChart>
        <c:barDir val="bar"/>
        <c:grouping val="percent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 w="38100" cap="flat" cmpd="sng" algn="ctr">
              <a:solidFill>
                <a:schemeClr val="lt1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c:spPr>
          <c:dLbls>
            <c:dLbl>
              <c:idx val="0"/>
              <c:layout>
                <c:manualLayout>
                  <c:x val="0.17659519279041738"/>
                  <c:y val="1.1343772338523552E-16"/>
                </c:manualLayout>
              </c:layout>
              <c:dLblPos val="ct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7645-8244-A82A-A769C21E1C51}"/>
                </c:ext>
              </c:extLst>
            </c:dLbl>
            <c:dLbl>
              <c:idx val="1"/>
              <c:layout>
                <c:manualLayout>
                  <c:x val="0.21597274969306943"/>
                  <c:y val="0"/>
                </c:manualLayout>
              </c:layout>
              <c:dLblPos val="ct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645-8244-A82A-A769C21E1C51}"/>
                </c:ext>
              </c:extLst>
            </c:dLbl>
            <c:dLbl>
              <c:idx val="2"/>
              <c:layout>
                <c:manualLayout>
                  <c:x val="0.20652014131277391"/>
                  <c:y val="0"/>
                </c:manualLayout>
              </c:layout>
              <c:dLblPos val="ct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7645-8244-A82A-A769C21E1C51}"/>
                </c:ext>
              </c:extLst>
            </c:dLbl>
            <c:dLbl>
              <c:idx val="3"/>
              <c:layout>
                <c:manualLayout>
                  <c:x val="0.20165502519641143"/>
                  <c:y val="3.0937918316587838E-3"/>
                </c:manualLayout>
              </c:layout>
              <c:dLblPos val="ct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645-8244-A82A-A769C21E1C51}"/>
                </c:ext>
              </c:extLst>
            </c:dLbl>
            <c:dLbl>
              <c:idx val="4"/>
              <c:layout>
                <c:manualLayout>
                  <c:x val="9.7065665797291742E-2"/>
                  <c:y val="0"/>
                </c:manualLayout>
              </c:layout>
              <c:dLblPos val="ct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645-8244-A82A-A769C21E1C51}"/>
                </c:ext>
              </c:extLst>
            </c:dLbl>
            <c:dLbl>
              <c:idx val="5"/>
              <c:layout>
                <c:manualLayout>
                  <c:x val="0.12553336753050653"/>
                  <c:y val="0"/>
                </c:manualLayout>
              </c:layout>
              <c:dLblPos val="ct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645-8244-A82A-A769C21E1C51}"/>
                </c:ext>
              </c:extLst>
            </c:dLbl>
            <c:dLbl>
              <c:idx val="6"/>
              <c:layout>
                <c:manualLayout>
                  <c:x val="0.12553336753050645"/>
                  <c:y val="0"/>
                </c:manualLayout>
              </c:layout>
              <c:dLblPos val="ct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645-8244-A82A-A769C21E1C51}"/>
                </c:ext>
              </c:extLst>
            </c:dLbl>
            <c:dLbl>
              <c:idx val="7"/>
              <c:layout>
                <c:manualLayout>
                  <c:x val="0.12557924472412271"/>
                  <c:y val="-1.5625483611769728E-17"/>
                </c:manualLayout>
              </c:layout>
              <c:dLblPos val="ct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645-8244-A82A-A769C21E1C5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0" tIns="0" rIns="0" bIns="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rgbClr val="4756A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inBase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сельское, 
лесное хозяйство, охота</c:v>
                </c:pt>
                <c:pt idx="1">
                  <c:v>торговля</c:v>
                </c:pt>
                <c:pt idx="2">
                  <c:v>услуги: строительство, транспорт,        питание</c:v>
                </c:pt>
                <c:pt idx="3">
                  <c:v>обрабатывающие производства</c:v>
                </c:pt>
              </c:strCache>
            </c:strRef>
          </c:cat>
          <c:val>
            <c:numRef>
              <c:f>Лист1!$B$2:$B$5</c:f>
              <c:numCache>
                <c:formatCode>0.0%</c:formatCode>
                <c:ptCount val="4"/>
                <c:pt idx="0">
                  <c:v>0.31200000000000405</c:v>
                </c:pt>
                <c:pt idx="1">
                  <c:v>6.3E-2</c:v>
                </c:pt>
                <c:pt idx="2">
                  <c:v>0.125</c:v>
                </c:pt>
                <c:pt idx="3">
                  <c:v>0.5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7645-8244-A82A-A769C21E1C51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rgbClr val="F1F1F1"/>
            </a:solidFill>
            <a:ln>
              <a:noFill/>
            </a:ln>
            <a:effectLst/>
          </c:spPr>
          <c:cat>
            <c:strRef>
              <c:f>Лист1!$A$2:$A$5</c:f>
              <c:strCache>
                <c:ptCount val="4"/>
                <c:pt idx="0">
                  <c:v>сельское, 
лесное хозяйство, охота</c:v>
                </c:pt>
                <c:pt idx="1">
                  <c:v>торговля</c:v>
                </c:pt>
                <c:pt idx="2">
                  <c:v>услуги: строительство, транспорт,        питание</c:v>
                </c:pt>
                <c:pt idx="3">
                  <c:v>обрабатывающие производства</c:v>
                </c:pt>
              </c:strCache>
            </c:strRef>
          </c:cat>
          <c:val>
            <c:numRef>
              <c:f>Лист1!$C$2:$C$5</c:f>
              <c:numCache>
                <c:formatCode>0%</c:formatCode>
                <c:ptCount val="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7645-8244-A82A-A769C21E1C51}"/>
            </c:ext>
          </c:extLst>
        </c:ser>
        <c:gapWidth val="89"/>
        <c:overlap val="100"/>
        <c:axId val="202100736"/>
        <c:axId val="202102272"/>
      </c:barChart>
      <c:catAx>
        <c:axId val="202100736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rgbClr val="4756A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202102272"/>
        <c:crosses val="autoZero"/>
        <c:auto val="1"/>
        <c:lblAlgn val="ctr"/>
        <c:lblOffset val="100"/>
      </c:catAx>
      <c:valAx>
        <c:axId val="202102272"/>
        <c:scaling>
          <c:orientation val="minMax"/>
        </c:scaling>
        <c:delete val="1"/>
        <c:axPos val="b"/>
        <c:numFmt formatCode="0%" sourceLinked="1"/>
        <c:majorTickMark val="none"/>
        <c:tickLblPos val="none"/>
        <c:crossAx val="2021007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35"/>
  <c:chart>
    <c:autoTitleDeleted val="1"/>
    <c:plotArea>
      <c:layout>
        <c:manualLayout>
          <c:layoutTarget val="inner"/>
          <c:xMode val="edge"/>
          <c:yMode val="edge"/>
          <c:x val="0.35636333593715114"/>
          <c:y val="1.0089985969658127E-2"/>
          <c:w val="0.61993964472334184"/>
          <c:h val="0.95465751834544088"/>
        </c:manualLayout>
      </c:layout>
      <c:barChart>
        <c:barDir val="bar"/>
        <c:grouping val="percent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 w="38100" cap="flat" cmpd="sng" algn="ctr">
              <a:solidFill>
                <a:schemeClr val="lt1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c:spPr>
          <c:dLbls>
            <c:dLbl>
              <c:idx val="0"/>
              <c:layout>
                <c:manualLayout>
                  <c:x val="0.15296359446005794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ru-RU" sz="1000" dirty="0" smtClean="0"/>
                      <a:t>6</a:t>
                    </a:r>
                    <a:r>
                      <a:rPr lang="ru-RU" dirty="0" smtClean="0"/>
                      <a:t>0%</a:t>
                    </a:r>
                    <a:endParaRPr lang="en-US" dirty="0"/>
                  </a:p>
                </c:rich>
              </c:tx>
              <c:dLblPos val="ct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203-C94E-BBDA-D2FCD2F010EE}"/>
                </c:ext>
              </c:extLst>
            </c:dLbl>
            <c:dLbl>
              <c:idx val="1"/>
              <c:layout>
                <c:manualLayout>
                  <c:x val="0.17343601198173941"/>
                  <c:y val="-3.2323853451284297E-3"/>
                </c:manualLayout>
              </c:layout>
              <c:tx>
                <c:rich>
                  <a:bodyPr/>
                  <a:lstStyle/>
                  <a:p>
                    <a:r>
                      <a:rPr lang="ru-RU" sz="1000" dirty="0" smtClean="0"/>
                      <a:t>4</a:t>
                    </a:r>
                    <a:r>
                      <a:rPr lang="ru-RU" dirty="0" smtClean="0"/>
                      <a:t>0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dLblPos val="ct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203-C94E-BBDA-D2FCD2F010EE}"/>
                </c:ext>
              </c:extLst>
            </c:dLbl>
            <c:dLbl>
              <c:idx val="2"/>
              <c:layout>
                <c:manualLayout>
                  <c:x val="9.3088799462478236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ru-RU" sz="1000" dirty="0" smtClean="0"/>
                      <a:t>0</a:t>
                    </a:r>
                    <a:r>
                      <a:rPr lang="ru-RU" dirty="0" smtClean="0"/>
                      <a:t>%</a:t>
                    </a:r>
                    <a:endParaRPr lang="en-US" dirty="0"/>
                  </a:p>
                </c:rich>
              </c:tx>
              <c:dLblPos val="ct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203-C94E-BBDA-D2FCD2F010EE}"/>
                </c:ext>
              </c:extLst>
            </c:dLbl>
            <c:dLbl>
              <c:idx val="3"/>
              <c:layout>
                <c:manualLayout>
                  <c:x val="0.25364437128803707"/>
                  <c:y val="1.2929541380513701E-2"/>
                </c:manualLayout>
              </c:layout>
              <c:tx>
                <c:rich>
                  <a:bodyPr/>
                  <a:lstStyle/>
                  <a:p>
                    <a:r>
                      <a:rPr lang="ru-RU" sz="1000" dirty="0" smtClean="0"/>
                      <a:t>1</a:t>
                    </a:r>
                    <a:r>
                      <a:rPr lang="ru-RU" dirty="0" smtClean="0"/>
                      <a:t>00%</a:t>
                    </a:r>
                    <a:endParaRPr lang="en-US" dirty="0"/>
                  </a:p>
                </c:rich>
              </c:tx>
              <c:dLblPos val="ct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203-C94E-BBDA-D2FCD2F010EE}"/>
                </c:ext>
              </c:extLst>
            </c:dLbl>
            <c:dLbl>
              <c:idx val="4"/>
              <c:layout>
                <c:manualLayout>
                  <c:x val="0.28830455559901957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ru-RU" sz="1000" dirty="0" smtClean="0"/>
                      <a:t>6</a:t>
                    </a:r>
                    <a:r>
                      <a:rPr lang="ru-RU" dirty="0" smtClean="0"/>
                      <a:t>2,5%</a:t>
                    </a:r>
                    <a:endParaRPr lang="en-US" dirty="0"/>
                  </a:p>
                </c:rich>
              </c:tx>
              <c:dLblPos val="inBase"/>
              <c:showVal val="1"/>
            </c:dLbl>
            <c:dLbl>
              <c:idx val="5"/>
              <c:layout>
                <c:manualLayout>
                  <c:x val="0.27885194721871887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ru-RU" sz="1000" dirty="0" smtClean="0"/>
                      <a:t>3</a:t>
                    </a:r>
                    <a:r>
                      <a:rPr lang="ru-RU" dirty="0" smtClean="0"/>
                      <a:t>7,5%</a:t>
                    </a:r>
                    <a:endParaRPr lang="en-US" dirty="0"/>
                  </a:p>
                </c:rich>
              </c:tx>
              <c:dLblPos val="inBase"/>
              <c:showVal val="1"/>
            </c:dLbl>
            <c:txPr>
              <a:bodyPr rot="0" vert="horz"/>
              <a:lstStyle/>
              <a:p>
                <a:pPr>
                  <a:defRPr sz="1000" baseline="0">
                    <a:latin typeface="Arial" pitchFamily="34" charset="0"/>
                  </a:defRPr>
                </a:pPr>
                <a:endParaRPr lang="ru-RU"/>
              </a:p>
            </c:txPr>
            <c:dLblPos val="inBase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крупный бизнес 
(менее 1 млрд. рублей)</c:v>
                </c:pt>
                <c:pt idx="1">
                  <c:v>крупный бизнес 
(более 1 млрд. рублей)</c:v>
                </c:pt>
                <c:pt idx="2">
                  <c:v>средний бизнес 
(менее 100 млн. рублей)</c:v>
                </c:pt>
                <c:pt idx="3">
                  <c:v>средний бизнес 
(более 100 млн. рублей)</c:v>
                </c:pt>
                <c:pt idx="4">
                  <c:v>малый бизнес 
(менее 50 млн. рублей)</c:v>
                </c:pt>
                <c:pt idx="5">
                  <c:v>малый бизнес 
(более 50 млн. рублей)</c:v>
                </c:pt>
              </c:strCache>
            </c:strRef>
          </c:cat>
          <c:val>
            <c:numRef>
              <c:f>Лист1!$B$2:$B$7</c:f>
              <c:numCache>
                <c:formatCode>0.0%</c:formatCode>
                <c:ptCount val="6"/>
                <c:pt idx="0">
                  <c:v>0.60000000000000064</c:v>
                </c:pt>
                <c:pt idx="1">
                  <c:v>0.4</c:v>
                </c:pt>
                <c:pt idx="2">
                  <c:v>0</c:v>
                </c:pt>
                <c:pt idx="3">
                  <c:v>1</c:v>
                </c:pt>
                <c:pt idx="4">
                  <c:v>0.62500000000000822</c:v>
                </c:pt>
                <c:pt idx="5">
                  <c:v>0.37500000000000405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0203-C94E-BBDA-D2FCD2F010E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gradFill rotWithShape="1">
              <a:gsLst>
                <a:gs pos="0">
                  <a:schemeClr val="dk1">
                    <a:tint val="50000"/>
                    <a:satMod val="300000"/>
                  </a:schemeClr>
                </a:gs>
                <a:gs pos="35000">
                  <a:schemeClr val="dk1">
                    <a:tint val="37000"/>
                    <a:satMod val="300000"/>
                  </a:schemeClr>
                </a:gs>
                <a:gs pos="100000">
                  <a:schemeClr val="dk1">
                    <a:tint val="15000"/>
                    <a:satMod val="350000"/>
                  </a:schemeClr>
                </a:gs>
              </a:gsLst>
              <a:lin ang="16200000" scaled="1"/>
            </a:gradFill>
            <a:ln w="9525" cap="flat" cmpd="sng" algn="ctr">
              <a:solidFill>
                <a:schemeClr val="dk1">
                  <a:shade val="95000"/>
                  <a:satMod val="105000"/>
                </a:scheme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c:spPr>
          <c:cat>
            <c:strRef>
              <c:f>Лист1!$A$2:$A$7</c:f>
              <c:strCache>
                <c:ptCount val="6"/>
                <c:pt idx="0">
                  <c:v>крупный бизнес 
(менее 1 млрд. рублей)</c:v>
                </c:pt>
                <c:pt idx="1">
                  <c:v>крупный бизнес 
(более 1 млрд. рублей)</c:v>
                </c:pt>
                <c:pt idx="2">
                  <c:v>средний бизнес 
(менее 100 млн. рублей)</c:v>
                </c:pt>
                <c:pt idx="3">
                  <c:v>средний бизнес 
(более 100 млн. рублей)</c:v>
                </c:pt>
                <c:pt idx="4">
                  <c:v>малый бизнес 
(менее 50 млн. рублей)</c:v>
                </c:pt>
                <c:pt idx="5">
                  <c:v>малый бизнес 
(более 50 млн. рублей)</c:v>
                </c:pt>
              </c:strCache>
            </c:strRef>
          </c:cat>
          <c:val>
            <c:numRef>
              <c:f>Лист1!$C$2:$C$7</c:f>
              <c:numCache>
                <c:formatCode>0%</c:formatCode>
                <c:ptCount val="6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0203-C94E-BBDA-D2FCD2F010EE}"/>
            </c:ext>
          </c:extLst>
        </c:ser>
        <c:gapWidth val="37"/>
        <c:overlap val="100"/>
        <c:axId val="202142080"/>
        <c:axId val="202143616"/>
      </c:barChart>
      <c:catAx>
        <c:axId val="202142080"/>
        <c:scaling>
          <c:orientation val="minMax"/>
        </c:scaling>
        <c:axPos val="l"/>
        <c:numFmt formatCode="General" sourceLinked="1"/>
        <c:majorTickMark val="none"/>
        <c:tickLblPos val="nextTo"/>
        <c:txPr>
          <a:bodyPr rot="-60000000" vert="horz"/>
          <a:lstStyle/>
          <a:p>
            <a:pPr>
              <a:defRPr sz="1000" baseline="0">
                <a:latin typeface="Arial" pitchFamily="34" charset="0"/>
                <a:cs typeface="Arial" pitchFamily="34" charset="0"/>
              </a:defRPr>
            </a:pPr>
            <a:endParaRPr lang="ru-RU"/>
          </a:p>
        </c:txPr>
        <c:crossAx val="202143616"/>
        <c:crosses val="autoZero"/>
        <c:auto val="1"/>
        <c:lblAlgn val="ctr"/>
        <c:lblOffset val="100"/>
      </c:catAx>
      <c:valAx>
        <c:axId val="202143616"/>
        <c:scaling>
          <c:orientation val="minMax"/>
        </c:scaling>
        <c:delete val="1"/>
        <c:axPos val="b"/>
        <c:numFmt formatCode="0%" sourceLinked="1"/>
        <c:majorTickMark val="none"/>
        <c:tickLblPos val="none"/>
        <c:crossAx val="202142080"/>
        <c:crosses val="autoZero"/>
        <c:crossBetween val="between"/>
      </c:valAx>
    </c:plotArea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txPr>
    <a:bodyPr/>
    <a:lstStyle/>
    <a:p>
      <a:pPr>
        <a:defRPr sz="1800"/>
      </a:pPr>
      <a:endParaRPr lang="ru-RU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.31521345193442596"/>
          <c:y val="1.0093565194484445E-2"/>
          <c:w val="0.66108927223461977"/>
          <c:h val="0.96747460775212668"/>
        </c:manualLayout>
      </c:layout>
      <c:barChart>
        <c:barDir val="bar"/>
        <c:grouping val="percent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 w="38100" cap="flat" cmpd="sng" algn="ctr">
              <a:solidFill>
                <a:schemeClr val="lt1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c:spPr>
          <c:dLbls>
            <c:dLbl>
              <c:idx val="0"/>
              <c:layout>
                <c:manualLayout>
                  <c:x val="0.15501998446344942"/>
                  <c:y val="0"/>
                </c:manualLayout>
              </c:layout>
              <c:dLblPos val="ct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471-4740-AE2C-9BBD4C475393}"/>
                </c:ext>
              </c:extLst>
            </c:dLbl>
            <c:dLbl>
              <c:idx val="1"/>
              <c:layout>
                <c:manualLayout>
                  <c:x val="0.19474839490969345"/>
                  <c:y val="3.2390340843301692E-3"/>
                </c:manualLayout>
              </c:layout>
              <c:dLblPos val="ct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471-4740-AE2C-9BBD4C475393}"/>
                </c:ext>
              </c:extLst>
            </c:dLbl>
            <c:dLbl>
              <c:idx val="2"/>
              <c:layout>
                <c:manualLayout>
                  <c:x val="0.16220362846689623"/>
                  <c:y val="0"/>
                </c:manualLayout>
              </c:layout>
              <c:dLblPos val="ct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471-4740-AE2C-9BBD4C475393}"/>
                </c:ext>
              </c:extLst>
            </c:dLbl>
            <c:dLbl>
              <c:idx val="3"/>
              <c:layout>
                <c:manualLayout>
                  <c:x val="0.1529051237689549"/>
                  <c:y val="-3.2390340843301692E-3"/>
                </c:manualLayout>
              </c:layout>
              <c:dLblPos val="ct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471-4740-AE2C-9BBD4C475393}"/>
                </c:ext>
              </c:extLst>
            </c:dLbl>
            <c:dLbl>
              <c:idx val="4"/>
              <c:layout>
                <c:manualLayout>
                  <c:x val="0.18544989021175246"/>
                  <c:y val="0"/>
                </c:manualLayout>
              </c:layout>
              <c:dLblPos val="ct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0471-4740-AE2C-9BBD4C47539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horzOverflow="clip" vert="horz" wrap="square" lIns="0" tIns="0" rIns="0" bIns="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rgbClr val="4756A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inBase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251 и более</c:v>
                </c:pt>
                <c:pt idx="1">
                  <c:v>101-250</c:v>
                </c:pt>
                <c:pt idx="2">
                  <c:v>51-100</c:v>
                </c:pt>
                <c:pt idx="3">
                  <c:v>6-50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0.31300000000000405</c:v>
                </c:pt>
                <c:pt idx="1">
                  <c:v>0.125</c:v>
                </c:pt>
                <c:pt idx="2">
                  <c:v>0.25</c:v>
                </c:pt>
                <c:pt idx="3">
                  <c:v>0.31300000000000405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0471-4740-AE2C-9BBD4C475393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rgbClr val="F1F1F1"/>
            </a:solidFill>
            <a:ln>
              <a:noFill/>
            </a:ln>
            <a:effectLst/>
          </c:spPr>
          <c:cat>
            <c:strRef>
              <c:f>Лист1!$A$2:$A$5</c:f>
              <c:strCache>
                <c:ptCount val="4"/>
                <c:pt idx="0">
                  <c:v>251 и более</c:v>
                </c:pt>
                <c:pt idx="1">
                  <c:v>101-250</c:v>
                </c:pt>
                <c:pt idx="2">
                  <c:v>51-100</c:v>
                </c:pt>
                <c:pt idx="3">
                  <c:v>6-50</c:v>
                </c:pt>
              </c:strCache>
            </c:strRef>
          </c:cat>
          <c:val>
            <c:numRef>
              <c:f>Лист1!$C$2:$C$5</c:f>
              <c:numCache>
                <c:formatCode>0%</c:formatCode>
                <c:ptCount val="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0471-4740-AE2C-9BBD4C475393}"/>
            </c:ext>
          </c:extLst>
        </c:ser>
        <c:gapWidth val="50"/>
        <c:overlap val="100"/>
        <c:axId val="202200192"/>
        <c:axId val="202201728"/>
      </c:barChart>
      <c:catAx>
        <c:axId val="202200192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rgbClr val="4756A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202201728"/>
        <c:crosses val="autoZero"/>
        <c:auto val="1"/>
        <c:lblAlgn val="ctr"/>
        <c:lblOffset val="100"/>
      </c:catAx>
      <c:valAx>
        <c:axId val="202201728"/>
        <c:scaling>
          <c:orientation val="minMax"/>
        </c:scaling>
        <c:delete val="1"/>
        <c:axPos val="b"/>
        <c:numFmt formatCode="0%" sourceLinked="1"/>
        <c:majorTickMark val="none"/>
        <c:tickLblPos val="none"/>
        <c:crossAx val="2022001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.15278460460183091"/>
          <c:y val="0.17946189503712051"/>
          <c:w val="0.69833255363568891"/>
          <c:h val="0.66824759311486481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spPr>
              <a:solidFill>
                <a:schemeClr val="bg1">
                  <a:alpha val="75023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FAB2-6441-9DFA-CB6BDEBE33B9}"/>
              </c:ext>
            </c:extLst>
          </c:dPt>
          <c:dPt>
            <c:idx val="1"/>
            <c:spPr>
              <a:solidFill>
                <a:schemeClr val="bg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FAB2-6441-9DFA-CB6BDEBE33B9}"/>
              </c:ext>
            </c:extLst>
          </c:dPt>
          <c:dLbls>
            <c:dLbl>
              <c:idx val="1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AB2-6441-9DFA-CB6BDEBE33B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ru-RU"/>
              </a:p>
            </c:txPr>
            <c:showPercent val="1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реализовали свои проекты</c:v>
                </c:pt>
                <c:pt idx="1">
                  <c:v>не реализовали свои проекты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0.38000000000000445</c:v>
                </c:pt>
                <c:pt idx="1">
                  <c:v>0.62000000000000843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FAB2-6441-9DFA-CB6BDEBE33B9}"/>
            </c:ext>
          </c:extLst>
        </c:ser>
        <c:dLbls>
          <c:showPercent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zero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Arial" pitchFamily="34" charset="0"/>
          <a:cs typeface="Arial" pitchFamily="34" charset="0"/>
        </a:defRPr>
      </a:pPr>
      <a:endParaRPr lang="ru-RU"/>
    </a:p>
  </c:txPr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.15631938309814047"/>
          <c:y val="0.18764965122671121"/>
          <c:w val="0.69089511819260063"/>
          <c:h val="0.49204759469882836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50000"/>
                    <a:satMod val="300000"/>
                  </a:schemeClr>
                </a:gs>
                <a:gs pos="35000">
                  <a:schemeClr val="accent1">
                    <a:tint val="37000"/>
                    <a:satMod val="300000"/>
                  </a:schemeClr>
                </a:gs>
                <a:gs pos="100000">
                  <a:schemeClr val="accent1">
                    <a:tint val="15000"/>
                    <a:satMod val="350000"/>
                  </a:schemeClr>
                </a:gs>
              </a:gsLst>
              <a:lin ang="16200000" scaled="1"/>
            </a:gradFill>
            <a:ln w="9525" cap="flat" cmpd="sng" algn="ctr">
              <a:solidFill>
                <a:schemeClr val="accent1">
                  <a:shade val="95000"/>
                  <a:satMod val="105000"/>
                </a:scheme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c:spPr>
          <c:dPt>
            <c:idx val="0"/>
            <c:spPr>
              <a:gradFill rotWithShape="1">
                <a:gsLst>
                  <a:gs pos="0">
                    <a:schemeClr val="accent5">
                      <a:shade val="51000"/>
                      <a:satMod val="130000"/>
                    </a:schemeClr>
                  </a:gs>
                  <a:gs pos="80000">
                    <a:schemeClr val="accent5">
                      <a:shade val="93000"/>
                      <a:satMod val="130000"/>
                    </a:schemeClr>
                  </a:gs>
                  <a:gs pos="100000">
                    <a:schemeClr val="accent5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1"/>
            <c:spPr>
              <a:gradFill rotWithShape="1">
                <a:gsLst>
                  <a:gs pos="0">
                    <a:schemeClr val="accent4">
                      <a:shade val="51000"/>
                      <a:satMod val="130000"/>
                    </a:schemeClr>
                  </a:gs>
                  <a:gs pos="80000">
                    <a:schemeClr val="accent4">
                      <a:shade val="93000"/>
                      <a:satMod val="130000"/>
                    </a:schemeClr>
                  </a:gs>
                  <a:gs pos="100000">
                    <a:schemeClr val="accent4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2"/>
            <c:spPr>
              <a:gradFill rotWithShape="1"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3"/>
            <c:spPr>
              <a:gradFill rotWithShape="1">
                <a:gsLst>
                  <a:gs pos="0">
                    <a:schemeClr val="accent3">
                      <a:shade val="51000"/>
                      <a:satMod val="130000"/>
                    </a:schemeClr>
                  </a:gs>
                  <a:gs pos="80000">
                    <a:schemeClr val="accent3">
                      <a:shade val="93000"/>
                      <a:satMod val="130000"/>
                    </a:schemeClr>
                  </a:gs>
                  <a:gs pos="100000">
                    <a:schemeClr val="accent3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pPr>
                <a:endParaRPr lang="ru-RU"/>
              </a:p>
            </c:txPr>
            <c:showPercent val="1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нет необходимости во взаимодействии</c:v>
                </c:pt>
                <c:pt idx="1">
                  <c:v>удовлетворены взаимодействием</c:v>
                </c:pt>
                <c:pt idx="2">
                  <c:v>частично удовлетворены взаимодействием</c:v>
                </c:pt>
                <c:pt idx="3">
                  <c:v>не удовлетворены взаимодействием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0.32000000000000334</c:v>
                </c:pt>
                <c:pt idx="1">
                  <c:v>0.36000000000000032</c:v>
                </c:pt>
                <c:pt idx="2">
                  <c:v>0.19</c:v>
                </c:pt>
                <c:pt idx="3">
                  <c:v>0.13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979-6641-AAD1-E0472809C39F}"/>
            </c:ext>
          </c:extLst>
        </c:ser>
        <c:dLbls>
          <c:showPercent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b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just">
            <a:defRPr sz="10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zero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.49999989195401612"/>
          <c:y val="0.10780005918490973"/>
          <c:w val="0.44684805640991943"/>
          <c:h val="0.82922794890491158"/>
        </c:manualLayout>
      </c:layout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Lbls>
            <c:dLbl>
              <c:idx val="0"/>
              <c:layout>
                <c:manualLayout>
                  <c:x val="0"/>
                  <c:y val="-2.7944438032995382E-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62 248,2</a:t>
                    </a:r>
                    <a:endParaRPr lang="en-US" dirty="0"/>
                  </a:p>
                </c:rich>
              </c:tx>
              <c:dLblPos val="outEnd"/>
              <c:showVal val="1"/>
            </c:dLbl>
            <c:dLbl>
              <c:idx val="1"/>
              <c:layout>
                <c:manualLayout>
                  <c:x val="2.8069406137563552E-3"/>
                  <c:y val="7.1813326065297113E-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39 860,4</a:t>
                    </a:r>
                    <a:endParaRPr lang="en-US" dirty="0"/>
                  </a:p>
                </c:rich>
              </c:tx>
              <c:dLblPos val="outEnd"/>
              <c:showVal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49 351,7</a:t>
                    </a:r>
                    <a:endParaRPr lang="en-US" dirty="0"/>
                  </a:p>
                </c:rich>
              </c:tx>
              <c:dLblPos val="outEnd"/>
              <c:showVal val="1"/>
            </c:dLbl>
            <c:dLbl>
              <c:idx val="3"/>
              <c:layout>
                <c:manualLayout>
                  <c:x val="0"/>
                  <c:y val="2.2030252567305758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51 189,4</a:t>
                    </a:r>
                    <a:endParaRPr lang="en-US" dirty="0"/>
                  </a:p>
                </c:rich>
              </c:tx>
              <c:dLblPos val="outEnd"/>
              <c:showVal val="1"/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ru-RU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сельское, лесное хозяйство, охота,рыболовоство и рыбоводство </c:v>
                </c:pt>
                <c:pt idx="1">
                  <c:v>образование</c:v>
                </c:pt>
                <c:pt idx="2">
                  <c:v>обеспечение электрической энергией, газом и паром;кондиционирование воздуха</c:v>
                </c:pt>
                <c:pt idx="3">
                  <c:v>обрабатывающие производства</c:v>
                </c:pt>
              </c:strCache>
            </c:strRef>
          </c:cat>
          <c:val>
            <c:numRef>
              <c:f>Лист1!$B$2:$B$5</c:f>
              <c:numCache>
                <c:formatCode>#,##0\ [$₽-419]</c:formatCode>
                <c:ptCount val="4"/>
                <c:pt idx="0">
                  <c:v>50377.3</c:v>
                </c:pt>
                <c:pt idx="1">
                  <c:v>34468.800000000003</c:v>
                </c:pt>
                <c:pt idx="2">
                  <c:v>42073.3</c:v>
                </c:pt>
                <c:pt idx="3">
                  <c:v>40703.800000000003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6D2E-2D4B-B55A-631E22352E35}"/>
            </c:ext>
          </c:extLst>
        </c:ser>
        <c:dLbls>
          <c:showVal val="1"/>
        </c:dLbls>
        <c:gapWidth val="113"/>
        <c:overlap val="-100"/>
        <c:axId val="172214144"/>
        <c:axId val="172215680"/>
      </c:barChart>
      <c:catAx>
        <c:axId val="172214144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/>
          <a:lstStyle/>
          <a:p>
            <a:pPr algn="just">
              <a:defRPr/>
            </a:pPr>
            <a:endParaRPr lang="ru-RU"/>
          </a:p>
        </c:txPr>
        <c:crossAx val="172215680"/>
        <c:crosses val="autoZero"/>
        <c:auto val="1"/>
        <c:lblAlgn val="ctr"/>
        <c:lblOffset val="100"/>
      </c:catAx>
      <c:valAx>
        <c:axId val="172215680"/>
        <c:scaling>
          <c:orientation val="minMax"/>
        </c:scaling>
        <c:delete val="1"/>
        <c:axPos val="b"/>
        <c:numFmt formatCode="#,##0\ [$₽-419]" sourceLinked="1"/>
        <c:majorTickMark val="none"/>
        <c:tickLblPos val="none"/>
        <c:crossAx val="1722141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Arial" pitchFamily="34" charset="0"/>
          <a:cs typeface="Arial" pitchFamily="34" charset="0"/>
        </a:defRPr>
      </a:pPr>
      <a:endParaRPr lang="ru-RU"/>
    </a:p>
  </c:txPr>
  <c:externalData r:id="rId1"/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.47787357743011488"/>
          <c:y val="7.8685595634748182E-2"/>
          <c:w val="0.49305219890426288"/>
          <c:h val="0.80257527774865711"/>
        </c:manualLayout>
      </c:layout>
      <c:doughnutChart>
        <c:varyColors val="1"/>
        <c:ser>
          <c:idx val="0"/>
          <c:order val="0"/>
          <c:spPr>
            <a:solidFill>
              <a:srgbClr val="1F497D">
                <a:lumMod val="60000"/>
                <a:lumOff val="40000"/>
              </a:srgbClr>
            </a:solidFill>
            <a:ln w="25400" cap="flat" cmpd="sng" algn="ctr">
              <a:solidFill>
                <a:schemeClr val="accent1">
                  <a:shade val="50000"/>
                </a:schemeClr>
              </a:solidFill>
              <a:prstDash val="solid"/>
            </a:ln>
            <a:effectLst/>
          </c:spPr>
          <c:explosion val="3"/>
          <c:dPt>
            <c:idx val="0"/>
            <c:explosion val="0"/>
            <c:spPr>
              <a:gradFill rotWithShape="1"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</c:dPt>
          <c:dLbls>
            <c:dLbl>
              <c:idx val="0"/>
              <c:layout>
                <c:manualLayout>
                  <c:x val="-1.1166246283871039E-2"/>
                  <c:y val="0"/>
                </c:manualLayout>
              </c:layout>
              <c:showVal val="1"/>
            </c:dLbl>
            <c:dLbl>
              <c:idx val="1"/>
              <c:layout>
                <c:manualLayout>
                  <c:x val="-2.2857142857143523E-2"/>
                  <c:y val="-1.0929251733072801E-2"/>
                </c:manualLayout>
              </c:layout>
              <c:tx>
                <c:rich>
                  <a:bodyPr/>
                  <a:lstStyle/>
                  <a:p>
                    <a:r>
                      <a:rPr dirty="0" smtClean="0"/>
                      <a:t>14,3</a:t>
                    </a:r>
                    <a:endParaRPr dirty="0"/>
                  </a:p>
                </c:rich>
              </c:tx>
              <c:showVal val="1"/>
            </c:dLbl>
            <c:dLbl>
              <c:idx val="2"/>
              <c:layout>
                <c:manualLayout>
                  <c:x val="-1.0158730158730159E-2"/>
                  <c:y val="-1.4571953178134358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13,9</a:t>
                    </a:r>
                    <a:endParaRPr dirty="0"/>
                  </a:p>
                </c:rich>
              </c:tx>
              <c:showVal val="1"/>
            </c:dLbl>
            <c:dLbl>
              <c:idx val="3"/>
              <c:layout>
                <c:manualLayout>
                  <c:x val="-4.8274232457947994E-3"/>
                  <c:y val="-8.9264623162928266E-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9,5</a:t>
                    </a:r>
                    <a:endParaRPr dirty="0"/>
                  </a:p>
                </c:rich>
              </c:tx>
              <c:showVal val="1"/>
            </c:dLbl>
            <c:dLbl>
              <c:idx val="4"/>
              <c:layout>
                <c:manualLayout>
                  <c:x val="-5.2740730971497134E-3"/>
                  <c:y val="-2.0206321053778679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1,69</a:t>
                    </a:r>
                    <a:endParaRPr dirty="0"/>
                  </a:p>
                </c:rich>
              </c:tx>
              <c:showVal val="1"/>
            </c:dLbl>
            <c:dLbl>
              <c:idx val="5"/>
              <c:layout>
                <c:manualLayout>
                  <c:x val="2.2332492567742081E-2"/>
                  <c:y val="-4.9723778537337913E-2"/>
                </c:manualLayout>
              </c:layout>
              <c:tx>
                <c:rich>
                  <a:bodyPr/>
                  <a:lstStyle/>
                  <a:p>
                    <a:r>
                      <a:rPr dirty="0" smtClean="0"/>
                      <a:t>0,11</a:t>
                    </a:r>
                    <a:endParaRPr dirty="0"/>
                  </a:p>
                </c:rich>
              </c:tx>
              <c:showVal val="1"/>
            </c:dLbl>
            <c:spPr>
              <a:noFill/>
              <a:ln>
                <a:noFill/>
              </a:ln>
              <a:effectLst/>
            </c:spPr>
            <c:txPr>
              <a:bodyPr lIns="0" tIns="0" rIns="0" bIns="0"/>
              <a:lstStyle/>
              <a:p>
                <a:pPr marL="0" marR="0" indent="0" algn="ctr" defTabSz="91440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tabLst/>
                  <a:defRPr sz="900" b="0" i="0" u="none" strike="noStrike" kern="1200" baseline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ru-RU"/>
              </a:p>
            </c:txPr>
            <c:showVal val="1"/>
            <c:showLeaderLines val="1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</c:ext>
            </c:extLst>
          </c:dLbls>
          <c:cat>
            <c:strRef>
              <c:f>профиль_5!$A$4:$A$9</c:f>
              <c:strCache>
                <c:ptCount val="6"/>
                <c:pt idx="0">
                  <c:v>Площадь с/х угодий</c:v>
                </c:pt>
                <c:pt idx="1">
                  <c:v>Площадь лесного фонда</c:v>
                </c:pt>
                <c:pt idx="2">
                  <c:v>Земли промышленности</c:v>
                </c:pt>
                <c:pt idx="3">
                  <c:v>Земли водного фонда</c:v>
                </c:pt>
                <c:pt idx="4">
                  <c:v>Земли населенных пунктов</c:v>
                </c:pt>
                <c:pt idx="5">
                  <c:v>Земли охраняемых территорий</c:v>
                </c:pt>
              </c:strCache>
            </c:strRef>
          </c:cat>
          <c:val>
            <c:numRef>
              <c:f>профиль_5!$B$4:$B$9</c:f>
              <c:numCache>
                <c:formatCode>General</c:formatCode>
                <c:ptCount val="6"/>
                <c:pt idx="0">
                  <c:v>251.3</c:v>
                </c:pt>
                <c:pt idx="1">
                  <c:v>15</c:v>
                </c:pt>
                <c:pt idx="2">
                  <c:v>8</c:v>
                </c:pt>
                <c:pt idx="3">
                  <c:v>20</c:v>
                </c:pt>
                <c:pt idx="4">
                  <c:v>10</c:v>
                </c:pt>
                <c:pt idx="5">
                  <c:v>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1733-45CC-953E-CC31CD0A387C}"/>
            </c:ext>
          </c:extLst>
        </c:ser>
        <c:firstSliceAng val="0"/>
        <c:holeSize val="50"/>
      </c:doughnutChart>
      <c:spPr>
        <a:noFill/>
        <a:ln>
          <a:noFill/>
        </a:ln>
      </c:spPr>
    </c:plotArea>
    <c:legend>
      <c:legendPos val="b"/>
      <c:legendEntry>
        <c:idx val="0"/>
        <c:txPr>
          <a:bodyPr lIns="0" tIns="0" rIns="0" bIns="0"/>
          <a:lstStyle/>
          <a:p>
            <a:pPr marL="0" marR="0" indent="0" defTabSz="91440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 sz="10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</c:legendEntry>
      <c:legendEntry>
        <c:idx val="1"/>
        <c:txPr>
          <a:bodyPr lIns="0" tIns="0" rIns="0" bIns="0"/>
          <a:lstStyle/>
          <a:p>
            <a:pPr marL="0" marR="0" indent="0" defTabSz="91440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 sz="10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</c:legendEntry>
      <c:legendEntry>
        <c:idx val="2"/>
        <c:txPr>
          <a:bodyPr lIns="0" tIns="0" rIns="0" bIns="0"/>
          <a:lstStyle/>
          <a:p>
            <a:pPr marL="0" marR="0" indent="0" defTabSz="91440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 sz="10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</c:legendEntry>
      <c:legendEntry>
        <c:idx val="3"/>
        <c:txPr>
          <a:bodyPr lIns="0" tIns="0" rIns="0" bIns="0"/>
          <a:lstStyle/>
          <a:p>
            <a:pPr marL="0" marR="0" indent="0" defTabSz="91440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 sz="10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</c:legendEntry>
      <c:legendEntry>
        <c:idx val="4"/>
        <c:txPr>
          <a:bodyPr lIns="0" tIns="0" rIns="0" bIns="0"/>
          <a:lstStyle/>
          <a:p>
            <a:pPr marL="0" marR="0" indent="0" defTabSz="91440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 sz="10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</c:legendEntry>
      <c:legendEntry>
        <c:idx val="5"/>
        <c:txPr>
          <a:bodyPr lIns="0" tIns="0" rIns="0" bIns="0"/>
          <a:lstStyle/>
          <a:p>
            <a:pPr marL="0" marR="0" indent="0" defTabSz="91440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 sz="10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0"/>
          <c:y val="0.12993531392906249"/>
          <c:w val="0.5173064727960125"/>
          <c:h val="0.758676123472796"/>
        </c:manualLayout>
      </c:layout>
      <c:spPr>
        <a:noFill/>
        <a:ln>
          <a:noFill/>
        </a:ln>
      </c:spPr>
      <c:txPr>
        <a:bodyPr lIns="0" tIns="0" rIns="0" bIns="0"/>
        <a:lstStyle/>
        <a:p>
          <a:pPr marL="0" marR="0" indent="0" defTabSz="914400" fontAlgn="auto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tabLst/>
            <a:defRPr sz="1000" b="0" i="0" u="none" strike="noStrike" kern="1200" baseline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zero"/>
  </c:chart>
  <c:spPr>
    <a:noFill/>
    <a:ln>
      <a:noFill/>
    </a:ln>
  </c:spPr>
  <c:txPr>
    <a:bodyPr lIns="0" tIns="0" rIns="0" bIns="0"/>
    <a:lstStyle/>
    <a:p>
      <a:pPr marL="0" marR="0" indent="0" algn="ctr" defTabSz="914400" fontAlgn="auto" hangingPunct="1">
        <a:lnSpc>
          <a:spcPct val="100000"/>
        </a:lnSpc>
        <a:spcBef>
          <a:spcPts val="0"/>
        </a:spcBef>
        <a:spcAft>
          <a:spcPts val="0"/>
        </a:spcAft>
        <a:tabLst/>
        <a:defRPr lang="ru-RU" sz="1000" b="0" i="0" u="none" strike="noStrike" kern="1200" baseline="0">
          <a:solidFill>
            <a:srgbClr val="000000"/>
          </a:solidFill>
          <a:latin typeface="Calibri"/>
        </a:defRPr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.31521345193442596"/>
          <c:y val="1.0093565194484445E-2"/>
          <c:w val="0.66108927223461977"/>
          <c:h val="0.96747460775212668"/>
        </c:manualLayout>
      </c:layout>
      <c:barChart>
        <c:barDir val="bar"/>
        <c:grouping val="percent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 w="25400" cap="flat" cmpd="sng" algn="ctr">
              <a:solidFill>
                <a:schemeClr val="accent1">
                  <a:shade val="50000"/>
                </a:schemeClr>
              </a:solidFill>
              <a:prstDash val="solid"/>
            </a:ln>
            <a:effectLst/>
          </c:spPr>
          <c:dLbls>
            <c:dLbl>
              <c:idx val="0"/>
              <c:layout>
                <c:manualLayout>
                  <c:x val="4.2788458067729802E-2"/>
                  <c:y val="0"/>
                </c:manualLayout>
              </c:layout>
              <c:dLblPos val="ct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B0B-BB48-8F4E-2B18E56A5E8D}"/>
                </c:ext>
              </c:extLst>
            </c:dLbl>
            <c:dLbl>
              <c:idx val="1"/>
              <c:layout>
                <c:manualLayout>
                  <c:x val="9.2449159333241882E-2"/>
                  <c:y val="2.1842397641709917E-2"/>
                </c:manualLayout>
              </c:layout>
              <c:dLblPos val="ct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B0B-BB48-8F4E-2B18E56A5E8D}"/>
                </c:ext>
              </c:extLst>
            </c:dLbl>
            <c:dLbl>
              <c:idx val="2"/>
              <c:layout>
                <c:manualLayout>
                  <c:x val="0.15051941582864894"/>
                  <c:y val="-1.7198738301059204E-6"/>
                </c:manualLayout>
              </c:layout>
              <c:dLblPos val="ct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B0B-BB48-8F4E-2B18E56A5E8D}"/>
                </c:ext>
              </c:extLst>
            </c:dLbl>
            <c:dLbl>
              <c:idx val="3"/>
              <c:layout>
                <c:manualLayout>
                  <c:x val="0.10467799106272695"/>
                  <c:y val="0"/>
                </c:manualLayout>
              </c:layout>
              <c:dLblPos val="ct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B0B-BB48-8F4E-2B18E56A5E8D}"/>
                </c:ext>
              </c:extLst>
            </c:dLbl>
            <c:dLbl>
              <c:idx val="4"/>
              <c:layout>
                <c:manualLayout>
                  <c:x val="5.046390392242784E-2"/>
                  <c:y val="0"/>
                </c:manualLayout>
              </c:layout>
              <c:dLblPos val="ctr"/>
              <c:showVal val="1"/>
            </c:dLbl>
            <c:spPr>
              <a:noFill/>
              <a:ln w="25400" cap="flat" cmpd="sng" algn="ctr">
                <a:noFill/>
                <a:prstDash val="solid"/>
              </a:ln>
              <a:effectLst/>
            </c:spPr>
            <c:txPr>
              <a:bodyPr rot="0" spcFirstLastPara="1" vertOverflow="ellipsis" horzOverflow="clip" vert="horz" wrap="square" lIns="0" tIns="0" rIns="0" bIns="0" anchor="ctr" anchorCtr="1">
                <a:spAutoFit/>
              </a:bodyPr>
              <a:lstStyle/>
              <a:p>
                <a:pPr>
                  <a:defRPr sz="900" b="1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pPr>
                <a:endParaRPr lang="ru-RU"/>
              </a:p>
            </c:txPr>
            <c:dLblPos val="ctr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очень плохо</c:v>
                </c:pt>
                <c:pt idx="1">
                  <c:v>плохо</c:v>
                </c:pt>
                <c:pt idx="2">
                  <c:v>удовлетворительно</c:v>
                </c:pt>
                <c:pt idx="3">
                  <c:v>хорошо</c:v>
                </c:pt>
                <c:pt idx="4">
                  <c:v>отлично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0">
                  <c:v>4.0000000000000022E-2</c:v>
                </c:pt>
                <c:pt idx="1">
                  <c:v>0.18000000000000024</c:v>
                </c:pt>
                <c:pt idx="2">
                  <c:v>0.48000000000000032</c:v>
                </c:pt>
                <c:pt idx="3">
                  <c:v>0.24000000000000021</c:v>
                </c:pt>
                <c:pt idx="4">
                  <c:v>6.0000000000000032E-2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DB0B-BB48-8F4E-2B18E56A5E8D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rgbClr val="F1F1F1"/>
            </a:solidFill>
            <a:ln>
              <a:noFill/>
            </a:ln>
            <a:effectLst/>
          </c:spPr>
          <c:cat>
            <c:strRef>
              <c:f>Лист1!$A$2:$A$6</c:f>
              <c:strCache>
                <c:ptCount val="5"/>
                <c:pt idx="0">
                  <c:v>очень плохо</c:v>
                </c:pt>
                <c:pt idx="1">
                  <c:v>плохо</c:v>
                </c:pt>
                <c:pt idx="2">
                  <c:v>удовлетворительно</c:v>
                </c:pt>
                <c:pt idx="3">
                  <c:v>хорошо</c:v>
                </c:pt>
                <c:pt idx="4">
                  <c:v>отлично</c:v>
                </c:pt>
              </c:strCache>
            </c:strRef>
          </c:cat>
          <c:val>
            <c:numRef>
              <c:f>Лист1!$C$2:$C$6</c:f>
              <c:numCache>
                <c:formatCode>0%</c:formatCode>
                <c:ptCount val="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DB0B-BB48-8F4E-2B18E56A5E8D}"/>
            </c:ext>
          </c:extLst>
        </c:ser>
        <c:gapWidth val="50"/>
        <c:overlap val="100"/>
        <c:axId val="162594176"/>
        <c:axId val="162600064"/>
      </c:barChart>
      <c:catAx>
        <c:axId val="162594176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162600064"/>
        <c:crosses val="autoZero"/>
        <c:auto val="1"/>
        <c:lblAlgn val="ctr"/>
        <c:lblOffset val="100"/>
      </c:catAx>
      <c:valAx>
        <c:axId val="162600064"/>
        <c:scaling>
          <c:orientation val="minMax"/>
        </c:scaling>
        <c:delete val="1"/>
        <c:axPos val="b"/>
        <c:numFmt formatCode="0%" sourceLinked="1"/>
        <c:majorTickMark val="none"/>
        <c:tickLblPos val="none"/>
        <c:crossAx val="1625941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.31521345193442596"/>
          <c:y val="1.0093565194484445E-2"/>
          <c:w val="0.66108927223461977"/>
          <c:h val="0.96747460775212668"/>
        </c:manualLayout>
      </c:layout>
      <c:barChart>
        <c:barDir val="bar"/>
        <c:grouping val="percent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 w="25400" cap="flat" cmpd="sng" algn="ctr">
              <a:solidFill>
                <a:schemeClr val="accent1">
                  <a:shade val="50000"/>
                </a:schemeClr>
              </a:solidFill>
              <a:prstDash val="solid"/>
            </a:ln>
            <a:effectLst/>
          </c:spPr>
          <c:dLbls>
            <c:dLbl>
              <c:idx val="0"/>
              <c:layout>
                <c:manualLayout>
                  <c:x val="9.7949408392951243E-2"/>
                  <c:y val="-4.368479528341801E-2"/>
                </c:manualLayout>
              </c:layout>
              <c:dLblPos val="ct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6B4-714B-88A1-E827ED00EAFC}"/>
                </c:ext>
              </c:extLst>
            </c:dLbl>
            <c:dLbl>
              <c:idx val="1"/>
              <c:layout>
                <c:manualLayout>
                  <c:x val="0.11480280968228644"/>
                  <c:y val="0"/>
                </c:manualLayout>
              </c:layout>
              <c:dLblPos val="ct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6B4-714B-88A1-E827ED00EAFC}"/>
                </c:ext>
              </c:extLst>
            </c:dLbl>
            <c:dLbl>
              <c:idx val="2"/>
              <c:layout>
                <c:manualLayout>
                  <c:x val="0.11753705214371828"/>
                  <c:y val="-3.4397476601617947E-6"/>
                </c:manualLayout>
              </c:layout>
              <c:dLblPos val="ct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6B4-714B-88A1-E827ED00EAFC}"/>
                </c:ext>
              </c:extLst>
            </c:dLbl>
            <c:dLbl>
              <c:idx val="3"/>
              <c:layout>
                <c:manualLayout>
                  <c:x val="8.2713812346142501E-2"/>
                  <c:y val="-2.1842397641709917E-2"/>
                </c:manualLayout>
              </c:layout>
              <c:dLblPos val="ct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6B4-714B-88A1-E827ED00EAFC}"/>
                </c:ext>
              </c:extLst>
            </c:dLbl>
            <c:dLbl>
              <c:idx val="4"/>
              <c:layout>
                <c:manualLayout>
                  <c:x val="2.4650414016647297E-2"/>
                  <c:y val="-6.2568645446154026E-18"/>
                </c:manualLayout>
              </c:layout>
              <c:dLblPos val="ct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6B4-714B-88A1-E827ED00EAF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horzOverflow="clip" vert="horz" wrap="square" lIns="0" tIns="0" rIns="0" bIns="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inBase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очень плохо</c:v>
                </c:pt>
                <c:pt idx="1">
                  <c:v>плохо</c:v>
                </c:pt>
                <c:pt idx="2">
                  <c:v>удовлетворительно</c:v>
                </c:pt>
                <c:pt idx="3">
                  <c:v>хорошо</c:v>
                </c:pt>
                <c:pt idx="4">
                  <c:v>отлично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0">
                  <c:v>0.2</c:v>
                </c:pt>
                <c:pt idx="1">
                  <c:v>0.29000000000000031</c:v>
                </c:pt>
                <c:pt idx="2">
                  <c:v>0.35000000000000031</c:v>
                </c:pt>
                <c:pt idx="3">
                  <c:v>0.16</c:v>
                </c:pt>
                <c:pt idx="4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E6B4-714B-88A1-E827ED00EAFC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rgbClr val="F1F1F1"/>
            </a:solidFill>
            <a:ln>
              <a:noFill/>
            </a:ln>
            <a:effectLst/>
          </c:spPr>
          <c:cat>
            <c:strRef>
              <c:f>Лист1!$A$2:$A$6</c:f>
              <c:strCache>
                <c:ptCount val="5"/>
                <c:pt idx="0">
                  <c:v>очень плохо</c:v>
                </c:pt>
                <c:pt idx="1">
                  <c:v>плохо</c:v>
                </c:pt>
                <c:pt idx="2">
                  <c:v>удовлетворительно</c:v>
                </c:pt>
                <c:pt idx="3">
                  <c:v>хорошо</c:v>
                </c:pt>
                <c:pt idx="4">
                  <c:v>отлично</c:v>
                </c:pt>
              </c:strCache>
            </c:strRef>
          </c:cat>
          <c:val>
            <c:numRef>
              <c:f>Лист1!$C$2:$C$6</c:f>
              <c:numCache>
                <c:formatCode>0%</c:formatCode>
                <c:ptCount val="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E6B4-714B-88A1-E827ED00EAFC}"/>
            </c:ext>
          </c:extLst>
        </c:ser>
        <c:gapWidth val="50"/>
        <c:overlap val="100"/>
        <c:axId val="162640256"/>
        <c:axId val="162641792"/>
      </c:barChart>
      <c:catAx>
        <c:axId val="162640256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162641792"/>
        <c:crosses val="autoZero"/>
        <c:auto val="1"/>
        <c:lblAlgn val="ctr"/>
        <c:lblOffset val="100"/>
      </c:catAx>
      <c:valAx>
        <c:axId val="162641792"/>
        <c:scaling>
          <c:orientation val="minMax"/>
        </c:scaling>
        <c:delete val="1"/>
        <c:axPos val="b"/>
        <c:numFmt formatCode="0%" sourceLinked="1"/>
        <c:majorTickMark val="none"/>
        <c:tickLblPos val="none"/>
        <c:crossAx val="162640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.31521345193442596"/>
          <c:y val="1.0093565194484445E-2"/>
          <c:w val="0.66108927223461977"/>
          <c:h val="0.96747460775212668"/>
        </c:manualLayout>
      </c:layout>
      <c:barChart>
        <c:barDir val="bar"/>
        <c:grouping val="percent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 w="25400" cap="flat" cmpd="sng" algn="ctr">
              <a:solidFill>
                <a:schemeClr val="accent1">
                  <a:shade val="50000"/>
                </a:schemeClr>
              </a:solidFill>
              <a:prstDash val="solid"/>
            </a:ln>
            <a:effectLst/>
          </c:spPr>
          <c:dLbls>
            <c:dLbl>
              <c:idx val="0"/>
              <c:layout>
                <c:manualLayout>
                  <c:x val="2.9187271244071295E-2"/>
                  <c:y val="-2.1842397641709917E-2"/>
                </c:manualLayout>
              </c:layout>
              <c:dLblPos val="ct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05D-724B-B20F-F0C2DB9EBDDC}"/>
                </c:ext>
              </c:extLst>
            </c:dLbl>
            <c:dLbl>
              <c:idx val="1"/>
              <c:layout>
                <c:manualLayout>
                  <c:x val="0.1009857236967709"/>
                  <c:y val="7.6109156659921453E-3"/>
                </c:manualLayout>
              </c:layout>
              <c:dLblPos val="ct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05D-724B-B20F-F0C2DB9EBDDC}"/>
                </c:ext>
              </c:extLst>
            </c:dLbl>
            <c:dLbl>
              <c:idx val="2"/>
              <c:layout>
                <c:manualLayout>
                  <c:x val="9.4616380652355878E-2"/>
                  <c:y val="-3.1332253560758756E-2"/>
                </c:manualLayout>
              </c:layout>
              <c:dLblPos val="ctr"/>
              <c:showVal val="1"/>
            </c:dLbl>
            <c:dLbl>
              <c:idx val="3"/>
              <c:layout>
                <c:manualLayout>
                  <c:x val="0.15147594949502707"/>
                  <c:y val="0"/>
                </c:manualLayout>
              </c:layout>
              <c:dLblPos val="ct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05D-724B-B20F-F0C2DB9EBDDC}"/>
                </c:ext>
              </c:extLst>
            </c:dLbl>
            <c:dLbl>
              <c:idx val="4"/>
              <c:layout>
                <c:manualLayout>
                  <c:x val="8.4244266212343252E-2"/>
                  <c:y val="0"/>
                </c:manualLayout>
              </c:layout>
              <c:dLblPos val="ct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05D-724B-B20F-F0C2DB9EBDD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horzOverflow="clip" vert="horz" wrap="square" lIns="0" tIns="0" rIns="0" bIns="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inBase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очень плохо</c:v>
                </c:pt>
                <c:pt idx="1">
                  <c:v>плохо</c:v>
                </c:pt>
                <c:pt idx="2">
                  <c:v>удовлетворительно</c:v>
                </c:pt>
                <c:pt idx="3">
                  <c:v>хорошо</c:v>
                </c:pt>
                <c:pt idx="4">
                  <c:v>отлично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0">
                  <c:v>0</c:v>
                </c:pt>
                <c:pt idx="1">
                  <c:v>0.2</c:v>
                </c:pt>
                <c:pt idx="2">
                  <c:v>0.17</c:v>
                </c:pt>
                <c:pt idx="3">
                  <c:v>0.48000000000000032</c:v>
                </c:pt>
                <c:pt idx="4">
                  <c:v>0.15000000000000024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205D-724B-B20F-F0C2DB9EBDDC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rgbClr val="F1F1F1"/>
            </a:solidFill>
            <a:ln>
              <a:noFill/>
            </a:ln>
            <a:effectLst/>
          </c:spPr>
          <c:cat>
            <c:strRef>
              <c:f>Лист1!$A$2:$A$6</c:f>
              <c:strCache>
                <c:ptCount val="5"/>
                <c:pt idx="0">
                  <c:v>очень плохо</c:v>
                </c:pt>
                <c:pt idx="1">
                  <c:v>плохо</c:v>
                </c:pt>
                <c:pt idx="2">
                  <c:v>удовлетворительно</c:v>
                </c:pt>
                <c:pt idx="3">
                  <c:v>хорошо</c:v>
                </c:pt>
                <c:pt idx="4">
                  <c:v>отлично</c:v>
                </c:pt>
              </c:strCache>
            </c:strRef>
          </c:cat>
          <c:val>
            <c:numRef>
              <c:f>Лист1!$C$2:$C$6</c:f>
              <c:numCache>
                <c:formatCode>0%</c:formatCode>
                <c:ptCount val="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205D-724B-B20F-F0C2DB9EBDDC}"/>
            </c:ext>
          </c:extLst>
        </c:ser>
        <c:gapWidth val="50"/>
        <c:overlap val="100"/>
        <c:axId val="162743040"/>
        <c:axId val="162744576"/>
      </c:barChart>
      <c:catAx>
        <c:axId val="162743040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162744576"/>
        <c:crosses val="autoZero"/>
        <c:auto val="1"/>
        <c:lblAlgn val="ctr"/>
        <c:lblOffset val="100"/>
      </c:catAx>
      <c:valAx>
        <c:axId val="162744576"/>
        <c:scaling>
          <c:orientation val="minMax"/>
        </c:scaling>
        <c:delete val="1"/>
        <c:axPos val="b"/>
        <c:numFmt formatCode="0%" sourceLinked="1"/>
        <c:majorTickMark val="none"/>
        <c:tickLblPos val="none"/>
        <c:crossAx val="1627430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.31521345193442596"/>
          <c:y val="1.0093565194484445E-2"/>
          <c:w val="0.66108927223461977"/>
          <c:h val="0.96747460775212668"/>
        </c:manualLayout>
      </c:layout>
      <c:barChart>
        <c:barDir val="bar"/>
        <c:grouping val="percent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 w="25400" cap="flat" cmpd="sng" algn="ctr">
              <a:solidFill>
                <a:schemeClr val="accent1">
                  <a:shade val="50000"/>
                </a:schemeClr>
              </a:solidFill>
              <a:prstDash val="solid"/>
            </a:ln>
            <a:effectLst/>
          </c:spPr>
          <c:dLbls>
            <c:dLbl>
              <c:idx val="0"/>
              <c:layout>
                <c:manualLayout>
                  <c:x val="8.0863912330982723E-2"/>
                  <c:y val="-2.1842397641709917E-2"/>
                </c:manualLayout>
              </c:layout>
              <c:dLblPos val="ct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A7E-5846-BE71-A5093F4F9B4F}"/>
                </c:ext>
              </c:extLst>
            </c:dLbl>
            <c:dLbl>
              <c:idx val="1"/>
              <c:layout>
                <c:manualLayout>
                  <c:x val="8.0937547375488264E-2"/>
                  <c:y val="0"/>
                </c:manualLayout>
              </c:layout>
              <c:dLblPos val="ct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A7E-5846-BE71-A5093F4F9B4F}"/>
                </c:ext>
              </c:extLst>
            </c:dLbl>
            <c:dLbl>
              <c:idx val="2"/>
              <c:layout>
                <c:manualLayout>
                  <c:x val="0.15899358220053394"/>
                  <c:y val="-1.7198738301059204E-6"/>
                </c:manualLayout>
              </c:layout>
              <c:dLblPos val="ct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A7E-5846-BE71-A5093F4F9B4F}"/>
                </c:ext>
              </c:extLst>
            </c:dLbl>
            <c:dLbl>
              <c:idx val="3"/>
              <c:layout>
                <c:manualLayout>
                  <c:x val="8.0937547375488264E-2"/>
                  <c:y val="0"/>
                </c:manualLayout>
              </c:layout>
              <c:dLblPos val="ct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A7E-5846-BE71-A5093F4F9B4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horzOverflow="clip" vert="horz" wrap="square" lIns="0" tIns="0" rIns="0" bIns="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inBase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очень плохо</c:v>
                </c:pt>
                <c:pt idx="1">
                  <c:v>плохо</c:v>
                </c:pt>
                <c:pt idx="2">
                  <c:v>удовлетворительно</c:v>
                </c:pt>
                <c:pt idx="3">
                  <c:v>хорошо</c:v>
                </c:pt>
                <c:pt idx="4">
                  <c:v>отлично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0">
                  <c:v>0.15000000000000024</c:v>
                </c:pt>
                <c:pt idx="1">
                  <c:v>0.19</c:v>
                </c:pt>
                <c:pt idx="2">
                  <c:v>0.54</c:v>
                </c:pt>
                <c:pt idx="3">
                  <c:v>0.12000000000000002</c:v>
                </c:pt>
                <c:pt idx="4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FA7E-5846-BE71-A5093F4F9B4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rgbClr val="F1F1F1"/>
            </a:solidFill>
            <a:ln>
              <a:noFill/>
            </a:ln>
            <a:effectLst/>
          </c:spPr>
          <c:cat>
            <c:strRef>
              <c:f>Лист1!$A$2:$A$6</c:f>
              <c:strCache>
                <c:ptCount val="5"/>
                <c:pt idx="0">
                  <c:v>очень плохо</c:v>
                </c:pt>
                <c:pt idx="1">
                  <c:v>плохо</c:v>
                </c:pt>
                <c:pt idx="2">
                  <c:v>удовлетворительно</c:v>
                </c:pt>
                <c:pt idx="3">
                  <c:v>хорошо</c:v>
                </c:pt>
                <c:pt idx="4">
                  <c:v>отлично</c:v>
                </c:pt>
              </c:strCache>
            </c:strRef>
          </c:cat>
          <c:val>
            <c:numRef>
              <c:f>Лист1!$C$2:$C$6</c:f>
              <c:numCache>
                <c:formatCode>0%</c:formatCode>
                <c:ptCount val="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FA7E-5846-BE71-A5093F4F9B4F}"/>
            </c:ext>
          </c:extLst>
        </c:ser>
        <c:gapWidth val="50"/>
        <c:overlap val="100"/>
        <c:axId val="162788864"/>
        <c:axId val="162790400"/>
      </c:barChart>
      <c:catAx>
        <c:axId val="162788864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162790400"/>
        <c:crosses val="autoZero"/>
        <c:auto val="1"/>
        <c:lblAlgn val="ctr"/>
        <c:lblOffset val="100"/>
      </c:catAx>
      <c:valAx>
        <c:axId val="162790400"/>
        <c:scaling>
          <c:orientation val="minMax"/>
        </c:scaling>
        <c:delete val="1"/>
        <c:axPos val="b"/>
        <c:numFmt formatCode="0%" sourceLinked="1"/>
        <c:majorTickMark val="none"/>
        <c:tickLblPos val="none"/>
        <c:crossAx val="1627888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.31521345193442596"/>
          <c:y val="1.0093565194484445E-2"/>
          <c:w val="0.66108927223461977"/>
          <c:h val="0.96747460775212668"/>
        </c:manualLayout>
      </c:layout>
      <c:barChart>
        <c:barDir val="bar"/>
        <c:grouping val="percent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 w="25400" cap="flat" cmpd="sng" algn="ctr">
              <a:solidFill>
                <a:schemeClr val="accent1">
                  <a:shade val="50000"/>
                </a:schemeClr>
              </a:solidFill>
              <a:prstDash val="solid"/>
            </a:ln>
            <a:effectLst/>
          </c:spPr>
          <c:dLbls>
            <c:dLbl>
              <c:idx val="0"/>
              <c:layout>
                <c:manualLayout>
                  <c:x val="6.5860411056809551E-2"/>
                  <c:y val="0"/>
                </c:manualLayout>
              </c:layout>
              <c:dLblPos val="ct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DE7-8647-B230-7DCE5B9EB0F1}"/>
                </c:ext>
              </c:extLst>
            </c:dLbl>
            <c:dLbl>
              <c:idx val="1"/>
              <c:layout>
                <c:manualLayout>
                  <c:x val="0.11021866720569444"/>
                  <c:y val="0"/>
                </c:manualLayout>
              </c:layout>
              <c:dLblPos val="ct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DE7-8647-B230-7DCE5B9EB0F1}"/>
                </c:ext>
              </c:extLst>
            </c:dLbl>
            <c:dLbl>
              <c:idx val="2"/>
              <c:layout>
                <c:manualLayout>
                  <c:x val="0.14045776452667841"/>
                  <c:y val="-1.7198738301059204E-6"/>
                </c:manualLayout>
              </c:layout>
              <c:dLblPos val="ct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DE7-8647-B230-7DCE5B9EB0F1}"/>
                </c:ext>
              </c:extLst>
            </c:dLbl>
            <c:dLbl>
              <c:idx val="3"/>
              <c:layout>
                <c:manualLayout>
                  <c:x val="9.1882097299326462E-2"/>
                  <c:y val="-2.1842397641709917E-2"/>
                </c:manualLayout>
              </c:layout>
              <c:dLblPos val="ct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DE7-8647-B230-7DCE5B9EB0F1}"/>
                </c:ext>
              </c:extLst>
            </c:dLbl>
            <c:dLbl>
              <c:idx val="4"/>
              <c:layout>
                <c:manualLayout>
                  <c:x val="4.2986983923017433E-2"/>
                  <c:y val="0"/>
                </c:manualLayout>
              </c:layout>
              <c:dLblPos val="ct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DE7-8647-B230-7DCE5B9EB0F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horzOverflow="clip" vert="horz" wrap="square" lIns="0" tIns="0" rIns="0" bIns="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inBase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очень плохо</c:v>
                </c:pt>
                <c:pt idx="1">
                  <c:v>плохо</c:v>
                </c:pt>
                <c:pt idx="2">
                  <c:v>удовлетворительно</c:v>
                </c:pt>
                <c:pt idx="3">
                  <c:v>хорошо</c:v>
                </c:pt>
                <c:pt idx="4">
                  <c:v>отлично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0">
                  <c:v>0.12000000000000002</c:v>
                </c:pt>
                <c:pt idx="1">
                  <c:v>0.23</c:v>
                </c:pt>
                <c:pt idx="2">
                  <c:v>0.41000000000000031</c:v>
                </c:pt>
                <c:pt idx="3">
                  <c:v>0.21000000000000021</c:v>
                </c:pt>
                <c:pt idx="4">
                  <c:v>3.0000000000000002E-2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2DE7-8647-B230-7DCE5B9EB0F1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rgbClr val="F1F1F1"/>
            </a:solidFill>
            <a:ln>
              <a:noFill/>
            </a:ln>
            <a:effectLst/>
          </c:spPr>
          <c:cat>
            <c:strRef>
              <c:f>Лист1!$A$2:$A$6</c:f>
              <c:strCache>
                <c:ptCount val="5"/>
                <c:pt idx="0">
                  <c:v>очень плохо</c:v>
                </c:pt>
                <c:pt idx="1">
                  <c:v>плохо</c:v>
                </c:pt>
                <c:pt idx="2">
                  <c:v>удовлетворительно</c:v>
                </c:pt>
                <c:pt idx="3">
                  <c:v>хорошо</c:v>
                </c:pt>
                <c:pt idx="4">
                  <c:v>отлично</c:v>
                </c:pt>
              </c:strCache>
            </c:strRef>
          </c:cat>
          <c:val>
            <c:numRef>
              <c:f>Лист1!$C$2:$C$6</c:f>
              <c:numCache>
                <c:formatCode>0%</c:formatCode>
                <c:ptCount val="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2DE7-8647-B230-7DCE5B9EB0F1}"/>
            </c:ext>
          </c:extLst>
        </c:ser>
        <c:gapWidth val="50"/>
        <c:overlap val="100"/>
        <c:axId val="163010816"/>
        <c:axId val="163033088"/>
      </c:barChart>
      <c:catAx>
        <c:axId val="163010816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163033088"/>
        <c:crosses val="autoZero"/>
        <c:auto val="1"/>
        <c:lblAlgn val="ctr"/>
        <c:lblOffset val="100"/>
      </c:catAx>
      <c:valAx>
        <c:axId val="163033088"/>
        <c:scaling>
          <c:orientation val="minMax"/>
        </c:scaling>
        <c:delete val="1"/>
        <c:axPos val="b"/>
        <c:numFmt formatCode="0%" sourceLinked="1"/>
        <c:majorTickMark val="none"/>
        <c:tickLblPos val="none"/>
        <c:crossAx val="1630108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.31521345193442607"/>
          <c:y val="1.0093565194484445E-2"/>
          <c:w val="0.66108927223462022"/>
          <c:h val="0.96747460775212668"/>
        </c:manualLayout>
      </c:layout>
      <c:barChart>
        <c:barDir val="bar"/>
        <c:grouping val="percent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 w="25400" cap="flat" cmpd="sng" algn="ctr">
              <a:solidFill>
                <a:schemeClr val="accent1">
                  <a:shade val="50000"/>
                </a:schemeClr>
              </a:solidFill>
              <a:prstDash val="solid"/>
            </a:ln>
            <a:effectLst/>
          </c:spPr>
          <c:dLbls>
            <c:dLbl>
              <c:idx val="0"/>
              <c:layout>
                <c:manualLayout>
                  <c:x val="1.8862156119374043E-2"/>
                  <c:y val="1.7543883884354041E-2"/>
                </c:manualLayout>
              </c:layout>
              <c:tx>
                <c:rich>
                  <a:bodyPr/>
                  <a:lstStyle/>
                  <a:p>
                    <a:r>
                      <a:rPr lang="ru-RU" sz="900" dirty="0" smtClean="0">
                        <a:solidFill>
                          <a:schemeClr val="tx1"/>
                        </a:solidFill>
                      </a:rPr>
                      <a:t>0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dLblPos val="ct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A7E-5846-BE71-A5093F4F9B4F}"/>
                </c:ext>
              </c:extLst>
            </c:dLbl>
            <c:dLbl>
              <c:idx val="1"/>
              <c:layout>
                <c:manualLayout>
                  <c:x val="5.6246233109750167E-2"/>
                  <c:y val="-1.7545265292533925E-2"/>
                </c:manualLayout>
              </c:layout>
              <c:dLblPos val="ctr"/>
              <c:showVal val="1"/>
            </c:dLbl>
            <c:dLbl>
              <c:idx val="2"/>
              <c:layout>
                <c:manualLayout>
                  <c:x val="9.8944298629338026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ru-RU" sz="900" dirty="0" smtClean="0">
                        <a:solidFill>
                          <a:schemeClr val="tx1"/>
                        </a:solidFill>
                      </a:rPr>
                      <a:t>2</a:t>
                    </a:r>
                    <a:r>
                      <a:rPr lang="ru-RU" dirty="0" smtClean="0"/>
                      <a:t>2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dLblPos val="ct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A7E-5846-BE71-A5093F4F9B4F}"/>
                </c:ext>
              </c:extLst>
            </c:dLbl>
            <c:dLbl>
              <c:idx val="3"/>
              <c:layout>
                <c:manualLayout>
                  <c:x val="0.15809808496160474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ru-RU" sz="900" dirty="0" smtClean="0">
                        <a:solidFill>
                          <a:schemeClr val="tx1"/>
                        </a:solidFill>
                      </a:rPr>
                      <a:t>5</a:t>
                    </a:r>
                    <a:r>
                      <a:rPr lang="ru-RU" dirty="0" smtClean="0"/>
                      <a:t>8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dLblPos val="ctr"/>
              <c:showVal val="1"/>
            </c:dLbl>
            <c:dLbl>
              <c:idx val="4"/>
              <c:layout>
                <c:manualLayout>
                  <c:x val="9.0232089044424993E-2"/>
                  <c:y val="3.5087767768708492E-2"/>
                </c:manualLayout>
              </c:layout>
              <c:dLblPos val="ctr"/>
              <c:showVal val="1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horzOverflow="clip" vert="horz" wrap="square" lIns="0" tIns="0" rIns="0" bIns="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inBase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очень плохо</c:v>
                </c:pt>
                <c:pt idx="1">
                  <c:v>плохо</c:v>
                </c:pt>
                <c:pt idx="2">
                  <c:v>удовлетворительно</c:v>
                </c:pt>
                <c:pt idx="3">
                  <c:v>хорошо</c:v>
                </c:pt>
                <c:pt idx="4">
                  <c:v>отлично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0">
                  <c:v>0</c:v>
                </c:pt>
                <c:pt idx="1">
                  <c:v>0.05</c:v>
                </c:pt>
                <c:pt idx="2">
                  <c:v>0.2</c:v>
                </c:pt>
                <c:pt idx="3">
                  <c:v>0.48000000000000032</c:v>
                </c:pt>
                <c:pt idx="4">
                  <c:v>0.15000000000000024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FA7E-5846-BE71-A5093F4F9B4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rgbClr val="F1F1F1"/>
            </a:solidFill>
            <a:ln>
              <a:noFill/>
            </a:ln>
            <a:effectLst/>
          </c:spPr>
          <c:cat>
            <c:strRef>
              <c:f>Лист1!$A$2:$A$6</c:f>
              <c:strCache>
                <c:ptCount val="5"/>
                <c:pt idx="0">
                  <c:v>очень плохо</c:v>
                </c:pt>
                <c:pt idx="1">
                  <c:v>плохо</c:v>
                </c:pt>
                <c:pt idx="2">
                  <c:v>удовлетворительно</c:v>
                </c:pt>
                <c:pt idx="3">
                  <c:v>хорошо</c:v>
                </c:pt>
                <c:pt idx="4">
                  <c:v>отлично</c:v>
                </c:pt>
              </c:strCache>
            </c:strRef>
          </c:cat>
          <c:val>
            <c:numRef>
              <c:f>Лист1!$C$2:$C$6</c:f>
              <c:numCache>
                <c:formatCode>0%</c:formatCode>
                <c:ptCount val="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FA7E-5846-BE71-A5093F4F9B4F}"/>
            </c:ext>
          </c:extLst>
        </c:ser>
        <c:gapWidth val="50"/>
        <c:overlap val="100"/>
        <c:axId val="163137408"/>
        <c:axId val="163138944"/>
      </c:barChart>
      <c:catAx>
        <c:axId val="163137408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163138944"/>
        <c:crosses val="autoZero"/>
        <c:auto val="1"/>
        <c:lblAlgn val="ctr"/>
        <c:lblOffset val="100"/>
      </c:catAx>
      <c:valAx>
        <c:axId val="163138944"/>
        <c:scaling>
          <c:orientation val="minMax"/>
        </c:scaling>
        <c:delete val="1"/>
        <c:axPos val="b"/>
        <c:numFmt formatCode="0%" sourceLinked="1"/>
        <c:majorTickMark val="none"/>
        <c:tickLblPos val="none"/>
        <c:crossAx val="1631374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5611722-F2D1-4130-8709-495BAF4C024F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557E5EE-81EF-4E21-8A21-E2D7B7273A43}">
      <dgm:prSet phldrT="[Текст]"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pPr>
            <a:lnSpc>
              <a:spcPct val="100000"/>
            </a:lnSpc>
          </a:pPr>
          <a:r>
            <a:rPr lang="ru-RU" sz="24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rPr>
            <a:t>9</a:t>
          </a:r>
          <a:endParaRPr lang="ru-RU" sz="2400" b="1" dirty="0" smtClean="0">
            <a:solidFill>
              <a:schemeClr val="tx1">
                <a:lumMod val="75000"/>
              </a:schemeClr>
            </a:solidFill>
            <a:latin typeface="Arial" pitchFamily="34" charset="0"/>
            <a:cs typeface="Arial" pitchFamily="34" charset="0"/>
          </a:endParaRPr>
        </a:p>
        <a:p>
          <a:pPr>
            <a:lnSpc>
              <a:spcPct val="100000"/>
            </a:lnSpc>
          </a:pPr>
          <a:r>
            <a:rPr lang="ru-RU" sz="2000" dirty="0" smtClean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проектов</a:t>
          </a:r>
          <a:endParaRPr lang="ru-RU" sz="2000" dirty="0">
            <a:solidFill>
              <a:schemeClr val="tx1">
                <a:lumMod val="50000"/>
              </a:schemeClr>
            </a:solidFill>
            <a:latin typeface="Arial" pitchFamily="34" charset="0"/>
            <a:cs typeface="Arial" pitchFamily="34" charset="0"/>
          </a:endParaRPr>
        </a:p>
      </dgm:t>
    </dgm:pt>
    <dgm:pt modelId="{C47A7C09-1A68-4CFB-9C3F-4BC3EFE7C77C}" type="parTrans" cxnId="{E79F2B8C-458B-41B2-8252-A351B9AD7DF8}">
      <dgm:prSet/>
      <dgm:spPr/>
      <dgm:t>
        <a:bodyPr/>
        <a:lstStyle/>
        <a:p>
          <a:endParaRPr lang="ru-RU"/>
        </a:p>
      </dgm:t>
    </dgm:pt>
    <dgm:pt modelId="{05D67079-0AA4-4BAF-A91E-FE50BEE34CA5}" type="sibTrans" cxnId="{E79F2B8C-458B-41B2-8252-A351B9AD7DF8}">
      <dgm:prSet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/>
        </a:p>
      </dgm:t>
    </dgm:pt>
    <dgm:pt modelId="{7A53CD59-E07F-4EBD-B9AF-57C2FD9BBBEA}">
      <dgm:prSet phldrT="[Текст]"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pPr>
            <a:lnSpc>
              <a:spcPct val="90000"/>
            </a:lnSpc>
          </a:pPr>
          <a:r>
            <a:rPr lang="ru-RU" sz="24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rPr>
            <a:t>370</a:t>
          </a:r>
          <a:endParaRPr lang="ru-RU" sz="2400" b="1" dirty="0" smtClean="0">
            <a:solidFill>
              <a:schemeClr val="tx1">
                <a:lumMod val="75000"/>
              </a:schemeClr>
            </a:solidFill>
            <a:latin typeface="Arial" pitchFamily="34" charset="0"/>
            <a:cs typeface="Arial" pitchFamily="34" charset="0"/>
          </a:endParaRPr>
        </a:p>
        <a:p>
          <a:pPr>
            <a:lnSpc>
              <a:spcPct val="90000"/>
            </a:lnSpc>
          </a:pPr>
          <a:r>
            <a:rPr lang="ru-RU" sz="2000" dirty="0" smtClean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планируемых рабочих места</a:t>
          </a:r>
          <a:endParaRPr lang="ru-RU" sz="2000" dirty="0">
            <a:solidFill>
              <a:schemeClr val="tx1">
                <a:lumMod val="50000"/>
              </a:schemeClr>
            </a:solidFill>
            <a:latin typeface="Arial" pitchFamily="34" charset="0"/>
            <a:cs typeface="Arial" pitchFamily="34" charset="0"/>
          </a:endParaRPr>
        </a:p>
      </dgm:t>
    </dgm:pt>
    <dgm:pt modelId="{4AB34DAA-33BB-41D2-A3CE-A329E2158D6B}" type="parTrans" cxnId="{320835A9-473C-4659-8BF6-CFBC4BC405FB}">
      <dgm:prSet/>
      <dgm:spPr/>
      <dgm:t>
        <a:bodyPr/>
        <a:lstStyle/>
        <a:p>
          <a:endParaRPr lang="ru-RU"/>
        </a:p>
      </dgm:t>
    </dgm:pt>
    <dgm:pt modelId="{51394B9C-598A-428A-BEFB-AB6A574B0135}" type="sibTrans" cxnId="{320835A9-473C-4659-8BF6-CFBC4BC405FB}">
      <dgm:prSet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/>
        </a:p>
      </dgm:t>
    </dgm:pt>
    <dgm:pt modelId="{844CBA05-5079-4BE9-B29D-1CC4EAC18462}">
      <dgm:prSet phldrT="[Текст]"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24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rPr>
            <a:t>1,1</a:t>
          </a:r>
          <a:endParaRPr lang="ru-RU" sz="2400" dirty="0" smtClean="0">
            <a:solidFill>
              <a:schemeClr val="tx1">
                <a:lumMod val="75000"/>
              </a:schemeClr>
            </a:solidFill>
            <a:latin typeface="Arial" pitchFamily="34" charset="0"/>
            <a:cs typeface="Arial" pitchFamily="34" charset="0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2000" dirty="0" smtClean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объём инвестиций,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2000" dirty="0" smtClean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млрд.руб. </a:t>
          </a:r>
          <a:endParaRPr lang="ru-RU" sz="2000" dirty="0">
            <a:solidFill>
              <a:schemeClr val="tx1">
                <a:lumMod val="50000"/>
              </a:schemeClr>
            </a:solidFill>
            <a:latin typeface="Arial" pitchFamily="34" charset="0"/>
            <a:cs typeface="Arial" pitchFamily="34" charset="0"/>
          </a:endParaRPr>
        </a:p>
      </dgm:t>
    </dgm:pt>
    <dgm:pt modelId="{BF952BD1-70BC-432A-8413-4D90A9AA5A25}" type="parTrans" cxnId="{7CA36ACE-552B-4E76-A8FB-7913B13D696C}">
      <dgm:prSet/>
      <dgm:spPr/>
      <dgm:t>
        <a:bodyPr/>
        <a:lstStyle/>
        <a:p>
          <a:endParaRPr lang="ru-RU"/>
        </a:p>
      </dgm:t>
    </dgm:pt>
    <dgm:pt modelId="{0AC62135-BDD5-4F00-95D7-62BFDA837BF4}" type="sibTrans" cxnId="{7CA36ACE-552B-4E76-A8FB-7913B13D696C}">
      <dgm:prSet/>
      <dgm:spPr/>
      <dgm:t>
        <a:bodyPr/>
        <a:lstStyle/>
        <a:p>
          <a:endParaRPr lang="ru-RU"/>
        </a:p>
      </dgm:t>
    </dgm:pt>
    <dgm:pt modelId="{4511E0C1-8AFF-4D0B-B1DD-A423913C4E33}" type="pres">
      <dgm:prSet presAssocID="{55611722-F2D1-4130-8709-495BAF4C024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774886A-1688-4A92-9AD3-42CF1F899999}" type="pres">
      <dgm:prSet presAssocID="{A557E5EE-81EF-4E21-8A21-E2D7B7273A43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D27F12-D6C8-482F-9D94-9FBBD11DB0E2}" type="pres">
      <dgm:prSet presAssocID="{05D67079-0AA4-4BAF-A91E-FE50BEE34CA5}" presName="parTxOnlySpace" presStyleCnt="0"/>
      <dgm:spPr/>
    </dgm:pt>
    <dgm:pt modelId="{221CC6F8-88C9-416D-A82C-61217F7C82C7}" type="pres">
      <dgm:prSet presAssocID="{7A53CD59-E07F-4EBD-B9AF-57C2FD9BBBEA}" presName="parTxOnly" presStyleLbl="node1" presStyleIdx="1" presStyleCnt="3" custScaleX="12361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248AA6-50C2-4E2A-B694-5DE7CCCAE0C8}" type="pres">
      <dgm:prSet presAssocID="{51394B9C-598A-428A-BEFB-AB6A574B0135}" presName="parTxOnlySpace" presStyleCnt="0"/>
      <dgm:spPr/>
    </dgm:pt>
    <dgm:pt modelId="{FF1176FF-3092-4F94-A26B-721463856D8C}" type="pres">
      <dgm:prSet presAssocID="{844CBA05-5079-4BE9-B29D-1CC4EAC18462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9E8A76C-2708-4B47-AF20-95213F95DF69}" type="presOf" srcId="{55611722-F2D1-4130-8709-495BAF4C024F}" destId="{4511E0C1-8AFF-4D0B-B1DD-A423913C4E33}" srcOrd="0" destOrd="0" presId="urn:microsoft.com/office/officeart/2005/8/layout/chevron1"/>
    <dgm:cxn modelId="{E79F2B8C-458B-41B2-8252-A351B9AD7DF8}" srcId="{55611722-F2D1-4130-8709-495BAF4C024F}" destId="{A557E5EE-81EF-4E21-8A21-E2D7B7273A43}" srcOrd="0" destOrd="0" parTransId="{C47A7C09-1A68-4CFB-9C3F-4BC3EFE7C77C}" sibTransId="{05D67079-0AA4-4BAF-A91E-FE50BEE34CA5}"/>
    <dgm:cxn modelId="{320835A9-473C-4659-8BF6-CFBC4BC405FB}" srcId="{55611722-F2D1-4130-8709-495BAF4C024F}" destId="{7A53CD59-E07F-4EBD-B9AF-57C2FD9BBBEA}" srcOrd="1" destOrd="0" parTransId="{4AB34DAA-33BB-41D2-A3CE-A329E2158D6B}" sibTransId="{51394B9C-598A-428A-BEFB-AB6A574B0135}"/>
    <dgm:cxn modelId="{7CA36ACE-552B-4E76-A8FB-7913B13D696C}" srcId="{55611722-F2D1-4130-8709-495BAF4C024F}" destId="{844CBA05-5079-4BE9-B29D-1CC4EAC18462}" srcOrd="2" destOrd="0" parTransId="{BF952BD1-70BC-432A-8413-4D90A9AA5A25}" sibTransId="{0AC62135-BDD5-4F00-95D7-62BFDA837BF4}"/>
    <dgm:cxn modelId="{A2A23C7E-EB5A-44E9-AA2F-8AEF44954B1C}" type="presOf" srcId="{7A53CD59-E07F-4EBD-B9AF-57C2FD9BBBEA}" destId="{221CC6F8-88C9-416D-A82C-61217F7C82C7}" srcOrd="0" destOrd="0" presId="urn:microsoft.com/office/officeart/2005/8/layout/chevron1"/>
    <dgm:cxn modelId="{6A312A6F-E131-4D4E-80FA-28E4C4E214A9}" type="presOf" srcId="{A557E5EE-81EF-4E21-8A21-E2D7B7273A43}" destId="{F774886A-1688-4A92-9AD3-42CF1F899999}" srcOrd="0" destOrd="0" presId="urn:microsoft.com/office/officeart/2005/8/layout/chevron1"/>
    <dgm:cxn modelId="{EF3120A1-2748-4FDD-A98F-7FB20E17C7FF}" type="presOf" srcId="{844CBA05-5079-4BE9-B29D-1CC4EAC18462}" destId="{FF1176FF-3092-4F94-A26B-721463856D8C}" srcOrd="0" destOrd="0" presId="urn:microsoft.com/office/officeart/2005/8/layout/chevron1"/>
    <dgm:cxn modelId="{F6ACA8A5-2782-4DA9-A7CA-8EB965BDA30B}" type="presParOf" srcId="{4511E0C1-8AFF-4D0B-B1DD-A423913C4E33}" destId="{F774886A-1688-4A92-9AD3-42CF1F899999}" srcOrd="0" destOrd="0" presId="urn:microsoft.com/office/officeart/2005/8/layout/chevron1"/>
    <dgm:cxn modelId="{1C41E45A-7C3E-4CB3-B49F-033A217F74A7}" type="presParOf" srcId="{4511E0C1-8AFF-4D0B-B1DD-A423913C4E33}" destId="{1FD27F12-D6C8-482F-9D94-9FBBD11DB0E2}" srcOrd="1" destOrd="0" presId="urn:microsoft.com/office/officeart/2005/8/layout/chevron1"/>
    <dgm:cxn modelId="{023AFE79-F4EC-4028-B53F-22CB7CAA4ECF}" type="presParOf" srcId="{4511E0C1-8AFF-4D0B-B1DD-A423913C4E33}" destId="{221CC6F8-88C9-416D-A82C-61217F7C82C7}" srcOrd="2" destOrd="0" presId="urn:microsoft.com/office/officeart/2005/8/layout/chevron1"/>
    <dgm:cxn modelId="{97B1070E-79FC-4E03-832E-145AB71D7665}" type="presParOf" srcId="{4511E0C1-8AFF-4D0B-B1DD-A423913C4E33}" destId="{68248AA6-50C2-4E2A-B694-5DE7CCCAE0C8}" srcOrd="3" destOrd="0" presId="urn:microsoft.com/office/officeart/2005/8/layout/chevron1"/>
    <dgm:cxn modelId="{9546D91D-CB92-4F52-A5A6-51EEE57E4D0C}" type="presParOf" srcId="{4511E0C1-8AFF-4D0B-B1DD-A423913C4E33}" destId="{FF1176FF-3092-4F94-A26B-721463856D8C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774886A-1688-4A92-9AD3-42CF1F899999}">
      <dsp:nvSpPr>
        <dsp:cNvPr id="0" name=""/>
        <dsp:cNvSpPr/>
      </dsp:nvSpPr>
      <dsp:spPr>
        <a:xfrm>
          <a:off x="4002" y="294789"/>
          <a:ext cx="3260080" cy="1304032"/>
        </a:xfrm>
        <a:prstGeom prst="chevron">
          <a:avLst/>
        </a:prstGeom>
        <a:solidFill>
          <a:schemeClr val="lt1"/>
        </a:solidFill>
        <a:ln w="25400" cap="flat" cmpd="sng" algn="ctr">
          <a:solidFill>
            <a:schemeClr val="accent3"/>
          </a:solidFill>
          <a:prstDash val="solid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rPr>
            <a:t>9</a:t>
          </a:r>
          <a:endParaRPr lang="ru-RU" sz="2400" b="1" kern="1200" dirty="0" smtClean="0">
            <a:solidFill>
              <a:schemeClr val="tx1">
                <a:lumMod val="75000"/>
              </a:schemeClr>
            </a:solidFill>
            <a:latin typeface="Arial" pitchFamily="34" charset="0"/>
            <a:cs typeface="Arial" pitchFamily="34" charset="0"/>
          </a:endParaRPr>
        </a:p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проектов</a:t>
          </a:r>
          <a:endParaRPr lang="ru-RU" sz="2000" kern="1200" dirty="0">
            <a:solidFill>
              <a:schemeClr val="tx1">
                <a:lumMod val="50000"/>
              </a:schemeClr>
            </a:solidFill>
            <a:latin typeface="Arial" pitchFamily="34" charset="0"/>
            <a:cs typeface="Arial" pitchFamily="34" charset="0"/>
          </a:endParaRPr>
        </a:p>
      </dsp:txBody>
      <dsp:txXfrm>
        <a:off x="4002" y="294789"/>
        <a:ext cx="3260080" cy="1304032"/>
      </dsp:txXfrm>
    </dsp:sp>
    <dsp:sp modelId="{221CC6F8-88C9-416D-A82C-61217F7C82C7}">
      <dsp:nvSpPr>
        <dsp:cNvPr id="0" name=""/>
        <dsp:cNvSpPr/>
      </dsp:nvSpPr>
      <dsp:spPr>
        <a:xfrm>
          <a:off x="2938075" y="294789"/>
          <a:ext cx="4029850" cy="1304032"/>
        </a:xfrm>
        <a:prstGeom prst="chevron">
          <a:avLst/>
        </a:prstGeom>
        <a:solidFill>
          <a:schemeClr val="lt1"/>
        </a:solidFill>
        <a:ln w="25400" cap="flat" cmpd="sng" algn="ctr">
          <a:solidFill>
            <a:schemeClr val="accent3"/>
          </a:solidFill>
          <a:prstDash val="solid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rPr>
            <a:t>370</a:t>
          </a:r>
          <a:endParaRPr lang="ru-RU" sz="2400" b="1" kern="1200" dirty="0" smtClean="0">
            <a:solidFill>
              <a:schemeClr val="tx1">
                <a:lumMod val="75000"/>
              </a:schemeClr>
            </a:solidFill>
            <a:latin typeface="Arial" pitchFamily="34" charset="0"/>
            <a:cs typeface="Arial" pitchFamily="34" charset="0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планируемых рабочих места</a:t>
          </a:r>
          <a:endParaRPr lang="ru-RU" sz="2000" kern="1200" dirty="0">
            <a:solidFill>
              <a:schemeClr val="tx1">
                <a:lumMod val="50000"/>
              </a:schemeClr>
            </a:solidFill>
            <a:latin typeface="Arial" pitchFamily="34" charset="0"/>
            <a:cs typeface="Arial" pitchFamily="34" charset="0"/>
          </a:endParaRPr>
        </a:p>
      </dsp:txBody>
      <dsp:txXfrm>
        <a:off x="2938075" y="294789"/>
        <a:ext cx="4029850" cy="1304032"/>
      </dsp:txXfrm>
    </dsp:sp>
    <dsp:sp modelId="{FF1176FF-3092-4F94-A26B-721463856D8C}">
      <dsp:nvSpPr>
        <dsp:cNvPr id="0" name=""/>
        <dsp:cNvSpPr/>
      </dsp:nvSpPr>
      <dsp:spPr>
        <a:xfrm>
          <a:off x="6641917" y="294789"/>
          <a:ext cx="3260080" cy="1304032"/>
        </a:xfrm>
        <a:prstGeom prst="chevron">
          <a:avLst/>
        </a:prstGeom>
        <a:solidFill>
          <a:schemeClr val="lt1"/>
        </a:solidFill>
        <a:ln w="25400" cap="flat" cmpd="sng" algn="ctr">
          <a:solidFill>
            <a:schemeClr val="accent3"/>
          </a:solidFill>
          <a:prstDash val="solid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400" b="1" kern="12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rPr>
            <a:t>1,1</a:t>
          </a:r>
          <a:endParaRPr lang="ru-RU" sz="2400" kern="1200" dirty="0" smtClean="0">
            <a:solidFill>
              <a:schemeClr val="tx1">
                <a:lumMod val="75000"/>
              </a:schemeClr>
            </a:solidFill>
            <a:latin typeface="Arial" pitchFamily="34" charset="0"/>
            <a:cs typeface="Arial" pitchFamily="34" charset="0"/>
          </a:endParaRPr>
        </a:p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000" kern="1200" dirty="0" smtClean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объём инвестиций, </a:t>
          </a:r>
        </a:p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000" kern="1200" dirty="0" smtClean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млрд.руб. </a:t>
          </a:r>
          <a:endParaRPr lang="ru-RU" sz="2000" kern="1200" dirty="0">
            <a:solidFill>
              <a:schemeClr val="tx1">
                <a:lumMod val="50000"/>
              </a:schemeClr>
            </a:solidFill>
            <a:latin typeface="Arial" pitchFamily="34" charset="0"/>
            <a:cs typeface="Arial" pitchFamily="34" charset="0"/>
          </a:endParaRPr>
        </a:p>
      </dsp:txBody>
      <dsp:txXfrm>
        <a:off x="6641917" y="294789"/>
        <a:ext cx="3260080" cy="13040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0.21966</cdr:x>
      <cdr:y>0.74036</cdr:y>
    </cdr:from>
    <cdr:to>
      <cdr:x>0.51068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068141" y="1478536"/>
          <a:ext cx="1415143" cy="51852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ru-RU" dirty="0"/>
            <a:t>с</a:t>
          </a:r>
          <a:r>
            <a:rPr lang="ru-RU" sz="1100" dirty="0" smtClean="0"/>
            <a:t>ельское хозяйство</a:t>
          </a:r>
          <a:endParaRPr lang="ru-RU" sz="11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DB37D7-8989-964D-A8C1-BF06A633812A}" type="datetimeFigureOut">
              <a:rPr lang="x-none" smtClean="0"/>
              <a:pPr/>
              <a:t>20.03.2026</a:t>
            </a:fld>
            <a:endParaRPr lang="x-none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D20CD8-132A-1A42-9C3F-9E9662FD4B9F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="" xmlns:p14="http://schemas.microsoft.com/office/powerpoint/2010/main" val="33106990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52500" y="685800"/>
            <a:ext cx="4953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ED0E8-AB33-44CD-823E-1EAE1D014DA1}" type="slidenum">
              <a:rPr lang="ru-RU" smtClean="0">
                <a:solidFill>
                  <a:prstClr val="black"/>
                </a:solidFill>
              </a:rPr>
              <a:pPr/>
              <a:t>1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94343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757DA93-4D9C-77CF-5054-BF0A682ECA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8494490F-0AFD-4883-F4B8-600A1C5284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6635C33F-0DE6-2577-5E76-38F880651C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7B64622D-47AF-7FD3-B699-477337452E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pPr/>
              <a:t>15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32656312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B2FEE848-E41B-A1B8-4AC0-0D7577460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="" xmlns:a16="http://schemas.microsoft.com/office/drawing/2014/main" id="{ED2D8F3F-87A9-9214-6BBF-7ADA34AB94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="" xmlns:a16="http://schemas.microsoft.com/office/drawing/2014/main" id="{F20DAD4F-891F-3AFF-D81F-EDE67BB05D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95530A5D-6A41-8892-BB6A-9B2EEEE272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pPr/>
              <a:t>17</a:t>
            </a:fld>
            <a:endParaRPr lang="x-none"/>
          </a:p>
        </p:txBody>
      </p:sp>
    </p:spTree>
    <p:extLst>
      <p:ext uri="{BB962C8B-B14F-4D97-AF65-F5344CB8AC3E}">
        <p14:creationId xmlns="" xmlns:p14="http://schemas.microsoft.com/office/powerpoint/2010/main" val="41426526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E0387960-28E4-7815-99D9-313CF635A5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="" xmlns:a16="http://schemas.microsoft.com/office/drawing/2014/main" id="{3DA2913B-9A35-EB12-F0F4-6B10F339C4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="" xmlns:a16="http://schemas.microsoft.com/office/drawing/2014/main" id="{69A7AF89-1190-B616-3F7D-22A7024935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B41CCF27-DA1B-E069-F741-60B8BE1108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pPr/>
              <a:t>18</a:t>
            </a:fld>
            <a:endParaRPr lang="x-none"/>
          </a:p>
        </p:txBody>
      </p:sp>
    </p:spTree>
    <p:extLst>
      <p:ext uri="{BB962C8B-B14F-4D97-AF65-F5344CB8AC3E}">
        <p14:creationId xmlns="" xmlns:p14="http://schemas.microsoft.com/office/powerpoint/2010/main" val="16443846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8B2561FA-9976-CAF5-DD77-B92DDE17FC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="" xmlns:a16="http://schemas.microsoft.com/office/drawing/2014/main" id="{13D878AB-4BD7-15A7-CB63-B319F6CB56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="" xmlns:a16="http://schemas.microsoft.com/office/drawing/2014/main" id="{6268BAC2-3D8D-FED3-772D-3D3029876A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A66881B8-A6F6-C951-5903-60E3EE9087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pPr/>
              <a:t>19</a:t>
            </a:fld>
            <a:endParaRPr lang="x-none"/>
          </a:p>
        </p:txBody>
      </p:sp>
    </p:spTree>
    <p:extLst>
      <p:ext uri="{BB962C8B-B14F-4D97-AF65-F5344CB8AC3E}">
        <p14:creationId xmlns="" xmlns:p14="http://schemas.microsoft.com/office/powerpoint/2010/main" val="40886266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26FF79C1-152E-6DD3-914F-0975F60646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="" xmlns:a16="http://schemas.microsoft.com/office/drawing/2014/main" id="{33440153-E37B-8928-C321-4FF7191F96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="" xmlns:a16="http://schemas.microsoft.com/office/drawing/2014/main" id="{6B100BCA-CCC8-C840-A107-7B63A6D370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2CBA88BC-B174-F26A-60B2-81DA885D49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pPr/>
              <a:t>21</a:t>
            </a:fld>
            <a:endParaRPr lang="x-none"/>
          </a:p>
        </p:txBody>
      </p:sp>
    </p:spTree>
    <p:extLst>
      <p:ext uri="{BB962C8B-B14F-4D97-AF65-F5344CB8AC3E}">
        <p14:creationId xmlns="" xmlns:p14="http://schemas.microsoft.com/office/powerpoint/2010/main" val="19912661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16BCC1B-C639-1BB8-956F-A6C62B6E82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="" xmlns:a16="http://schemas.microsoft.com/office/drawing/2014/main" id="{DF1485FD-BE14-D346-9FB3-2D5150BEAB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="" xmlns:a16="http://schemas.microsoft.com/office/drawing/2014/main" id="{B5966B83-3494-8F01-AF2D-1BEBA2A723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CF3A82F7-7F86-790C-AC05-42214FC789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pPr/>
              <a:t>22</a:t>
            </a:fld>
            <a:endParaRPr lang="x-none"/>
          </a:p>
        </p:txBody>
      </p:sp>
    </p:spTree>
    <p:extLst>
      <p:ext uri="{BB962C8B-B14F-4D97-AF65-F5344CB8AC3E}">
        <p14:creationId xmlns="" xmlns:p14="http://schemas.microsoft.com/office/powerpoint/2010/main" val="30101147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71FBC2B-3D3B-A620-2B50-897CB7596D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BC66017F-911B-DACE-F3DA-90E1F118D3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5B64317A-118B-3084-C73D-A03300587C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30535602-0E5A-E078-5840-1ABA122566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pPr/>
              <a:t>23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18566865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25B31559-EADC-79EB-7F8B-04D5738274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="" xmlns:a16="http://schemas.microsoft.com/office/drawing/2014/main" id="{A9AC4695-8094-06C7-FE0F-93C5DEBC1D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="" xmlns:a16="http://schemas.microsoft.com/office/drawing/2014/main" id="{105C56B6-71B7-84DB-5AF2-66510E68B5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3CDA50FF-5113-9FAF-68FB-99BD561CEB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pPr/>
              <a:t>24</a:t>
            </a:fld>
            <a:endParaRPr lang="x-none"/>
          </a:p>
        </p:txBody>
      </p:sp>
    </p:spTree>
    <p:extLst>
      <p:ext uri="{BB962C8B-B14F-4D97-AF65-F5344CB8AC3E}">
        <p14:creationId xmlns="" xmlns:p14="http://schemas.microsoft.com/office/powerpoint/2010/main" val="223462352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5B31559-EADC-79EB-7F8B-04D5738274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A9AC4695-8094-06C7-FE0F-93C5DEBC1D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105C56B6-71B7-84DB-5AF2-66510E68B5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3CDA50FF-5113-9FAF-68FB-99BD561CEB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pPr/>
              <a:t>25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223462352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2E5991B9-6FAC-DECA-05DE-82A1DD46FA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="" xmlns:a16="http://schemas.microsoft.com/office/drawing/2014/main" id="{B973ABF1-4A70-539E-2CD9-D1F1E5D7AA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="" xmlns:a16="http://schemas.microsoft.com/office/drawing/2014/main" id="{2F273FE0-17F5-ED0D-FED7-1FB3347D12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DC3F4B7D-1084-D9EE-59E5-F2ED93093A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pPr/>
              <a:t>26</a:t>
            </a:fld>
            <a:endParaRPr lang="x-none"/>
          </a:p>
        </p:txBody>
      </p:sp>
    </p:spTree>
    <p:extLst>
      <p:ext uri="{BB962C8B-B14F-4D97-AF65-F5344CB8AC3E}">
        <p14:creationId xmlns="" xmlns:p14="http://schemas.microsoft.com/office/powerpoint/2010/main" val="2627169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pPr/>
              <a:t>3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167703440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20F7F9D7-69DD-4EB2-972F-98B8249711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="" xmlns:a16="http://schemas.microsoft.com/office/drawing/2014/main" id="{AB7D7F1A-BE5B-66EE-342D-3538B66086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="" xmlns:a16="http://schemas.microsoft.com/office/drawing/2014/main" id="{C4178875-FF37-EE86-DAD7-380DFAB7B5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5B63DEEC-3F28-764A-E6C2-61F16D030F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pPr/>
              <a:t>43</a:t>
            </a:fld>
            <a:endParaRPr lang="x-none"/>
          </a:p>
        </p:txBody>
      </p:sp>
    </p:spTree>
    <p:extLst>
      <p:ext uri="{BB962C8B-B14F-4D97-AF65-F5344CB8AC3E}">
        <p14:creationId xmlns="" xmlns:p14="http://schemas.microsoft.com/office/powerpoint/2010/main" val="45357729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pPr/>
              <a:t>44</a:t>
            </a:fld>
            <a:endParaRPr lang="x-none"/>
          </a:p>
        </p:txBody>
      </p:sp>
    </p:spTree>
    <p:extLst>
      <p:ext uri="{BB962C8B-B14F-4D97-AF65-F5344CB8AC3E}">
        <p14:creationId xmlns="" xmlns:p14="http://schemas.microsoft.com/office/powerpoint/2010/main" val="271929701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pPr/>
              <a:t>45</a:t>
            </a:fld>
            <a:endParaRPr lang="x-none"/>
          </a:p>
        </p:txBody>
      </p:sp>
    </p:spTree>
    <p:extLst>
      <p:ext uri="{BB962C8B-B14F-4D97-AF65-F5344CB8AC3E}">
        <p14:creationId xmlns="" xmlns:p14="http://schemas.microsoft.com/office/powerpoint/2010/main" val="369184198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pPr/>
              <a:t>46</a:t>
            </a:fld>
            <a:endParaRPr lang="x-none"/>
          </a:p>
        </p:txBody>
      </p:sp>
    </p:spTree>
    <p:extLst>
      <p:ext uri="{BB962C8B-B14F-4D97-AF65-F5344CB8AC3E}">
        <p14:creationId xmlns="" xmlns:p14="http://schemas.microsoft.com/office/powerpoint/2010/main" val="345998351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pPr/>
              <a:t>47</a:t>
            </a:fld>
            <a:endParaRPr lang="x-none"/>
          </a:p>
        </p:txBody>
      </p:sp>
    </p:spTree>
    <p:extLst>
      <p:ext uri="{BB962C8B-B14F-4D97-AF65-F5344CB8AC3E}">
        <p14:creationId xmlns="" xmlns:p14="http://schemas.microsoft.com/office/powerpoint/2010/main" val="412668738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pPr/>
              <a:t>48</a:t>
            </a:fld>
            <a:endParaRPr lang="x-none"/>
          </a:p>
        </p:txBody>
      </p:sp>
    </p:spTree>
    <p:extLst>
      <p:ext uri="{BB962C8B-B14F-4D97-AF65-F5344CB8AC3E}">
        <p14:creationId xmlns="" xmlns:p14="http://schemas.microsoft.com/office/powerpoint/2010/main" val="138187344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pPr/>
              <a:t>49</a:t>
            </a:fld>
            <a:endParaRPr lang="x-none"/>
          </a:p>
        </p:txBody>
      </p:sp>
    </p:spTree>
    <p:extLst>
      <p:ext uri="{BB962C8B-B14F-4D97-AF65-F5344CB8AC3E}">
        <p14:creationId xmlns="" xmlns:p14="http://schemas.microsoft.com/office/powerpoint/2010/main" val="341937433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pPr/>
              <a:t>50</a:t>
            </a:fld>
            <a:endParaRPr lang="x-none"/>
          </a:p>
        </p:txBody>
      </p:sp>
    </p:spTree>
    <p:extLst>
      <p:ext uri="{BB962C8B-B14F-4D97-AF65-F5344CB8AC3E}">
        <p14:creationId xmlns="" xmlns:p14="http://schemas.microsoft.com/office/powerpoint/2010/main" val="262111443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pPr/>
              <a:t>51</a:t>
            </a:fld>
            <a:endParaRPr lang="x-none"/>
          </a:p>
        </p:txBody>
      </p:sp>
    </p:spTree>
    <p:extLst>
      <p:ext uri="{BB962C8B-B14F-4D97-AF65-F5344CB8AC3E}">
        <p14:creationId xmlns="" xmlns:p14="http://schemas.microsoft.com/office/powerpoint/2010/main" val="279275194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pPr/>
              <a:t>52</a:t>
            </a:fld>
            <a:endParaRPr lang="x-none"/>
          </a:p>
        </p:txBody>
      </p:sp>
    </p:spTree>
    <p:extLst>
      <p:ext uri="{BB962C8B-B14F-4D97-AF65-F5344CB8AC3E}">
        <p14:creationId xmlns="" xmlns:p14="http://schemas.microsoft.com/office/powerpoint/2010/main" val="26091893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pPr/>
              <a:t>6</a:t>
            </a:fld>
            <a:endParaRPr lang="x-none"/>
          </a:p>
        </p:txBody>
      </p:sp>
    </p:spTree>
    <p:extLst>
      <p:ext uri="{BB962C8B-B14F-4D97-AF65-F5344CB8AC3E}">
        <p14:creationId xmlns="" xmlns:p14="http://schemas.microsoft.com/office/powerpoint/2010/main" val="211834516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pPr/>
              <a:t>53</a:t>
            </a:fld>
            <a:endParaRPr lang="x-none"/>
          </a:p>
        </p:txBody>
      </p:sp>
    </p:spTree>
    <p:extLst>
      <p:ext uri="{BB962C8B-B14F-4D97-AF65-F5344CB8AC3E}">
        <p14:creationId xmlns="" xmlns:p14="http://schemas.microsoft.com/office/powerpoint/2010/main" val="27045142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pPr/>
              <a:t>8</a:t>
            </a:fld>
            <a:endParaRPr lang="x-none"/>
          </a:p>
        </p:txBody>
      </p:sp>
    </p:spTree>
    <p:extLst>
      <p:ext uri="{BB962C8B-B14F-4D97-AF65-F5344CB8AC3E}">
        <p14:creationId xmlns="" xmlns:p14="http://schemas.microsoft.com/office/powerpoint/2010/main" val="2182845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E5991B9-6FAC-DECA-05DE-82A1DD46FA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B973ABF1-4A70-539E-2CD9-D1F1E5D7AA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2F273FE0-17F5-ED0D-FED7-1FB3347D12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DC3F4B7D-1084-D9EE-59E5-F2ED93093A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pPr/>
              <a:t>10</a:t>
            </a:fld>
            <a:endParaRPr lang="x-none"/>
          </a:p>
        </p:txBody>
      </p:sp>
    </p:spTree>
    <p:extLst>
      <p:ext uri="{BB962C8B-B14F-4D97-AF65-F5344CB8AC3E}">
        <p14:creationId xmlns="" xmlns:p14="http://schemas.microsoft.com/office/powerpoint/2010/main" val="26271697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pPr/>
              <a:t>11</a:t>
            </a:fld>
            <a:endParaRPr lang="x-none"/>
          </a:p>
        </p:txBody>
      </p:sp>
    </p:spTree>
    <p:extLst>
      <p:ext uri="{BB962C8B-B14F-4D97-AF65-F5344CB8AC3E}">
        <p14:creationId xmlns="" xmlns:p14="http://schemas.microsoft.com/office/powerpoint/2010/main" val="4960606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E5991B9-6FAC-DECA-05DE-82A1DD46FA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B973ABF1-4A70-539E-2CD9-D1F1E5D7AA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2F273FE0-17F5-ED0D-FED7-1FB3347D12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DC3F4B7D-1084-D9EE-59E5-F2ED93093A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pPr/>
              <a:t>12</a:t>
            </a:fld>
            <a:endParaRPr lang="x-none"/>
          </a:p>
        </p:txBody>
      </p:sp>
    </p:spTree>
    <p:extLst>
      <p:ext uri="{BB962C8B-B14F-4D97-AF65-F5344CB8AC3E}">
        <p14:creationId xmlns="" xmlns:p14="http://schemas.microsoft.com/office/powerpoint/2010/main" val="26271697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E5991B9-6FAC-DECA-05DE-82A1DD46FA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B973ABF1-4A70-539E-2CD9-D1F1E5D7AA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2F273FE0-17F5-ED0D-FED7-1FB3347D12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DC3F4B7D-1084-D9EE-59E5-F2ED93093A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pPr/>
              <a:t>13</a:t>
            </a:fld>
            <a:endParaRPr lang="x-none"/>
          </a:p>
        </p:txBody>
      </p:sp>
    </p:spTree>
    <p:extLst>
      <p:ext uri="{BB962C8B-B14F-4D97-AF65-F5344CB8AC3E}">
        <p14:creationId xmlns="" xmlns:p14="http://schemas.microsoft.com/office/powerpoint/2010/main" val="26271697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pPr/>
              <a:t>14</a:t>
            </a:fld>
            <a:endParaRPr lang="x-none"/>
          </a:p>
        </p:txBody>
      </p:sp>
    </p:spTree>
    <p:extLst>
      <p:ext uri="{BB962C8B-B14F-4D97-AF65-F5344CB8AC3E}">
        <p14:creationId xmlns="" xmlns:p14="http://schemas.microsoft.com/office/powerpoint/2010/main" val="11707142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08016-56EC-0A43-ADB2-8D6B320CC239}" type="datetime1">
              <a:rPr lang="ru-RU" smtClean="0"/>
              <a:pPr/>
              <a:t>20.03.2026</a:t>
            </a:fld>
            <a:endParaRPr lang="x-none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pPr/>
              <a:t>‹#›</a:t>
            </a:fld>
            <a:endParaRPr lang="x-non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C25D4-5D07-C84F-8F5B-C0FCE56BAA04}" type="datetime1">
              <a:rPr lang="ru-RU" smtClean="0"/>
              <a:pPr/>
              <a:t>20.03.2026</a:t>
            </a:fld>
            <a:endParaRPr lang="x-none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pPr/>
              <a:t>‹#›</a:t>
            </a:fld>
            <a:endParaRPr lang="x-non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25FE6-9F58-E04A-AF5D-E0D3CED08D0B}" type="datetime1">
              <a:rPr lang="ru-RU" smtClean="0"/>
              <a:pPr/>
              <a:t>20.03.2026</a:t>
            </a:fld>
            <a:endParaRPr lang="x-none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pPr/>
              <a:t>‹#›</a:t>
            </a:fld>
            <a:endParaRPr lang="x-non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8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Рисунок 9">
            <a:extLst>
              <a:ext uri="{FF2B5EF4-FFF2-40B4-BE49-F238E27FC236}">
                <a16:creationId xmlns:a16="http://schemas.microsoft.com/office/drawing/2014/main" xmlns="" id="{F1DB2C0F-AAB6-40B8-8680-1871B79DD33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697612" y="3"/>
            <a:ext cx="5208389" cy="6857999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157299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3/20/2026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93C6A-949B-8546-BF85-B80F61ADB7C8}" type="datetime1">
              <a:rPr lang="ru-RU" smtClean="0"/>
              <a:pPr/>
              <a:t>20.03.2026</a:t>
            </a:fld>
            <a:endParaRPr lang="x-none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pPr/>
              <a:t>‹#›</a:t>
            </a:fld>
            <a:endParaRPr lang="x-non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B1187-46BE-9D44-A2D2-7AB336D6874D}" type="datetime1">
              <a:rPr lang="ru-RU" smtClean="0"/>
              <a:pPr/>
              <a:t>20.03.2026</a:t>
            </a:fld>
            <a:endParaRPr lang="x-none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pPr/>
              <a:t>‹#›</a:t>
            </a:fld>
            <a:endParaRPr lang="x-non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ED714-477C-8E4F-80B2-8100E37C6C45}" type="datetime1">
              <a:rPr lang="ru-RU" smtClean="0"/>
              <a:pPr/>
              <a:t>20.03.2026</a:t>
            </a:fld>
            <a:endParaRPr lang="x-non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pPr/>
              <a:t>‹#›</a:t>
            </a:fld>
            <a:endParaRPr lang="x-non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9CC66-20DE-6A40-94F2-95386CD16213}" type="datetime1">
              <a:rPr lang="ru-RU" smtClean="0"/>
              <a:pPr/>
              <a:t>20.03.2026</a:t>
            </a:fld>
            <a:endParaRPr lang="x-none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pPr/>
              <a:t>‹#›</a:t>
            </a:fld>
            <a:endParaRPr lang="x-non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C66C4-FF1D-DE42-949B-EFC34EECAF9A}" type="datetime1">
              <a:rPr lang="ru-RU" smtClean="0"/>
              <a:pPr/>
              <a:t>20.03.2026</a:t>
            </a:fld>
            <a:endParaRPr lang="x-none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pPr/>
              <a:t>‹#›</a:t>
            </a:fld>
            <a:endParaRPr lang="x-non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60058-7471-E142-87EA-3597FEA11B8A}" type="datetime1">
              <a:rPr lang="ru-RU" smtClean="0"/>
              <a:pPr/>
              <a:t>20.03.2026</a:t>
            </a:fld>
            <a:endParaRPr lang="x-none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pPr/>
              <a:t>‹#›</a:t>
            </a:fld>
            <a:endParaRPr lang="x-non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EBD9B-40A4-764D-8305-4622582737AA}" type="datetime1">
              <a:rPr lang="ru-RU" smtClean="0"/>
              <a:pPr/>
              <a:t>20.03.2026</a:t>
            </a:fld>
            <a:endParaRPr lang="x-non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pPr/>
              <a:t>‹#›</a:t>
            </a:fld>
            <a:endParaRPr lang="x-non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6164F-07BA-6243-AF5E-D22E108E4987}" type="datetime1">
              <a:rPr lang="ru-RU" smtClean="0"/>
              <a:pPr/>
              <a:t>20.03.2026</a:t>
            </a:fld>
            <a:endParaRPr lang="x-non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pPr/>
              <a:t>‹#›</a:t>
            </a:fld>
            <a:endParaRPr lang="x-non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29ACFB-CE6A-F744-9AEA-E08B5B8BAE3D}" type="datetime1">
              <a:rPr lang="ru-RU" smtClean="0"/>
              <a:pPr/>
              <a:t>20.03.2026</a:t>
            </a:fld>
            <a:endParaRPr lang="x-none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749720-1430-DF46-8A1E-D768C54B98EF}" type="slidenum">
              <a:rPr lang="x-none" smtClean="0"/>
              <a:pPr/>
              <a:t>‹#›</a:t>
            </a:fld>
            <a:endParaRPr lang="x-non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5.jpe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7.png"/><Relationship Id="rId5" Type="http://schemas.openxmlformats.org/officeDocument/2006/relationships/image" Target="../media/image160.svg"/><Relationship Id="rId10" Type="http://schemas.openxmlformats.org/officeDocument/2006/relationships/image" Target="../media/image41.png"/><Relationship Id="rId4" Type="http://schemas.openxmlformats.org/officeDocument/2006/relationships/image" Target="../media/image36.png"/><Relationship Id="rId9" Type="http://schemas.openxmlformats.org/officeDocument/2006/relationships/image" Target="../media/image40.jpeg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7.png"/><Relationship Id="rId18" Type="http://schemas.openxmlformats.org/officeDocument/2006/relationships/image" Target="../media/image46.jpeg"/><Relationship Id="rId3" Type="http://schemas.openxmlformats.org/officeDocument/2006/relationships/image" Target="../media/image42.png"/><Relationship Id="rId21" Type="http://schemas.openxmlformats.org/officeDocument/2006/relationships/image" Target="../media/image48.jpeg"/><Relationship Id="rId12" Type="http://schemas.openxmlformats.org/officeDocument/2006/relationships/image" Target="../media/image91.svg"/><Relationship Id="rId17" Type="http://schemas.openxmlformats.org/officeDocument/2006/relationships/image" Target="../media/image45.jpe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93.svg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11" Type="http://schemas.openxmlformats.org/officeDocument/2006/relationships/image" Target="../media/image43.png"/><Relationship Id="rId15" Type="http://schemas.openxmlformats.org/officeDocument/2006/relationships/image" Target="../media/image44.png"/><Relationship Id="rId23" Type="http://schemas.openxmlformats.org/officeDocument/2006/relationships/image" Target="../media/image50.jpeg"/><Relationship Id="rId10" Type="http://schemas.openxmlformats.org/officeDocument/2006/relationships/image" Target="../media/image89.svg"/><Relationship Id="rId19" Type="http://schemas.openxmlformats.org/officeDocument/2006/relationships/image" Target="../media/image47.jpeg"/><Relationship Id="rId14" Type="http://schemas.openxmlformats.org/officeDocument/2006/relationships/image" Target="../media/image24.svg"/><Relationship Id="rId22" Type="http://schemas.openxmlformats.org/officeDocument/2006/relationships/image" Target="../media/image49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36.png"/><Relationship Id="rId7" Type="http://schemas.openxmlformats.org/officeDocument/2006/relationships/image" Target="../media/image38.png"/><Relationship Id="rId12" Type="http://schemas.openxmlformats.org/officeDocument/2006/relationships/image" Target="../media/image5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7.png"/><Relationship Id="rId11" Type="http://schemas.openxmlformats.org/officeDocument/2006/relationships/image" Target="../media/image2.png"/><Relationship Id="rId5" Type="http://schemas.openxmlformats.org/officeDocument/2006/relationships/image" Target="../media/image160.svg"/><Relationship Id="rId10" Type="http://schemas.openxmlformats.org/officeDocument/2006/relationships/image" Target="../media/image53.png"/><Relationship Id="rId9" Type="http://schemas.openxmlformats.org/officeDocument/2006/relationships/image" Target="../media/image52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3" Type="http://schemas.openxmlformats.org/officeDocument/2006/relationships/image" Target="../media/image36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7.png"/><Relationship Id="rId5" Type="http://schemas.openxmlformats.org/officeDocument/2006/relationships/image" Target="../media/image160.svg"/><Relationship Id="rId9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eg"/><Relationship Id="rId3" Type="http://schemas.openxmlformats.org/officeDocument/2006/relationships/image" Target="../media/image57.jpe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Relationship Id="rId9" Type="http://schemas.openxmlformats.org/officeDocument/2006/relationships/image" Target="../media/image6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svg"/><Relationship Id="rId3" Type="http://schemas.openxmlformats.org/officeDocument/2006/relationships/image" Target="../media/image64.png"/><Relationship Id="rId7" Type="http://schemas.openxmlformats.org/officeDocument/2006/relationships/image" Target="../media/image6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4.svg"/><Relationship Id="rId11" Type="http://schemas.openxmlformats.org/officeDocument/2006/relationships/image" Target="../media/image2.png"/><Relationship Id="rId5" Type="http://schemas.openxmlformats.org/officeDocument/2006/relationships/image" Target="../media/image65.png"/><Relationship Id="rId10" Type="http://schemas.openxmlformats.org/officeDocument/2006/relationships/image" Target="../media/image108.svg"/><Relationship Id="rId4" Type="http://schemas.openxmlformats.org/officeDocument/2006/relationships/image" Target="../media/image102.svg"/><Relationship Id="rId9" Type="http://schemas.openxmlformats.org/officeDocument/2006/relationships/image" Target="../media/image6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2.svg"/><Relationship Id="rId5" Type="http://schemas.openxmlformats.org/officeDocument/2006/relationships/image" Target="../media/image69.png"/><Relationship Id="rId4" Type="http://schemas.openxmlformats.org/officeDocument/2006/relationships/image" Target="../media/image110.svg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.png"/><Relationship Id="rId8" Type="http://schemas.openxmlformats.org/officeDocument/2006/relationships/image" Target="../media/image28.svg"/><Relationship Id="rId18" Type="http://schemas.openxmlformats.org/officeDocument/2006/relationships/image" Target="../media/image2.png"/><Relationship Id="rId12" Type="http://schemas.openxmlformats.org/officeDocument/2006/relationships/image" Target="../media/image216.svg"/><Relationship Id="rId17" Type="http://schemas.openxmlformats.org/officeDocument/2006/relationships/image" Target="../media/image7.png"/><Relationship Id="rId2" Type="http://schemas.openxmlformats.org/officeDocument/2006/relationships/image" Target="../media/image3.png"/><Relationship Id="rId16" Type="http://schemas.openxmlformats.org/officeDocument/2006/relationships/image" Target="../media/image218.sv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12.svg"/><Relationship Id="rId15" Type="http://schemas.openxmlformats.org/officeDocument/2006/relationships/image" Target="../media/image6.png"/><Relationship Id="rId10" Type="http://schemas.openxmlformats.org/officeDocument/2006/relationships/image" Target="../media/image214.svg"/><Relationship Id="rId1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.png"/><Relationship Id="rId4" Type="http://schemas.openxmlformats.org/officeDocument/2006/relationships/image" Target="../media/image7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13" Type="http://schemas.openxmlformats.org/officeDocument/2006/relationships/image" Target="../media/image19.png"/><Relationship Id="rId3" Type="http://schemas.openxmlformats.org/officeDocument/2006/relationships/image" Target="../media/image73.png"/><Relationship Id="rId12" Type="http://schemas.openxmlformats.org/officeDocument/2006/relationships/image" Target="../media/image118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15" Type="http://schemas.openxmlformats.org/officeDocument/2006/relationships/image" Target="../media/image2.png"/><Relationship Id="rId10" Type="http://schemas.openxmlformats.org/officeDocument/2006/relationships/image" Target="../media/image39.svg"/><Relationship Id="rId9" Type="http://schemas.openxmlformats.org/officeDocument/2006/relationships/image" Target="../media/image74.png"/><Relationship Id="rId14" Type="http://schemas.openxmlformats.org/officeDocument/2006/relationships/image" Target="../media/image75.png"/><Relationship Id="rId4" Type="http://schemas.openxmlformats.org/officeDocument/2006/relationships/image" Target="../media/image114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svg"/><Relationship Id="rId3" Type="http://schemas.openxmlformats.org/officeDocument/2006/relationships/image" Target="../media/image76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svg"/><Relationship Id="rId5" Type="http://schemas.openxmlformats.org/officeDocument/2006/relationships/image" Target="../media/image77.png"/><Relationship Id="rId4" Type="http://schemas.openxmlformats.org/officeDocument/2006/relationships/image" Target="../media/image123.svg"/><Relationship Id="rId9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80.jpe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79.jpeg"/><Relationship Id="rId4" Type="http://schemas.openxmlformats.org/officeDocument/2006/relationships/diagramLayout" Target="../diagrams/layout1.xml"/><Relationship Id="rId9" Type="http://schemas.openxmlformats.org/officeDocument/2006/relationships/image" Target="../media/image78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jpeg"/><Relationship Id="rId3" Type="http://schemas.openxmlformats.org/officeDocument/2006/relationships/image" Target="../media/image2.png"/><Relationship Id="rId7" Type="http://schemas.openxmlformats.org/officeDocument/2006/relationships/image" Target="../media/image8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3.jpeg"/><Relationship Id="rId5" Type="http://schemas.openxmlformats.org/officeDocument/2006/relationships/image" Target="../media/image82.jpeg"/><Relationship Id="rId4" Type="http://schemas.openxmlformats.org/officeDocument/2006/relationships/image" Target="../media/image81.png"/><Relationship Id="rId9" Type="http://schemas.openxmlformats.org/officeDocument/2006/relationships/image" Target="../media/image86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5.svg"/><Relationship Id="rId3" Type="http://schemas.openxmlformats.org/officeDocument/2006/relationships/image" Target="../media/image87.png"/><Relationship Id="rId7" Type="http://schemas.openxmlformats.org/officeDocument/2006/relationships/image" Target="../media/image8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svg"/><Relationship Id="rId11" Type="http://schemas.openxmlformats.org/officeDocument/2006/relationships/image" Target="../media/image2.png"/><Relationship Id="rId5" Type="http://schemas.openxmlformats.org/officeDocument/2006/relationships/image" Target="../media/image73.png"/><Relationship Id="rId10" Type="http://schemas.openxmlformats.org/officeDocument/2006/relationships/image" Target="../media/image137.svg"/><Relationship Id="rId4" Type="http://schemas.openxmlformats.org/officeDocument/2006/relationships/image" Target="../media/image133.svg"/><Relationship Id="rId9" Type="http://schemas.openxmlformats.org/officeDocument/2006/relationships/image" Target="../media/image89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.xml"/><Relationship Id="rId11" Type="http://schemas.openxmlformats.org/officeDocument/2006/relationships/image" Target="../media/image2.png"/><Relationship Id="rId10" Type="http://schemas.openxmlformats.org/officeDocument/2006/relationships/image" Target="../media/image91.png"/><Relationship Id="rId9" Type="http://schemas.openxmlformats.org/officeDocument/2006/relationships/image" Target="../media/image15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3" Type="http://schemas.openxmlformats.org/officeDocument/2006/relationships/image" Target="../media/image92.png"/><Relationship Id="rId7" Type="http://schemas.openxmlformats.org/officeDocument/2006/relationships/hyperlink" Target="https://youtu.be/-ofigl9MRzA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4.png"/><Relationship Id="rId5" Type="http://schemas.openxmlformats.org/officeDocument/2006/relationships/hyperlink" Target="https://www.youtube.com/watch?v=neqPwOZwxR8" TargetMode="External"/><Relationship Id="rId4" Type="http://schemas.openxmlformats.org/officeDocument/2006/relationships/image" Target="../media/image93.jpeg"/><Relationship Id="rId9" Type="http://schemas.openxmlformats.org/officeDocument/2006/relationships/hyperlink" Target="https://youtu.be/suikkOGmFtQ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7" Type="http://schemas.openxmlformats.org/officeDocument/2006/relationships/image" Target="../media/image9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8.jpeg"/><Relationship Id="rId5" Type="http://schemas.openxmlformats.org/officeDocument/2006/relationships/hyperlink" Target="https://youtu.be/y2sjGh9Md90" TargetMode="External"/><Relationship Id="rId4" Type="http://schemas.openxmlformats.org/officeDocument/2006/relationships/image" Target="../media/image97.png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.png"/><Relationship Id="rId18" Type="http://schemas.openxmlformats.org/officeDocument/2006/relationships/image" Target="../media/image13.png"/><Relationship Id="rId8" Type="http://schemas.openxmlformats.org/officeDocument/2006/relationships/image" Target="../media/image125.svg"/><Relationship Id="rId3" Type="http://schemas.openxmlformats.org/officeDocument/2006/relationships/image" Target="../media/image8.png"/><Relationship Id="rId21" Type="http://schemas.openxmlformats.org/officeDocument/2006/relationships/image" Target="../media/image2.png"/><Relationship Id="rId7" Type="http://schemas.openxmlformats.org/officeDocument/2006/relationships/image" Target="../media/image10.png"/><Relationship Id="rId12" Type="http://schemas.openxmlformats.org/officeDocument/2006/relationships/image" Target="../media/image13.svg"/><Relationship Id="rId1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5.svg"/><Relationship Id="rId20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svg"/><Relationship Id="rId11" Type="http://schemas.openxmlformats.org/officeDocument/2006/relationships/image" Target="../media/image13.svg"/><Relationship Id="rId5" Type="http://schemas.openxmlformats.org/officeDocument/2006/relationships/image" Target="../media/image9.png"/><Relationship Id="rId15" Type="http://schemas.openxmlformats.org/officeDocument/2006/relationships/image" Target="../media/image17.svg"/><Relationship Id="rId19" Type="http://schemas.openxmlformats.org/officeDocument/2006/relationships/image" Target="../media/image7.svg"/><Relationship Id="rId4" Type="http://schemas.openxmlformats.org/officeDocument/2006/relationships/image" Target="../media/image5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2.jpeg"/><Relationship Id="rId4" Type="http://schemas.openxmlformats.org/officeDocument/2006/relationships/image" Target="../media/image101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12" Type="http://schemas.openxmlformats.org/officeDocument/2006/relationships/image" Target="../media/image107.jpe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.xml"/><Relationship Id="rId11" Type="http://schemas.openxmlformats.org/officeDocument/2006/relationships/image" Target="../media/image2.png"/><Relationship Id="rId10" Type="http://schemas.openxmlformats.org/officeDocument/2006/relationships/image" Target="../media/image106.png"/><Relationship Id="rId9" Type="http://schemas.openxmlformats.org/officeDocument/2006/relationships/image" Target="../media/image105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image" Target="../media/image90.png"/><Relationship Id="rId12" Type="http://schemas.openxmlformats.org/officeDocument/2006/relationships/image" Target="../media/image2.png"/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1.xml"/><Relationship Id="rId11" Type="http://schemas.openxmlformats.org/officeDocument/2006/relationships/image" Target="../media/image109.jpeg"/><Relationship Id="rId10" Type="http://schemas.openxmlformats.org/officeDocument/2006/relationships/image" Target="../media/image106.png"/><Relationship Id="rId9" Type="http://schemas.openxmlformats.org/officeDocument/2006/relationships/image" Target="../media/image105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12" Type="http://schemas.openxmlformats.org/officeDocument/2006/relationships/image" Target="../media/image110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.xml"/><Relationship Id="rId11" Type="http://schemas.openxmlformats.org/officeDocument/2006/relationships/image" Target="../media/image2.png"/><Relationship Id="rId10" Type="http://schemas.openxmlformats.org/officeDocument/2006/relationships/image" Target="../media/image106.png"/><Relationship Id="rId9" Type="http://schemas.openxmlformats.org/officeDocument/2006/relationships/image" Target="../media/image105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13" Type="http://schemas.openxmlformats.org/officeDocument/2006/relationships/image" Target="../media/image2.png"/><Relationship Id="rId12" Type="http://schemas.openxmlformats.org/officeDocument/2006/relationships/hyperlink" Target="https://youtu.be/suikkOGmFtQ" TargetMode="External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.xml"/><Relationship Id="rId11" Type="http://schemas.openxmlformats.org/officeDocument/2006/relationships/image" Target="../media/image111.jpeg"/><Relationship Id="rId10" Type="http://schemas.openxmlformats.org/officeDocument/2006/relationships/image" Target="../media/image106.png"/><Relationship Id="rId9" Type="http://schemas.openxmlformats.org/officeDocument/2006/relationships/image" Target="../media/image105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13" Type="http://schemas.openxmlformats.org/officeDocument/2006/relationships/image" Target="../media/image2.png"/><Relationship Id="rId12" Type="http://schemas.openxmlformats.org/officeDocument/2006/relationships/hyperlink" Target="https://youtu.be/y2sjGh9Md90&#160;" TargetMode="External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.xml"/><Relationship Id="rId11" Type="http://schemas.openxmlformats.org/officeDocument/2006/relationships/image" Target="../media/image112.jpeg"/><Relationship Id="rId10" Type="http://schemas.openxmlformats.org/officeDocument/2006/relationships/image" Target="../media/image106.png"/><Relationship Id="rId9" Type="http://schemas.openxmlformats.org/officeDocument/2006/relationships/image" Target="../media/image105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12" Type="http://schemas.openxmlformats.org/officeDocument/2006/relationships/image" Target="../media/image113.jpe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.xml"/><Relationship Id="rId11" Type="http://schemas.openxmlformats.org/officeDocument/2006/relationships/image" Target="../media/image2.png"/><Relationship Id="rId10" Type="http://schemas.openxmlformats.org/officeDocument/2006/relationships/image" Target="../media/image106.png"/><Relationship Id="rId9" Type="http://schemas.openxmlformats.org/officeDocument/2006/relationships/image" Target="../media/image10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8" Type="http://schemas.openxmlformats.org/officeDocument/2006/relationships/image" Target="../media/image18.png"/><Relationship Id="rId3" Type="http://schemas.openxmlformats.org/officeDocument/2006/relationships/image" Target="../media/image16.png"/><Relationship Id="rId17" Type="http://schemas.openxmlformats.org/officeDocument/2006/relationships/image" Target="../media/image17.png"/><Relationship Id="rId2" Type="http://schemas.openxmlformats.org/officeDocument/2006/relationships/image" Target="../media/image15.png"/><Relationship Id="rId16" Type="http://schemas.openxmlformats.org/officeDocument/2006/relationships/image" Target="../media/image28.svg"/><Relationship Id="rId1" Type="http://schemas.openxmlformats.org/officeDocument/2006/relationships/slideLayout" Target="../slideLayouts/slideLayout1.xml"/><Relationship Id="rId19" Type="http://schemas.openxmlformats.org/officeDocument/2006/relationships/image" Target="../media/image2.png"/><Relationship Id="rId9" Type="http://schemas.openxmlformats.org/officeDocument/2006/relationships/image" Target="../media/image21.svg"/><Relationship Id="rId4" Type="http://schemas.openxmlformats.org/officeDocument/2006/relationships/image" Target="../media/image20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7" Type="http://schemas.openxmlformats.org/officeDocument/2006/relationships/image" Target="../media/image2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9.png"/><Relationship Id="rId5" Type="http://schemas.openxmlformats.org/officeDocument/2006/relationships/image" Target="../media/image118.jpeg"/><Relationship Id="rId4" Type="http://schemas.openxmlformats.org/officeDocument/2006/relationships/image" Target="../media/image117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4.svg"/><Relationship Id="rId13" Type="http://schemas.openxmlformats.org/officeDocument/2006/relationships/image" Target="../media/image2.png"/><Relationship Id="rId3" Type="http://schemas.openxmlformats.org/officeDocument/2006/relationships/image" Target="../media/image123.png"/><Relationship Id="rId7" Type="http://schemas.openxmlformats.org/officeDocument/2006/relationships/image" Target="../media/image125.png"/><Relationship Id="rId12" Type="http://schemas.openxmlformats.org/officeDocument/2006/relationships/image" Target="../media/image188.sv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2.svg"/><Relationship Id="rId11" Type="http://schemas.openxmlformats.org/officeDocument/2006/relationships/image" Target="../media/image127.png"/><Relationship Id="rId5" Type="http://schemas.openxmlformats.org/officeDocument/2006/relationships/image" Target="../media/image124.png"/><Relationship Id="rId10" Type="http://schemas.openxmlformats.org/officeDocument/2006/relationships/image" Target="../media/image186.svg"/><Relationship Id="rId4" Type="http://schemas.openxmlformats.org/officeDocument/2006/relationships/image" Target="../media/image180.svg"/><Relationship Id="rId9" Type="http://schemas.openxmlformats.org/officeDocument/2006/relationships/image" Target="../media/image126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0.svg"/><Relationship Id="rId13" Type="http://schemas.openxmlformats.org/officeDocument/2006/relationships/image" Target="../media/image132.png"/><Relationship Id="rId18" Type="http://schemas.openxmlformats.org/officeDocument/2006/relationships/image" Target="../media/image196.svg"/><Relationship Id="rId3" Type="http://schemas.openxmlformats.org/officeDocument/2006/relationships/image" Target="../media/image128.png"/><Relationship Id="rId21" Type="http://schemas.openxmlformats.org/officeDocument/2006/relationships/image" Target="../media/image16.png"/><Relationship Id="rId7" Type="http://schemas.openxmlformats.org/officeDocument/2006/relationships/image" Target="../media/image130.png"/><Relationship Id="rId12" Type="http://schemas.openxmlformats.org/officeDocument/2006/relationships/image" Target="../media/image194.svg"/><Relationship Id="rId17" Type="http://schemas.openxmlformats.org/officeDocument/2006/relationships/image" Target="../media/image134.png"/><Relationship Id="rId2" Type="http://schemas.openxmlformats.org/officeDocument/2006/relationships/notesSlide" Target="../notesSlides/notesSlide22.xml"/><Relationship Id="rId16" Type="http://schemas.openxmlformats.org/officeDocument/2006/relationships/image" Target="../media/image116.svg"/><Relationship Id="rId20" Type="http://schemas.openxmlformats.org/officeDocument/2006/relationships/image" Target="../media/image197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2.svg"/><Relationship Id="rId11" Type="http://schemas.openxmlformats.org/officeDocument/2006/relationships/image" Target="../media/image131.png"/><Relationship Id="rId5" Type="http://schemas.openxmlformats.org/officeDocument/2006/relationships/image" Target="../media/image129.png"/><Relationship Id="rId15" Type="http://schemas.openxmlformats.org/officeDocument/2006/relationships/image" Target="../media/image133.png"/><Relationship Id="rId23" Type="http://schemas.openxmlformats.org/officeDocument/2006/relationships/image" Target="../media/image2.png"/><Relationship Id="rId10" Type="http://schemas.openxmlformats.org/officeDocument/2006/relationships/image" Target="../media/image26.svg"/><Relationship Id="rId19" Type="http://schemas.openxmlformats.org/officeDocument/2006/relationships/image" Target="../media/image87.png"/><Relationship Id="rId4" Type="http://schemas.openxmlformats.org/officeDocument/2006/relationships/image" Target="../media/image190.svg"/><Relationship Id="rId9" Type="http://schemas.openxmlformats.org/officeDocument/2006/relationships/image" Target="../media/image73.png"/><Relationship Id="rId14" Type="http://schemas.openxmlformats.org/officeDocument/2006/relationships/image" Target="../media/image57.svg"/><Relationship Id="rId22" Type="http://schemas.openxmlformats.org/officeDocument/2006/relationships/image" Target="../media/image199.sv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37.jpeg"/><Relationship Id="rId4" Type="http://schemas.openxmlformats.org/officeDocument/2006/relationships/image" Target="../media/image136.jpe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png"/><Relationship Id="rId13" Type="http://schemas.openxmlformats.org/officeDocument/2006/relationships/image" Target="../media/image229.svg"/><Relationship Id="rId3" Type="http://schemas.openxmlformats.org/officeDocument/2006/relationships/image" Target="../media/image135.jpeg"/><Relationship Id="rId7" Type="http://schemas.openxmlformats.org/officeDocument/2006/relationships/image" Target="../media/image225.svg"/><Relationship Id="rId12" Type="http://schemas.openxmlformats.org/officeDocument/2006/relationships/image" Target="../media/image142.png"/><Relationship Id="rId2" Type="http://schemas.openxmlformats.org/officeDocument/2006/relationships/notesSlide" Target="../notesSlides/notesSlide24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9.png"/><Relationship Id="rId11" Type="http://schemas.openxmlformats.org/officeDocument/2006/relationships/image" Target="../media/image227.svg"/><Relationship Id="rId5" Type="http://schemas.openxmlformats.org/officeDocument/2006/relationships/image" Target="../media/image223.svg"/><Relationship Id="rId15" Type="http://schemas.openxmlformats.org/officeDocument/2006/relationships/image" Target="../media/image231.svg"/><Relationship Id="rId10" Type="http://schemas.openxmlformats.org/officeDocument/2006/relationships/image" Target="../media/image141.png"/><Relationship Id="rId4" Type="http://schemas.openxmlformats.org/officeDocument/2006/relationships/image" Target="../media/image138.png"/><Relationship Id="rId9" Type="http://schemas.openxmlformats.org/officeDocument/2006/relationships/image" Target="../media/image164.svg"/><Relationship Id="rId14" Type="http://schemas.openxmlformats.org/officeDocument/2006/relationships/image" Target="../media/image143.png"/></Relationships>
</file>

<file path=ppt/slides/_rels/slide4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35.svg"/><Relationship Id="rId18" Type="http://schemas.openxmlformats.org/officeDocument/2006/relationships/image" Target="../media/image145.png"/><Relationship Id="rId3" Type="http://schemas.openxmlformats.org/officeDocument/2006/relationships/image" Target="../media/image136.jpeg"/><Relationship Id="rId21" Type="http://schemas.openxmlformats.org/officeDocument/2006/relationships/image" Target="../media/image239.svg"/><Relationship Id="rId17" Type="http://schemas.openxmlformats.org/officeDocument/2006/relationships/image" Target="../media/image235.svg"/><Relationship Id="rId2" Type="http://schemas.openxmlformats.org/officeDocument/2006/relationships/notesSlide" Target="../notesSlides/notesSlide25.xml"/><Relationship Id="rId20" Type="http://schemas.openxmlformats.org/officeDocument/2006/relationships/image" Target="../media/image146.png"/><Relationship Id="rId1" Type="http://schemas.openxmlformats.org/officeDocument/2006/relationships/slideLayout" Target="../slideLayouts/slideLayout1.xml"/><Relationship Id="rId24" Type="http://schemas.openxmlformats.org/officeDocument/2006/relationships/image" Target="../media/image2.png"/><Relationship Id="rId23" Type="http://schemas.openxmlformats.org/officeDocument/2006/relationships/image" Target="../media/image241.svg"/><Relationship Id="rId19" Type="http://schemas.openxmlformats.org/officeDocument/2006/relationships/image" Target="../media/image237.svg"/><Relationship Id="rId4" Type="http://schemas.openxmlformats.org/officeDocument/2006/relationships/image" Target="../media/image88.png"/><Relationship Id="rId14" Type="http://schemas.openxmlformats.org/officeDocument/2006/relationships/image" Target="../media/image144.png"/><Relationship Id="rId22" Type="http://schemas.openxmlformats.org/officeDocument/2006/relationships/image" Target="../media/image147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6.png"/><Relationship Id="rId3" Type="http://schemas.openxmlformats.org/officeDocument/2006/relationships/image" Target="../media/image137.jpeg"/><Relationship Id="rId7" Type="http://schemas.openxmlformats.org/officeDocument/2006/relationships/image" Target="../media/image218.sv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image" Target="../media/image6.png"/><Relationship Id="rId9" Type="http://schemas.openxmlformats.org/officeDocument/2006/relationships/image" Target="../media/image23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png"/><Relationship Id="rId3" Type="http://schemas.openxmlformats.org/officeDocument/2006/relationships/image" Target="../media/image148.jpeg"/><Relationship Id="rId7" Type="http://schemas.openxmlformats.org/officeDocument/2006/relationships/image" Target="../media/image245.sv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112.svg"/><Relationship Id="rId10" Type="http://schemas.openxmlformats.org/officeDocument/2006/relationships/image" Target="../media/image2.png"/><Relationship Id="rId4" Type="http://schemas.openxmlformats.org/officeDocument/2006/relationships/image" Target="../media/image69.png"/><Relationship Id="rId9" Type="http://schemas.openxmlformats.org/officeDocument/2006/relationships/image" Target="../media/image180.sv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9.svg"/><Relationship Id="rId3" Type="http://schemas.openxmlformats.org/officeDocument/2006/relationships/image" Target="../media/image134.png"/><Relationship Id="rId7" Type="http://schemas.openxmlformats.org/officeDocument/2006/relationships/image" Target="../media/image150.png"/><Relationship Id="rId12" Type="http://schemas.openxmlformats.org/officeDocument/2006/relationships/image" Target="../media/image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7.svg"/><Relationship Id="rId11" Type="http://schemas.openxmlformats.org/officeDocument/2006/relationships/chart" Target="../charts/chart12.xml"/><Relationship Id="rId5" Type="http://schemas.openxmlformats.org/officeDocument/2006/relationships/image" Target="../media/image149.png"/><Relationship Id="rId10" Type="http://schemas.openxmlformats.org/officeDocument/2006/relationships/chart" Target="../charts/chart11.xml"/><Relationship Id="rId4" Type="http://schemas.openxmlformats.org/officeDocument/2006/relationships/image" Target="../media/image196.svg"/><Relationship Id="rId9" Type="http://schemas.openxmlformats.org/officeDocument/2006/relationships/chart" Target="../charts/chart10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34.png"/><Relationship Id="rId7" Type="http://schemas.openxmlformats.org/officeDocument/2006/relationships/image" Target="../media/image129.sv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1.png"/><Relationship Id="rId5" Type="http://schemas.openxmlformats.org/officeDocument/2006/relationships/chart" Target="../charts/chart13.xml"/><Relationship Id="rId4" Type="http://schemas.openxmlformats.org/officeDocument/2006/relationships/image" Target="../media/image196.sv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3.png"/><Relationship Id="rId3" Type="http://schemas.openxmlformats.org/officeDocument/2006/relationships/image" Target="../media/image134.png"/><Relationship Id="rId7" Type="http://schemas.openxmlformats.org/officeDocument/2006/relationships/image" Target="../media/image91.sv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11" Type="http://schemas.openxmlformats.org/officeDocument/2006/relationships/image" Target="../media/image2.png"/><Relationship Id="rId5" Type="http://schemas.openxmlformats.org/officeDocument/2006/relationships/image" Target="../media/image253.svg"/><Relationship Id="rId10" Type="http://schemas.openxmlformats.org/officeDocument/2006/relationships/image" Target="../media/image152.png"/><Relationship Id="rId9" Type="http://schemas.openxmlformats.org/officeDocument/2006/relationships/image" Target="../media/image231.sv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7" Type="http://schemas.openxmlformats.org/officeDocument/2006/relationships/image" Target="../media/image2.png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5.svg"/><Relationship Id="rId5" Type="http://schemas.openxmlformats.org/officeDocument/2006/relationships/image" Target="../media/image153.png"/><Relationship Id="rId4" Type="http://schemas.openxmlformats.org/officeDocument/2006/relationships/image" Target="../media/image253.sv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4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svg"/><Relationship Id="rId3" Type="http://schemas.openxmlformats.org/officeDocument/2006/relationships/chart" Target="../charts/chart2.xml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svg"/><Relationship Id="rId4" Type="http://schemas.openxmlformats.org/officeDocument/2006/relationships/image" Target="../media/image19.png"/><Relationship Id="rId9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4.png"/><Relationship Id="rId18" Type="http://schemas.openxmlformats.org/officeDocument/2006/relationships/image" Target="../media/image44.svg"/><Relationship Id="rId3" Type="http://schemas.openxmlformats.org/officeDocument/2006/relationships/image" Target="../media/image11.svg"/><Relationship Id="rId7" Type="http://schemas.openxmlformats.org/officeDocument/2006/relationships/image" Target="../media/image9.svg"/><Relationship Id="rId12" Type="http://schemas.openxmlformats.org/officeDocument/2006/relationships/image" Target="../media/image38.svg"/><Relationship Id="rId17" Type="http://schemas.openxmlformats.org/officeDocument/2006/relationships/image" Target="../media/image26.png"/><Relationship Id="rId2" Type="http://schemas.openxmlformats.org/officeDocument/2006/relationships/image" Target="../media/image21.png"/><Relationship Id="rId16" Type="http://schemas.openxmlformats.org/officeDocument/2006/relationships/image" Target="../media/image42.svg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23.png"/><Relationship Id="rId5" Type="http://schemas.openxmlformats.org/officeDocument/2006/relationships/image" Target="../media/image34.svg"/><Relationship Id="rId15" Type="http://schemas.openxmlformats.org/officeDocument/2006/relationships/image" Target="../media/image25.png"/><Relationship Id="rId10" Type="http://schemas.openxmlformats.org/officeDocument/2006/relationships/image" Target="../media/image36.svg"/><Relationship Id="rId19" Type="http://schemas.openxmlformats.org/officeDocument/2006/relationships/chart" Target="../charts/chart3.xml"/><Relationship Id="rId4" Type="http://schemas.openxmlformats.org/officeDocument/2006/relationships/image" Target="../media/image12.png"/><Relationship Id="rId14" Type="http://schemas.openxmlformats.org/officeDocument/2006/relationships/image" Target="../media/image40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svg"/><Relationship Id="rId13" Type="http://schemas.openxmlformats.org/officeDocument/2006/relationships/image" Target="../media/image33.jpeg"/><Relationship Id="rId3" Type="http://schemas.openxmlformats.org/officeDocument/2006/relationships/image" Target="../media/image27.png"/><Relationship Id="rId7" Type="http://schemas.openxmlformats.org/officeDocument/2006/relationships/image" Target="../media/image29.png"/><Relationship Id="rId12" Type="http://schemas.openxmlformats.org/officeDocument/2006/relationships/image" Target="../media/image3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3.svg"/><Relationship Id="rId11" Type="http://schemas.openxmlformats.org/officeDocument/2006/relationships/image" Target="../media/image31.jpeg"/><Relationship Id="rId5" Type="http://schemas.openxmlformats.org/officeDocument/2006/relationships/image" Target="../media/image28.png"/><Relationship Id="rId15" Type="http://schemas.openxmlformats.org/officeDocument/2006/relationships/image" Target="../media/image34.jpeg"/><Relationship Id="rId10" Type="http://schemas.openxmlformats.org/officeDocument/2006/relationships/image" Target="../media/image67.svg"/><Relationship Id="rId4" Type="http://schemas.openxmlformats.org/officeDocument/2006/relationships/image" Target="../media/image61.svg"/><Relationship Id="rId9" Type="http://schemas.openxmlformats.org/officeDocument/2006/relationships/image" Target="../media/image30.png"/><Relationship Id="rId1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chart" Target="../charts/chart5.xml"/><Relationship Id="rId7" Type="http://schemas.openxmlformats.org/officeDocument/2006/relationships/chart" Target="../charts/chart9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8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lum contrast="17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345" y="0"/>
            <a:ext cx="9913020" cy="6858000"/>
          </a:xfrm>
          <a:prstGeom prst="rect">
            <a:avLst/>
          </a:prstGeom>
        </p:spPr>
      </p:pic>
      <p:sp>
        <p:nvSpPr>
          <p:cNvPr id="9" name="Полилиния: фигура 8">
            <a:extLst>
              <a:ext uri="{FF2B5EF4-FFF2-40B4-BE49-F238E27FC236}">
                <a16:creationId xmlns:a16="http://schemas.microsoft.com/office/drawing/2014/main" xmlns="" id="{81B021BF-A146-4486-952C-321C2E738A90}"/>
              </a:ext>
            </a:extLst>
          </p:cNvPr>
          <p:cNvSpPr/>
          <p:nvPr/>
        </p:nvSpPr>
        <p:spPr>
          <a:xfrm>
            <a:off x="0" y="0"/>
            <a:ext cx="9907209" cy="6858000"/>
          </a:xfrm>
          <a:custGeom>
            <a:avLst/>
            <a:gdLst>
              <a:gd name="connsiteX0" fmla="*/ 0 w 9246000"/>
              <a:gd name="connsiteY0" fmla="*/ 0 h 6868103"/>
              <a:gd name="connsiteX1" fmla="*/ 6096000 w 9246000"/>
              <a:gd name="connsiteY1" fmla="*/ 0 h 6868103"/>
              <a:gd name="connsiteX2" fmla="*/ 6096000 w 9246000"/>
              <a:gd name="connsiteY2" fmla="*/ 2032 h 6868103"/>
              <a:gd name="connsiteX3" fmla="*/ 9246000 w 9246000"/>
              <a:gd name="connsiteY3" fmla="*/ 2032 h 6868103"/>
              <a:gd name="connsiteX4" fmla="*/ 6096000 w 9246000"/>
              <a:gd name="connsiteY4" fmla="*/ 6868103 h 6868103"/>
              <a:gd name="connsiteX5" fmla="*/ 0 w 9246000"/>
              <a:gd name="connsiteY5" fmla="*/ 6868103 h 6868103"/>
              <a:gd name="connsiteX0" fmla="*/ 0 w 9246000"/>
              <a:gd name="connsiteY0" fmla="*/ 0 h 6868103"/>
              <a:gd name="connsiteX1" fmla="*/ 6096000 w 9246000"/>
              <a:gd name="connsiteY1" fmla="*/ 0 h 6868103"/>
              <a:gd name="connsiteX2" fmla="*/ 6096000 w 9246000"/>
              <a:gd name="connsiteY2" fmla="*/ 2032 h 6868103"/>
              <a:gd name="connsiteX3" fmla="*/ 9246000 w 9246000"/>
              <a:gd name="connsiteY3" fmla="*/ 2032 h 6868103"/>
              <a:gd name="connsiteX4" fmla="*/ 5649823 w 9246000"/>
              <a:gd name="connsiteY4" fmla="*/ 6858447 h 6868103"/>
              <a:gd name="connsiteX5" fmla="*/ 0 w 9246000"/>
              <a:gd name="connsiteY5" fmla="*/ 6868103 h 6868103"/>
              <a:gd name="connsiteX6" fmla="*/ 0 w 9246000"/>
              <a:gd name="connsiteY6" fmla="*/ 0 h 6868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246000" h="6868103">
                <a:moveTo>
                  <a:pt x="0" y="0"/>
                </a:moveTo>
                <a:lnTo>
                  <a:pt x="6096000" y="0"/>
                </a:lnTo>
                <a:lnTo>
                  <a:pt x="6096000" y="2032"/>
                </a:lnTo>
                <a:lnTo>
                  <a:pt x="9246000" y="2032"/>
                </a:lnTo>
                <a:lnTo>
                  <a:pt x="5649823" y="6858447"/>
                </a:lnTo>
                <a:lnTo>
                  <a:pt x="0" y="6868103"/>
                </a:lnTo>
                <a:lnTo>
                  <a:pt x="0" y="0"/>
                </a:lnTo>
                <a:close/>
              </a:path>
            </a:pathLst>
          </a:custGeom>
          <a:solidFill>
            <a:srgbClr val="0067AF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80466" tIns="40233" rIns="80466" bIns="40233" rtlCol="0" anchor="ctr">
            <a:noAutofit/>
          </a:bodyPr>
          <a:lstStyle/>
          <a:p>
            <a:pPr algn="ctr" defTabSz="804683"/>
            <a:endParaRPr lang="ru-RU" sz="1600" dirty="0">
              <a:solidFill>
                <a:prstClr val="white"/>
              </a:solidFill>
            </a:endParaRPr>
          </a:p>
        </p:txBody>
      </p:sp>
      <p:sp>
        <p:nvSpPr>
          <p:cNvPr id="10" name="Полилиния: фигура 9">
            <a:extLst>
              <a:ext uri="{FF2B5EF4-FFF2-40B4-BE49-F238E27FC236}">
                <a16:creationId xmlns:a16="http://schemas.microsoft.com/office/drawing/2014/main" xmlns="" id="{93430012-BA3A-4636-B839-750794681A1D}"/>
              </a:ext>
            </a:extLst>
          </p:cNvPr>
          <p:cNvSpPr/>
          <p:nvPr/>
        </p:nvSpPr>
        <p:spPr>
          <a:xfrm>
            <a:off x="-14877" y="2520290"/>
            <a:ext cx="8504983" cy="2578727"/>
          </a:xfrm>
          <a:custGeom>
            <a:avLst/>
            <a:gdLst>
              <a:gd name="connsiteX0" fmla="*/ 0 w 7780845"/>
              <a:gd name="connsiteY0" fmla="*/ 0 h 2530106"/>
              <a:gd name="connsiteX1" fmla="*/ 7780845 w 7780845"/>
              <a:gd name="connsiteY1" fmla="*/ 0 h 2530106"/>
              <a:gd name="connsiteX2" fmla="*/ 6620089 w 7780845"/>
              <a:gd name="connsiteY2" fmla="*/ 2530106 h 2530106"/>
              <a:gd name="connsiteX3" fmla="*/ 0 w 7780845"/>
              <a:gd name="connsiteY3" fmla="*/ 2530106 h 2530106"/>
              <a:gd name="connsiteX0" fmla="*/ 0 w 7780845"/>
              <a:gd name="connsiteY0" fmla="*/ 0 h 2530106"/>
              <a:gd name="connsiteX1" fmla="*/ 7780845 w 7780845"/>
              <a:gd name="connsiteY1" fmla="*/ 0 h 2530106"/>
              <a:gd name="connsiteX2" fmla="*/ 6658426 w 7780845"/>
              <a:gd name="connsiteY2" fmla="*/ 2530106 h 2530106"/>
              <a:gd name="connsiteX3" fmla="*/ 0 w 7780845"/>
              <a:gd name="connsiteY3" fmla="*/ 2530106 h 2530106"/>
              <a:gd name="connsiteX4" fmla="*/ 0 w 7780845"/>
              <a:gd name="connsiteY4" fmla="*/ 0 h 2530106"/>
              <a:gd name="connsiteX0" fmla="*/ 0 w 7780845"/>
              <a:gd name="connsiteY0" fmla="*/ 0 h 2530106"/>
              <a:gd name="connsiteX1" fmla="*/ 7780845 w 7780845"/>
              <a:gd name="connsiteY1" fmla="*/ 0 h 2530106"/>
              <a:gd name="connsiteX2" fmla="*/ 6687179 w 7780845"/>
              <a:gd name="connsiteY2" fmla="*/ 2509302 h 2530106"/>
              <a:gd name="connsiteX3" fmla="*/ 0 w 7780845"/>
              <a:gd name="connsiteY3" fmla="*/ 2530106 h 2530106"/>
              <a:gd name="connsiteX4" fmla="*/ 0 w 7780845"/>
              <a:gd name="connsiteY4" fmla="*/ 0 h 2530106"/>
              <a:gd name="connsiteX0" fmla="*/ 0 w 7673527"/>
              <a:gd name="connsiteY0" fmla="*/ 51477 h 2581583"/>
              <a:gd name="connsiteX1" fmla="*/ 7673527 w 7673527"/>
              <a:gd name="connsiteY1" fmla="*/ 0 h 2581583"/>
              <a:gd name="connsiteX2" fmla="*/ 6687179 w 7673527"/>
              <a:gd name="connsiteY2" fmla="*/ 2560779 h 2581583"/>
              <a:gd name="connsiteX3" fmla="*/ 0 w 7673527"/>
              <a:gd name="connsiteY3" fmla="*/ 2581583 h 2581583"/>
              <a:gd name="connsiteX4" fmla="*/ 0 w 7673527"/>
              <a:gd name="connsiteY4" fmla="*/ 51477 h 2581583"/>
              <a:gd name="connsiteX0" fmla="*/ 0 w 7673527"/>
              <a:gd name="connsiteY0" fmla="*/ 51477 h 2581583"/>
              <a:gd name="connsiteX1" fmla="*/ 7673527 w 7673527"/>
              <a:gd name="connsiteY1" fmla="*/ 0 h 2581583"/>
              <a:gd name="connsiteX2" fmla="*/ 6687179 w 7673527"/>
              <a:gd name="connsiteY2" fmla="*/ 2560779 h 2581583"/>
              <a:gd name="connsiteX3" fmla="*/ 0 w 7673527"/>
              <a:gd name="connsiteY3" fmla="*/ 2581583 h 2581583"/>
              <a:gd name="connsiteX4" fmla="*/ 0 w 7673527"/>
              <a:gd name="connsiteY4" fmla="*/ 51477 h 2581583"/>
              <a:gd name="connsiteX0" fmla="*/ 0 w 7673527"/>
              <a:gd name="connsiteY0" fmla="*/ 51477 h 2581583"/>
              <a:gd name="connsiteX1" fmla="*/ 7673527 w 7673527"/>
              <a:gd name="connsiteY1" fmla="*/ 0 h 2581583"/>
              <a:gd name="connsiteX2" fmla="*/ 6687179 w 7673527"/>
              <a:gd name="connsiteY2" fmla="*/ 2560779 h 2581583"/>
              <a:gd name="connsiteX3" fmla="*/ 0 w 7673527"/>
              <a:gd name="connsiteY3" fmla="*/ 2581583 h 2581583"/>
              <a:gd name="connsiteX4" fmla="*/ 0 w 7673527"/>
              <a:gd name="connsiteY4" fmla="*/ 51477 h 2581583"/>
              <a:gd name="connsiteX0" fmla="*/ 0 w 7673527"/>
              <a:gd name="connsiteY0" fmla="*/ 51477 h 2581583"/>
              <a:gd name="connsiteX1" fmla="*/ 7673527 w 7673527"/>
              <a:gd name="connsiteY1" fmla="*/ 0 h 2581583"/>
              <a:gd name="connsiteX2" fmla="*/ 6411239 w 7673527"/>
              <a:gd name="connsiteY2" fmla="*/ 2517090 h 2581583"/>
              <a:gd name="connsiteX3" fmla="*/ 0 w 7673527"/>
              <a:gd name="connsiteY3" fmla="*/ 2581583 h 2581583"/>
              <a:gd name="connsiteX4" fmla="*/ 0 w 7673527"/>
              <a:gd name="connsiteY4" fmla="*/ 51477 h 2581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73527" h="2581583">
                <a:moveTo>
                  <a:pt x="0" y="51477"/>
                </a:moveTo>
                <a:lnTo>
                  <a:pt x="7673527" y="0"/>
                </a:lnTo>
                <a:lnTo>
                  <a:pt x="6411239" y="2517090"/>
                </a:lnTo>
                <a:lnTo>
                  <a:pt x="0" y="2581583"/>
                </a:lnTo>
                <a:lnTo>
                  <a:pt x="0" y="51477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80466" tIns="40233" rIns="80466" bIns="40233" rtlCol="0" anchor="ctr">
            <a:noAutofit/>
          </a:bodyPr>
          <a:lstStyle/>
          <a:p>
            <a:pPr algn="ctr" defTabSz="804683"/>
            <a:endParaRPr lang="ru-RU" sz="16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Полилиния: фигура 6">
            <a:extLst>
              <a:ext uri="{FF2B5EF4-FFF2-40B4-BE49-F238E27FC236}">
                <a16:creationId xmlns:a16="http://schemas.microsoft.com/office/drawing/2014/main" xmlns="" id="{E9811CCE-425E-421D-906F-FDB5FF116926}"/>
              </a:ext>
            </a:extLst>
          </p:cNvPr>
          <p:cNvSpPr/>
          <p:nvPr/>
        </p:nvSpPr>
        <p:spPr>
          <a:xfrm>
            <a:off x="5585670" y="4686251"/>
            <a:ext cx="470149" cy="469088"/>
          </a:xfrm>
          <a:custGeom>
            <a:avLst/>
            <a:gdLst>
              <a:gd name="connsiteX0" fmla="*/ 578644 w 578644"/>
              <a:gd name="connsiteY0" fmla="*/ 0 h 469106"/>
              <a:gd name="connsiteX1" fmla="*/ 0 w 578644"/>
              <a:gd name="connsiteY1" fmla="*/ 469106 h 469106"/>
              <a:gd name="connsiteX2" fmla="*/ 207169 w 578644"/>
              <a:gd name="connsiteY2" fmla="*/ 0 h 469106"/>
              <a:gd name="connsiteX3" fmla="*/ 578644 w 578644"/>
              <a:gd name="connsiteY3" fmla="*/ 0 h 469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8644" h="469106">
                <a:moveTo>
                  <a:pt x="578644" y="0"/>
                </a:moveTo>
                <a:lnTo>
                  <a:pt x="0" y="469106"/>
                </a:lnTo>
                <a:lnTo>
                  <a:pt x="207169" y="0"/>
                </a:lnTo>
                <a:lnTo>
                  <a:pt x="578644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466" tIns="40233" rIns="80466" bIns="40233" rtlCol="0" anchor="ctr"/>
          <a:lstStyle/>
          <a:p>
            <a:pPr algn="ctr" defTabSz="804683"/>
            <a:endParaRPr lang="ru-RU" sz="1600" dirty="0">
              <a:solidFill>
                <a:prstClr val="white"/>
              </a:solidFill>
            </a:endParaRPr>
          </a:p>
        </p:txBody>
      </p:sp>
      <p:sp>
        <p:nvSpPr>
          <p:cNvPr id="6" name="Равнобедренный треугольник 5">
            <a:extLst>
              <a:ext uri="{FF2B5EF4-FFF2-40B4-BE49-F238E27FC236}">
                <a16:creationId xmlns:a16="http://schemas.microsoft.com/office/drawing/2014/main" xmlns="" id="{C3891D6C-164C-4F07-94B0-55B67C0190FD}"/>
              </a:ext>
            </a:extLst>
          </p:cNvPr>
          <p:cNvSpPr/>
          <p:nvPr/>
        </p:nvSpPr>
        <p:spPr>
          <a:xfrm>
            <a:off x="6671437" y="1809066"/>
            <a:ext cx="329063" cy="349881"/>
          </a:xfrm>
          <a:prstGeom prst="triangl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466" tIns="40233" rIns="80466" bIns="40233" rtlCol="0" anchor="ctr"/>
          <a:lstStyle/>
          <a:p>
            <a:pPr algn="ctr" defTabSz="804683"/>
            <a:endParaRPr lang="ru-RU" sz="1600" dirty="0">
              <a:solidFill>
                <a:prstClr val="white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08DAF865-96F5-4176-9983-A7D572FF73F1}"/>
              </a:ext>
            </a:extLst>
          </p:cNvPr>
          <p:cNvSpPr txBox="1"/>
          <p:nvPr/>
        </p:nvSpPr>
        <p:spPr>
          <a:xfrm>
            <a:off x="803370" y="2851579"/>
            <a:ext cx="6380444" cy="2081799"/>
          </a:xfrm>
          <a:prstGeom prst="rect">
            <a:avLst/>
          </a:prstGeom>
          <a:noFill/>
        </p:spPr>
        <p:txBody>
          <a:bodyPr wrap="square" lIns="80466" tIns="40233" rIns="80466" bIns="40233" rtlCol="0">
            <a:spAutoFit/>
          </a:bodyPr>
          <a:lstStyle/>
          <a:p>
            <a:pPr defTabSz="804683"/>
            <a:r>
              <a:rPr lang="ru-RU" sz="26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  <a:t>ИНВЕСТИЦИОННЫЙ ПРОФИЛЬ</a:t>
            </a:r>
          </a:p>
          <a:p>
            <a:pPr defTabSz="804683"/>
            <a:r>
              <a:rPr lang="ru-RU" sz="26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  <a:t>МАРКСОВСКОГО МУНИЦИПАЛЬНОГО </a:t>
            </a:r>
            <a:r>
              <a:rPr lang="ru-RU" sz="26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  <a:t>РАЙОНА </a:t>
            </a:r>
            <a:r>
              <a:rPr lang="ru-RU" sz="26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  <a:t>САРАТОВСКОЙ ОБЛАСТИ ДО </a:t>
            </a:r>
            <a:r>
              <a:rPr lang="ru-RU" sz="26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  <a:t>2026 </a:t>
            </a:r>
            <a:r>
              <a:rPr lang="ru-RU" sz="26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  <a:t>ГОДА</a:t>
            </a:r>
          </a:p>
        </p:txBody>
      </p:sp>
      <p:pic>
        <p:nvPicPr>
          <p:cNvPr id="13" name="Picture 2" descr="C:\Users\нигматулинаои\Desktop\для презентации\Герб Маркс - без фона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8728" y="0"/>
            <a:ext cx="727272" cy="90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592052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6CCE0D6-7DF6-78BC-6745-3F7E234FFA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6" descr="Похожее изображени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6519" y="774511"/>
            <a:ext cx="505301" cy="453475"/>
          </a:xfrm>
          <a:prstGeom prst="rect">
            <a:avLst/>
          </a:prstGeom>
          <a:solidFill>
            <a:srgbClr val="00B0F0"/>
          </a:solidFill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94730B4-A050-E830-ECD6-BBBF7E2E97D9}"/>
              </a:ext>
            </a:extLst>
          </p:cNvPr>
          <p:cNvSpPr txBox="1"/>
          <p:nvPr/>
        </p:nvSpPr>
        <p:spPr>
          <a:xfrm>
            <a:off x="586253" y="488476"/>
            <a:ext cx="916058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2000" b="1" smtClean="0">
                <a:latin typeface="Arial" panose="020B0604020202020204" pitchFamily="34" charset="0"/>
                <a:cs typeface="Arial" panose="020B0604020202020204" pitchFamily="34" charset="0"/>
              </a:rPr>
              <a:t>ТУРИЗМ</a:t>
            </a:r>
            <a:endParaRPr lang="ru-RU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5" name="Рисунок 34" descr="Запасы со сплошной заливкой">
            <a:extLst>
              <a:ext uri="{FF2B5EF4-FFF2-40B4-BE49-F238E27FC236}">
                <a16:creationId xmlns:a16="http://schemas.microsoft.com/office/drawing/2014/main" xmlns="" id="{717FEFC0-A000-68AF-FD98-613B3C684EA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8412931" y="2215444"/>
            <a:ext cx="360000" cy="360000"/>
          </a:xfrm>
          <a:prstGeom prst="rect">
            <a:avLst/>
          </a:prstGeom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0763" y="2264150"/>
            <a:ext cx="360362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2932" y="3202297"/>
            <a:ext cx="360362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654907" y="833719"/>
            <a:ext cx="9811265" cy="2797505"/>
          </a:xfrm>
          <a:prstGeom prst="rect">
            <a:avLst/>
          </a:prstGeom>
        </p:spPr>
        <p:txBody>
          <a:bodyPr wrap="square" lIns="72969" tIns="36485" rIns="72969" bIns="36485" anchor="t">
            <a:spAutoFit/>
          </a:bodyPr>
          <a:lstStyle/>
          <a:p>
            <a:pPr indent="68409"/>
            <a:r>
              <a:rPr lang="ru-RU" dirty="0" smtClean="0">
                <a:latin typeface="Arial" pitchFamily="34" charset="0"/>
                <a:ea typeface="PT Astra Serif" panose="020A0603040505020204" pitchFamily="18" charset="-52"/>
                <a:cs typeface="Arial" pitchFamily="34" charset="0"/>
              </a:rPr>
              <a:t>Город Маркс – современный город с немецким прошлым (до 1915 года  </a:t>
            </a:r>
          </a:p>
          <a:p>
            <a:pPr indent="68409"/>
            <a:r>
              <a:rPr lang="ru-RU" dirty="0" err="1" smtClean="0">
                <a:latin typeface="Arial" pitchFamily="34" charset="0"/>
                <a:ea typeface="PT Astra Serif" panose="020A0603040505020204" pitchFamily="18" charset="-52"/>
                <a:cs typeface="Arial" pitchFamily="34" charset="0"/>
              </a:rPr>
              <a:t>Екатериненштадт</a:t>
            </a:r>
            <a:r>
              <a:rPr lang="ru-RU" dirty="0" smtClean="0">
                <a:latin typeface="Arial" pitchFamily="34" charset="0"/>
                <a:ea typeface="PT Astra Serif" panose="020A0603040505020204" pitchFamily="18" charset="-52"/>
                <a:cs typeface="Arial" pitchFamily="34" charset="0"/>
              </a:rPr>
              <a:t>)</a:t>
            </a:r>
          </a:p>
          <a:p>
            <a:pPr indent="68409"/>
            <a:r>
              <a:rPr lang="ru-RU" dirty="0" smtClean="0">
                <a:latin typeface="Arial" pitchFamily="34" charset="0"/>
                <a:ea typeface="PT Astra Serif" panose="020A0603040505020204" pitchFamily="18" charset="-52"/>
                <a:cs typeface="Arial" pitchFamily="34" charset="0"/>
              </a:rPr>
              <a:t>Туристический маршрут «Пешеходное кольцо» </a:t>
            </a:r>
            <a:r>
              <a:rPr lang="ru-RU" b="1" dirty="0" smtClean="0">
                <a:latin typeface="Arial" pitchFamily="34" charset="0"/>
                <a:ea typeface="PT Astra Serif" panose="020A0603040505020204" pitchFamily="18" charset="-52"/>
                <a:cs typeface="Arial" pitchFamily="34" charset="0"/>
              </a:rPr>
              <a:t>- </a:t>
            </a:r>
            <a:r>
              <a:rPr lang="ru-RU" dirty="0" smtClean="0">
                <a:latin typeface="Arial" pitchFamily="34" charset="0"/>
                <a:ea typeface="PT Astra Serif" panose="020A0603040505020204" pitchFamily="18" charset="-52"/>
                <a:cs typeface="Arial" pitchFamily="34" charset="0"/>
              </a:rPr>
              <a:t>6 км истории и современности</a:t>
            </a:r>
          </a:p>
          <a:p>
            <a:pPr indent="68409"/>
            <a:r>
              <a:rPr lang="ru-RU" dirty="0" smtClean="0">
                <a:latin typeface="Arial" pitchFamily="34" charset="0"/>
                <a:ea typeface="PT Astra Serif" panose="020A0603040505020204" pitchFamily="18" charset="-52"/>
                <a:cs typeface="Arial" pitchFamily="34" charset="0"/>
              </a:rPr>
              <a:t>40 объектов туристической направленности: гостиницы, базы отдыха и </a:t>
            </a:r>
          </a:p>
          <a:p>
            <a:pPr indent="68409"/>
            <a:r>
              <a:rPr lang="ru-RU" dirty="0" smtClean="0">
                <a:latin typeface="Arial" pitchFamily="34" charset="0"/>
                <a:ea typeface="PT Astra Serif" panose="020A0603040505020204" pitchFamily="18" charset="-52"/>
                <a:cs typeface="Arial" pitchFamily="34" charset="0"/>
              </a:rPr>
              <a:t>оздоровительные учреждения</a:t>
            </a:r>
          </a:p>
          <a:p>
            <a:pPr indent="68409"/>
            <a:r>
              <a:rPr lang="ru-RU" dirty="0" smtClean="0">
                <a:latin typeface="Arial" pitchFamily="34" charset="0"/>
                <a:ea typeface="PT Astra Serif" panose="020A0603040505020204" pitchFamily="18" charset="-52"/>
                <a:cs typeface="Arial" pitchFamily="34" charset="0"/>
              </a:rPr>
              <a:t>41 объект питания</a:t>
            </a:r>
          </a:p>
          <a:p>
            <a:pPr indent="68409"/>
            <a:r>
              <a:rPr lang="ru-RU" dirty="0" smtClean="0">
                <a:latin typeface="Arial" pitchFamily="34" charset="0"/>
                <a:ea typeface="PT Astra Serif" panose="020A0603040505020204" pitchFamily="18" charset="-52"/>
                <a:cs typeface="Arial" pitchFamily="34" charset="0"/>
              </a:rPr>
              <a:t>Благоприятная городская среда и развитая инфраструктура </a:t>
            </a:r>
          </a:p>
          <a:p>
            <a:pPr lvl="0"/>
            <a:endParaRPr lang="ru-RU" sz="1900" dirty="0" smtClean="0">
              <a:latin typeface="Book Antiqua" panose="02040602050305030304" pitchFamily="18" charset="0"/>
              <a:ea typeface="PT Astra Serif" panose="020A0603040505020204" pitchFamily="18" charset="-52"/>
              <a:cs typeface="Times New Roman" pitchFamily="18" charset="0"/>
            </a:endParaRPr>
          </a:p>
          <a:p>
            <a:pPr lvl="0"/>
            <a:r>
              <a:rPr lang="ru-RU" sz="1600" dirty="0" smtClean="0">
                <a:latin typeface="Book Antiqua" panose="02040602050305030304" pitchFamily="18" charset="0"/>
                <a:ea typeface="PT Astra Serif" panose="020A0603040505020204" pitchFamily="18" charset="-52"/>
                <a:cs typeface="Times New Roman" pitchFamily="18" charset="0"/>
              </a:rPr>
              <a:t> </a:t>
            </a:r>
          </a:p>
          <a:p>
            <a:pPr lvl="0"/>
            <a:endParaRPr lang="ru-RU" sz="1600" dirty="0">
              <a:latin typeface="Book Antiqua" panose="02040602050305030304" pitchFamily="18" charset="0"/>
              <a:ea typeface="PT Astra Serif" panose="020A0603040505020204" pitchFamily="18" charset="-52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 cstate="print"/>
          <a:srcRect l="49580" t="10071" r="7564" b="10446"/>
          <a:stretch>
            <a:fillRect/>
          </a:stretch>
        </p:blipFill>
        <p:spPr bwMode="auto">
          <a:xfrm>
            <a:off x="6952827" y="2744959"/>
            <a:ext cx="2953173" cy="379176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9218" name="AutoShape 2" descr="Стела на въезде в город"/>
          <p:cNvSpPr>
            <a:spLocks noChangeAspect="1" noChangeArrowheads="1"/>
          </p:cNvSpPr>
          <p:nvPr/>
        </p:nvSpPr>
        <p:spPr bwMode="auto">
          <a:xfrm>
            <a:off x="114628" y="-130999"/>
            <a:ext cx="224578" cy="276394"/>
          </a:xfrm>
          <a:prstGeom prst="rect">
            <a:avLst/>
          </a:prstGeom>
          <a:noFill/>
        </p:spPr>
        <p:txBody>
          <a:bodyPr vert="horz" wrap="square" lIns="72969" tIns="36485" rIns="72969" bIns="36485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221" name="Picture 5" descr="C:\Users\гнедова-юа\AppData\Local\Packages\Microsoft.Windows.Photos_8wekyb3d8bbwe\TempState\ShareServiceTempFolder\15.jpe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561679" y="3825216"/>
            <a:ext cx="2347862" cy="26141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8" name="Picture 6" descr="Похожее изображени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6519" y="1285092"/>
            <a:ext cx="505301" cy="453475"/>
          </a:xfrm>
          <a:prstGeom prst="rect">
            <a:avLst/>
          </a:prstGeom>
          <a:solidFill>
            <a:srgbClr val="00B0F0"/>
          </a:solidFill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Похожее изображени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0715" y="1701544"/>
            <a:ext cx="505301" cy="453475"/>
          </a:xfrm>
          <a:prstGeom prst="rect">
            <a:avLst/>
          </a:prstGeom>
          <a:solidFill>
            <a:srgbClr val="00B0F0"/>
          </a:solidFill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6" descr="Похожее изображени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1056" y="2525135"/>
            <a:ext cx="505301" cy="453475"/>
          </a:xfrm>
          <a:prstGeom prst="rect">
            <a:avLst/>
          </a:prstGeom>
          <a:solidFill>
            <a:srgbClr val="00B0F0"/>
          </a:solidFill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Скругленный прямоугольник 15">
            <a:extLst>
              <a:ext uri="{FF2B5EF4-FFF2-40B4-BE49-F238E27FC236}">
                <a16:creationId xmlns:a16="http://schemas.microsoft.com/office/drawing/2014/main" xmlns="" id="{2165614C-6371-5053-2690-9B9E16044DB3}"/>
              </a:ext>
            </a:extLst>
          </p:cNvPr>
          <p:cNvSpPr/>
          <p:nvPr/>
        </p:nvSpPr>
        <p:spPr>
          <a:xfrm>
            <a:off x="627017" y="163628"/>
            <a:ext cx="665113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туризм</a:t>
            </a:r>
            <a:endParaRPr lang="x-none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Picture 6" descr="Похожее изображени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7609" y="2121723"/>
            <a:ext cx="505301" cy="453475"/>
          </a:xfrm>
          <a:prstGeom prst="rect">
            <a:avLst/>
          </a:prstGeom>
          <a:solidFill>
            <a:srgbClr val="00B0F0"/>
          </a:solidFill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5"/>
          <p:cNvPicPr>
            <a:picLocks noChangeAspect="1" noChangeArrowheads="1"/>
          </p:cNvPicPr>
          <p:nvPr/>
        </p:nvPicPr>
        <p:blipFill>
          <a:blip r:embed="rId10" cstate="print"/>
          <a:srcRect l="8858" t="8832" r="3752" b="8876"/>
          <a:stretch>
            <a:fillRect/>
          </a:stretch>
        </p:blipFill>
        <p:spPr bwMode="auto">
          <a:xfrm>
            <a:off x="105346" y="3783931"/>
            <a:ext cx="4399877" cy="2576458"/>
          </a:xfrm>
          <a:prstGeom prst="roundRect">
            <a:avLst/>
          </a:prstGeom>
          <a:noFill/>
          <a:ln w="9525">
            <a:solidFill>
              <a:srgbClr val="008BD2"/>
            </a:solidFill>
            <a:miter lim="800000"/>
            <a:headEnd/>
            <a:tailEnd/>
          </a:ln>
          <a:effectLst/>
        </p:spPr>
      </p:pic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E7A0C883-2A19-D9B2-9303-2BB59504A36E}"/>
              </a:ext>
            </a:extLst>
          </p:cNvPr>
          <p:cNvSpPr txBox="1"/>
          <p:nvPr/>
        </p:nvSpPr>
        <p:spPr>
          <a:xfrm>
            <a:off x="593966" y="6541160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МАРКСОВСКОГО МУНИЦИПАЛЬНОГО РАЙОНА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56187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Скругленный прямоугольник 131">
            <a:extLst>
              <a:ext uri="{FF2B5EF4-FFF2-40B4-BE49-F238E27FC236}">
                <a16:creationId xmlns="" xmlns:a16="http://schemas.microsoft.com/office/drawing/2014/main" id="{965B5596-9886-1EDD-8689-79E3A0147044}"/>
              </a:ext>
            </a:extLst>
          </p:cNvPr>
          <p:cNvSpPr/>
          <p:nvPr/>
        </p:nvSpPr>
        <p:spPr>
          <a:xfrm>
            <a:off x="627016" y="1401546"/>
            <a:ext cx="6056289" cy="4906277"/>
          </a:xfrm>
          <a:prstGeom prst="roundRect">
            <a:avLst>
              <a:gd name="adj" fmla="val 5028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68" name="Скругленный прямоугольник 167">
            <a:extLst>
              <a:ext uri="{FF2B5EF4-FFF2-40B4-BE49-F238E27FC236}">
                <a16:creationId xmlns="" xmlns:a16="http://schemas.microsoft.com/office/drawing/2014/main" id="{406DE531-59AB-987E-57EA-AF99FD6084E2}"/>
              </a:ext>
            </a:extLst>
          </p:cNvPr>
          <p:cNvSpPr/>
          <p:nvPr/>
        </p:nvSpPr>
        <p:spPr>
          <a:xfrm>
            <a:off x="750638" y="1525351"/>
            <a:ext cx="2894929" cy="1465200"/>
          </a:xfrm>
          <a:prstGeom prst="roundRect">
            <a:avLst>
              <a:gd name="adj" fmla="val 1403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173" name="Скругленный прямоугольник 172">
            <a:extLst>
              <a:ext uri="{FF2B5EF4-FFF2-40B4-BE49-F238E27FC236}">
                <a16:creationId xmlns="" xmlns:a16="http://schemas.microsoft.com/office/drawing/2014/main" id="{EB7D65FA-C463-3087-D7E8-6B8E7319F8D2}"/>
              </a:ext>
            </a:extLst>
          </p:cNvPr>
          <p:cNvSpPr/>
          <p:nvPr/>
        </p:nvSpPr>
        <p:spPr>
          <a:xfrm>
            <a:off x="3722882" y="1525351"/>
            <a:ext cx="2870423" cy="1465200"/>
          </a:xfrm>
          <a:prstGeom prst="roundRect">
            <a:avLst>
              <a:gd name="adj" fmla="val 1403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191" name="Скругленный прямоугольник 190">
            <a:extLst>
              <a:ext uri="{FF2B5EF4-FFF2-40B4-BE49-F238E27FC236}">
                <a16:creationId xmlns="" xmlns:a16="http://schemas.microsoft.com/office/drawing/2014/main" id="{3DAEEDE2-CD4E-EEAA-1E55-446D41A95687}"/>
              </a:ext>
            </a:extLst>
          </p:cNvPr>
          <p:cNvSpPr/>
          <p:nvPr/>
        </p:nvSpPr>
        <p:spPr>
          <a:xfrm>
            <a:off x="659756" y="4671857"/>
            <a:ext cx="3148451" cy="1465200"/>
          </a:xfrm>
          <a:prstGeom prst="roundRect">
            <a:avLst>
              <a:gd name="adj" fmla="val 1403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192" name="Скругленный прямоугольник 191">
            <a:extLst>
              <a:ext uri="{FF2B5EF4-FFF2-40B4-BE49-F238E27FC236}">
                <a16:creationId xmlns="" xmlns:a16="http://schemas.microsoft.com/office/drawing/2014/main" id="{08E356B1-B150-5CBC-DA11-99103B9B0653}"/>
              </a:ext>
            </a:extLst>
          </p:cNvPr>
          <p:cNvSpPr/>
          <p:nvPr/>
        </p:nvSpPr>
        <p:spPr>
          <a:xfrm>
            <a:off x="3818965" y="4714888"/>
            <a:ext cx="2786372" cy="1465200"/>
          </a:xfrm>
          <a:prstGeom prst="roundRect">
            <a:avLst>
              <a:gd name="adj" fmla="val 1403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197" name="Скругленный прямоугольник 196">
            <a:extLst>
              <a:ext uri="{FF2B5EF4-FFF2-40B4-BE49-F238E27FC236}">
                <a16:creationId xmlns="" xmlns:a16="http://schemas.microsoft.com/office/drawing/2014/main" id="{EA0DAF6A-ED29-E9EF-CDF0-F42C5E4B92F5}"/>
              </a:ext>
            </a:extLst>
          </p:cNvPr>
          <p:cNvSpPr/>
          <p:nvPr/>
        </p:nvSpPr>
        <p:spPr>
          <a:xfrm>
            <a:off x="750637" y="3120117"/>
            <a:ext cx="2949993" cy="1465200"/>
          </a:xfrm>
          <a:prstGeom prst="roundRect">
            <a:avLst>
              <a:gd name="adj" fmla="val 1403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198" name="Скругленный прямоугольник 197">
            <a:extLst>
              <a:ext uri="{FF2B5EF4-FFF2-40B4-BE49-F238E27FC236}">
                <a16:creationId xmlns="" xmlns:a16="http://schemas.microsoft.com/office/drawing/2014/main" id="{8D370FB6-20C6-B96E-C580-63F3005FCF57}"/>
              </a:ext>
            </a:extLst>
          </p:cNvPr>
          <p:cNvSpPr/>
          <p:nvPr/>
        </p:nvSpPr>
        <p:spPr>
          <a:xfrm>
            <a:off x="3722881" y="3120117"/>
            <a:ext cx="2882456" cy="1465200"/>
          </a:xfrm>
          <a:prstGeom prst="roundRect">
            <a:avLst>
              <a:gd name="adj" fmla="val 1403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pic>
        <p:nvPicPr>
          <p:cNvPr id="244" name="Рисунок 243" descr="Центр обработки вызовов со сплошной заливкой">
            <a:extLst>
              <a:ext uri="{FF2B5EF4-FFF2-40B4-BE49-F238E27FC236}">
                <a16:creationId xmlns="" xmlns:a16="http://schemas.microsoft.com/office/drawing/2014/main" id="{51B19BD5-3927-9DC1-E411-B1C3999E4F7A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321526" y="4031628"/>
            <a:ext cx="360000" cy="360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9160578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ДОСТОПРИМЕЧАТЕЛЬНОСТИ МАРКСОВСКОГО МУНИЦИПАЛЬНОГО РАЙОНА</a:t>
            </a:r>
            <a:endParaRPr lang="x-non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=""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665113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туризм</a:t>
            </a:r>
            <a:endParaRPr lang="x-none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Скругленный прямоугольник 134">
            <a:extLst>
              <a:ext uri="{FF2B5EF4-FFF2-40B4-BE49-F238E27FC236}">
                <a16:creationId xmlns="" xmlns:a16="http://schemas.microsoft.com/office/drawing/2014/main" id="{C4AB92F1-CEB6-26D4-2A1E-FF237173ABDF}"/>
              </a:ext>
            </a:extLst>
          </p:cNvPr>
          <p:cNvSpPr/>
          <p:nvPr/>
        </p:nvSpPr>
        <p:spPr>
          <a:xfrm>
            <a:off x="6835241" y="1429319"/>
            <a:ext cx="2968121" cy="1116000"/>
          </a:xfrm>
          <a:prstGeom prst="roundRect">
            <a:avLst>
              <a:gd name="adj" fmla="val 22705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141" name="Скругленный прямоугольник 140">
            <a:extLst>
              <a:ext uri="{FF2B5EF4-FFF2-40B4-BE49-F238E27FC236}">
                <a16:creationId xmlns="" xmlns:a16="http://schemas.microsoft.com/office/drawing/2014/main" id="{C7EEC72E-3ED9-E267-43BA-E4A3E81CE2BE}"/>
              </a:ext>
            </a:extLst>
          </p:cNvPr>
          <p:cNvSpPr/>
          <p:nvPr/>
        </p:nvSpPr>
        <p:spPr>
          <a:xfrm>
            <a:off x="6835241" y="2680175"/>
            <a:ext cx="2968121" cy="1116000"/>
          </a:xfrm>
          <a:prstGeom prst="roundRect">
            <a:avLst>
              <a:gd name="adj" fmla="val 24486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147" name="Скругленный прямоугольник 146">
            <a:extLst>
              <a:ext uri="{FF2B5EF4-FFF2-40B4-BE49-F238E27FC236}">
                <a16:creationId xmlns="" xmlns:a16="http://schemas.microsoft.com/office/drawing/2014/main" id="{57911A3B-BCB5-2A47-5B07-3112694A3637}"/>
              </a:ext>
            </a:extLst>
          </p:cNvPr>
          <p:cNvSpPr/>
          <p:nvPr/>
        </p:nvSpPr>
        <p:spPr>
          <a:xfrm>
            <a:off x="6835241" y="3931031"/>
            <a:ext cx="2968121" cy="1116000"/>
          </a:xfrm>
          <a:prstGeom prst="roundRect">
            <a:avLst>
              <a:gd name="adj" fmla="val 23595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153" name="Скругленный прямоугольник 152">
            <a:extLst>
              <a:ext uri="{FF2B5EF4-FFF2-40B4-BE49-F238E27FC236}">
                <a16:creationId xmlns="" xmlns:a16="http://schemas.microsoft.com/office/drawing/2014/main" id="{D55725BD-9CEF-A6C4-CE2F-1F1ED6085E54}"/>
              </a:ext>
            </a:extLst>
          </p:cNvPr>
          <p:cNvSpPr/>
          <p:nvPr/>
        </p:nvSpPr>
        <p:spPr>
          <a:xfrm>
            <a:off x="6835241" y="5113867"/>
            <a:ext cx="2968121" cy="1242866"/>
          </a:xfrm>
          <a:prstGeom prst="roundRect">
            <a:avLst>
              <a:gd name="adj" fmla="val 25377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188" name="TextBox 187">
            <a:extLst>
              <a:ext uri="{FF2B5EF4-FFF2-40B4-BE49-F238E27FC236}">
                <a16:creationId xmlns="" xmlns:a16="http://schemas.microsoft.com/office/drawing/2014/main" id="{AC190EDA-2C05-15EC-A1DE-437FDD6DF9D3}"/>
              </a:ext>
            </a:extLst>
          </p:cNvPr>
          <p:cNvSpPr txBox="1"/>
          <p:nvPr/>
        </p:nvSpPr>
        <p:spPr>
          <a:xfrm>
            <a:off x="2562726" y="2489086"/>
            <a:ext cx="1046748" cy="41549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r>
              <a:rPr lang="ru-RU" sz="9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ЛЮТЕРАНСКАЯ КИРХА, С. ЗОРКИНО</a:t>
            </a:r>
            <a:endParaRPr lang="ru-RU" sz="900" b="1" dirty="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0" name="TextBox 189">
            <a:extLst>
              <a:ext uri="{FF2B5EF4-FFF2-40B4-BE49-F238E27FC236}">
                <a16:creationId xmlns="" xmlns:a16="http://schemas.microsoft.com/office/drawing/2014/main" id="{99D6DE6B-139E-8832-E11F-631D17E87F79}"/>
              </a:ext>
            </a:extLst>
          </p:cNvPr>
          <p:cNvSpPr txBox="1"/>
          <p:nvPr/>
        </p:nvSpPr>
        <p:spPr>
          <a:xfrm>
            <a:off x="5618747" y="2520551"/>
            <a:ext cx="873201" cy="41549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r>
              <a:rPr lang="ru-RU" sz="900" b="1" dirty="0" smtClean="0">
                <a:solidFill>
                  <a:srgbClr val="99CC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НАБЕРЕЖНАЯ СКВЕР НАНСЕНА</a:t>
            </a:r>
            <a:endParaRPr lang="ru-RU" sz="900" b="1" dirty="0">
              <a:solidFill>
                <a:srgbClr val="99CC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5" name="TextBox 194">
            <a:extLst>
              <a:ext uri="{FF2B5EF4-FFF2-40B4-BE49-F238E27FC236}">
                <a16:creationId xmlns="" xmlns:a16="http://schemas.microsoft.com/office/drawing/2014/main" id="{FB1FF055-40B5-BA60-4F7B-23BB5E57A5CD}"/>
              </a:ext>
            </a:extLst>
          </p:cNvPr>
          <p:cNvSpPr txBox="1"/>
          <p:nvPr/>
        </p:nvSpPr>
        <p:spPr>
          <a:xfrm>
            <a:off x="2524791" y="5681593"/>
            <a:ext cx="1197355" cy="41549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r>
              <a:rPr lang="ru-RU" sz="9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ПАМЯТНИК БРАНДЕРБУРГСКОЙ МАДОННЕ</a:t>
            </a:r>
          </a:p>
        </p:txBody>
      </p:sp>
      <p:sp>
        <p:nvSpPr>
          <p:cNvPr id="196" name="TextBox 195">
            <a:extLst>
              <a:ext uri="{FF2B5EF4-FFF2-40B4-BE49-F238E27FC236}">
                <a16:creationId xmlns="" xmlns:a16="http://schemas.microsoft.com/office/drawing/2014/main" id="{F4A7FBB4-FAD5-3479-086F-23409394A391}"/>
              </a:ext>
            </a:extLst>
          </p:cNvPr>
          <p:cNvSpPr txBox="1"/>
          <p:nvPr/>
        </p:nvSpPr>
        <p:spPr>
          <a:xfrm>
            <a:off x="5707127" y="5796617"/>
            <a:ext cx="1065314" cy="276999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r>
              <a:rPr lang="ru-RU" sz="9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ЦИРК</a:t>
            </a:r>
          </a:p>
          <a:p>
            <a:r>
              <a:rPr lang="ru-RU" sz="9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«АРТ-АЛЛЕ»</a:t>
            </a:r>
            <a:endParaRPr lang="ru-RU" sz="900" b="1" dirty="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1" name="TextBox 200">
            <a:extLst>
              <a:ext uri="{FF2B5EF4-FFF2-40B4-BE49-F238E27FC236}">
                <a16:creationId xmlns="" xmlns:a16="http://schemas.microsoft.com/office/drawing/2014/main" id="{7F5D904E-0764-D556-8F34-50AF2D1830C7}"/>
              </a:ext>
            </a:extLst>
          </p:cNvPr>
          <p:cNvSpPr txBox="1"/>
          <p:nvPr/>
        </p:nvSpPr>
        <p:spPr>
          <a:xfrm>
            <a:off x="2596444" y="4199998"/>
            <a:ext cx="1038578" cy="276999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r>
              <a:rPr lang="ru-RU" sz="9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КРАЕВЕДЧЕСКИЙ МУЗЕЙ</a:t>
            </a:r>
            <a:endParaRPr lang="ru-RU" sz="900" b="1" dirty="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2" name="TextBox 201">
            <a:extLst>
              <a:ext uri="{FF2B5EF4-FFF2-40B4-BE49-F238E27FC236}">
                <a16:creationId xmlns="" xmlns:a16="http://schemas.microsoft.com/office/drawing/2014/main" id="{12850D73-BA0F-E934-9B3B-1FF7EEC63AD8}"/>
              </a:ext>
            </a:extLst>
          </p:cNvPr>
          <p:cNvSpPr txBox="1"/>
          <p:nvPr/>
        </p:nvSpPr>
        <p:spPr>
          <a:xfrm>
            <a:off x="5567261" y="4211060"/>
            <a:ext cx="810961" cy="276999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r>
              <a:rPr lang="ru-RU" sz="9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ПАМЯТНИК ЕКАТЕРИНЕ </a:t>
            </a:r>
            <a:r>
              <a:rPr lang="en-US" sz="9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</a:t>
            </a:r>
            <a:endParaRPr lang="ru-RU" sz="900" b="1" dirty="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3" name="TextBox 202">
            <a:extLst>
              <a:ext uri="{FF2B5EF4-FFF2-40B4-BE49-F238E27FC236}">
                <a16:creationId xmlns="" xmlns:a16="http://schemas.microsoft.com/office/drawing/2014/main" id="{8F3092DA-AABD-96D8-DAB8-50B4A3BEB105}"/>
              </a:ext>
            </a:extLst>
          </p:cNvPr>
          <p:cNvSpPr txBox="1"/>
          <p:nvPr/>
        </p:nvSpPr>
        <p:spPr>
          <a:xfrm>
            <a:off x="7051059" y="1620456"/>
            <a:ext cx="1227968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16 528 </a:t>
            </a:r>
            <a:r>
              <a:rPr lang="ru-RU" sz="1100" b="1" spc="-20" dirty="0" smtClean="0">
                <a:latin typeface="Arial" panose="020B0604020202020204" pitchFamily="34" charset="0"/>
                <a:cs typeface="Arial" panose="020B0604020202020204" pitchFamily="34" charset="0"/>
              </a:rPr>
              <a:t>человек</a:t>
            </a:r>
            <a:endParaRPr lang="ru-RU" sz="1100" b="1" spc="-2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4" name="TextBox 203">
            <a:extLst>
              <a:ext uri="{FF2B5EF4-FFF2-40B4-BE49-F238E27FC236}">
                <a16:creationId xmlns="" xmlns:a16="http://schemas.microsoft.com/office/drawing/2014/main" id="{B405BEA9-0290-005C-0FFF-80B4B01D78C5}"/>
              </a:ext>
            </a:extLst>
          </p:cNvPr>
          <p:cNvSpPr txBox="1"/>
          <p:nvPr/>
        </p:nvSpPr>
        <p:spPr>
          <a:xfrm>
            <a:off x="7051059" y="2141316"/>
            <a:ext cx="1481322" cy="1282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980"/>
              </a:lnSpc>
            </a:pPr>
            <a:r>
              <a:rPr lang="ru-RU" sz="900" dirty="0">
                <a:latin typeface="Arial" panose="020B0604020202020204" pitchFamily="34" charset="0"/>
                <a:cs typeface="Arial" panose="020B0604020202020204" pitchFamily="34" charset="0"/>
              </a:rPr>
              <a:t>посетило музей в </a:t>
            </a:r>
            <a:r>
              <a:rPr lang="ru-RU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2024 г</a:t>
            </a:r>
            <a:r>
              <a:rPr lang="ru-RU" sz="9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08" name="Рисунок 207" descr="Банк со сплошной заливкой">
            <a:extLst>
              <a:ext uri="{FF2B5EF4-FFF2-40B4-BE49-F238E27FC236}">
                <a16:creationId xmlns="" xmlns:a16="http://schemas.microsoft.com/office/drawing/2014/main" id="{76133FDC-F09D-1A40-4856-434A0276F336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327035" y="1502704"/>
            <a:ext cx="360000" cy="360000"/>
          </a:xfrm>
          <a:prstGeom prst="rect">
            <a:avLst/>
          </a:prstGeom>
        </p:spPr>
      </p:pic>
      <p:sp>
        <p:nvSpPr>
          <p:cNvPr id="210" name="TextBox 209">
            <a:extLst>
              <a:ext uri="{FF2B5EF4-FFF2-40B4-BE49-F238E27FC236}">
                <a16:creationId xmlns="" xmlns:a16="http://schemas.microsoft.com/office/drawing/2014/main" id="{31BFC30A-9CC5-E6E2-F85C-B6EFC1138044}"/>
              </a:ext>
            </a:extLst>
          </p:cNvPr>
          <p:cNvSpPr txBox="1"/>
          <p:nvPr/>
        </p:nvSpPr>
        <p:spPr>
          <a:xfrm>
            <a:off x="7051059" y="2916821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476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20"/>
              </a:lnSpc>
            </a:pPr>
            <a:r>
              <a:rPr lang="ru-RU" sz="1100" b="1" spc="-20" dirty="0" smtClean="0">
                <a:latin typeface="Arial" panose="020B0604020202020204" pitchFamily="34" charset="0"/>
                <a:cs typeface="Arial" panose="020B0604020202020204" pitchFamily="34" charset="0"/>
              </a:rPr>
              <a:t>экскурсий</a:t>
            </a:r>
            <a:endParaRPr lang="ru-RU" sz="1100" b="1" spc="-2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1" name="TextBox 210">
            <a:extLst>
              <a:ext uri="{FF2B5EF4-FFF2-40B4-BE49-F238E27FC236}">
                <a16:creationId xmlns="" xmlns:a16="http://schemas.microsoft.com/office/drawing/2014/main" id="{93D18ECF-A386-4937-AA7D-760DB0FD36AC}"/>
              </a:ext>
            </a:extLst>
          </p:cNvPr>
          <p:cNvSpPr txBox="1"/>
          <p:nvPr/>
        </p:nvSpPr>
        <p:spPr>
          <a:xfrm>
            <a:off x="7051059" y="3536971"/>
            <a:ext cx="1481322" cy="1282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980"/>
              </a:lnSpc>
            </a:pPr>
            <a:r>
              <a:rPr lang="ru-RU" sz="900" dirty="0">
                <a:latin typeface="Arial" panose="020B0604020202020204" pitchFamily="34" charset="0"/>
                <a:cs typeface="Arial" panose="020B0604020202020204" pitchFamily="34" charset="0"/>
              </a:rPr>
              <a:t>проведено в </a:t>
            </a:r>
            <a:r>
              <a:rPr lang="ru-RU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2024 </a:t>
            </a:r>
            <a:r>
              <a:rPr lang="ru-RU" sz="900" dirty="0">
                <a:latin typeface="Arial" panose="020B0604020202020204" pitchFamily="34" charset="0"/>
                <a:cs typeface="Arial" panose="020B0604020202020204" pitchFamily="34" charset="0"/>
              </a:rPr>
              <a:t>г.</a:t>
            </a:r>
          </a:p>
        </p:txBody>
      </p:sp>
      <p:cxnSp>
        <p:nvCxnSpPr>
          <p:cNvPr id="215" name="Прямая соединительная линия 214">
            <a:extLst>
              <a:ext uri="{FF2B5EF4-FFF2-40B4-BE49-F238E27FC236}">
                <a16:creationId xmlns="" xmlns:a16="http://schemas.microsoft.com/office/drawing/2014/main" id="{A1D634EA-C74C-CC81-4667-B8ECEF23337C}"/>
              </a:ext>
            </a:extLst>
          </p:cNvPr>
          <p:cNvCxnSpPr>
            <a:cxnSpLocks/>
          </p:cNvCxnSpPr>
          <p:nvPr/>
        </p:nvCxnSpPr>
        <p:spPr>
          <a:xfrm>
            <a:off x="8243904" y="3191533"/>
            <a:ext cx="0" cy="288646"/>
          </a:xfrm>
          <a:prstGeom prst="line">
            <a:avLst/>
          </a:prstGeom>
          <a:ln w="12700">
            <a:solidFill>
              <a:srgbClr val="4756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7" name="TextBox 216">
            <a:extLst>
              <a:ext uri="{FF2B5EF4-FFF2-40B4-BE49-F238E27FC236}">
                <a16:creationId xmlns="" xmlns:a16="http://schemas.microsoft.com/office/drawing/2014/main" id="{FBEEAE70-6840-7A11-B794-6BEA822187D0}"/>
              </a:ext>
            </a:extLst>
          </p:cNvPr>
          <p:cNvSpPr txBox="1"/>
          <p:nvPr/>
        </p:nvSpPr>
        <p:spPr>
          <a:xfrm>
            <a:off x="8372161" y="3165020"/>
            <a:ext cx="1278467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latin typeface="Arial" panose="020B0604020202020204" pitchFamily="34" charset="0"/>
                <a:cs typeface="Arial" panose="020B0604020202020204" pitchFamily="34" charset="0"/>
              </a:rPr>
              <a:t>из них — </a:t>
            </a:r>
            <a:r>
              <a:rPr lang="ru-RU" sz="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55 </a:t>
            </a:r>
            <a:r>
              <a:rPr lang="ru-RU" sz="900" b="1" dirty="0">
                <a:latin typeface="Arial" panose="020B0604020202020204" pitchFamily="34" charset="0"/>
                <a:cs typeface="Arial" panose="020B0604020202020204" pitchFamily="34" charset="0"/>
              </a:rPr>
              <a:t>пешеходных</a:t>
            </a:r>
            <a:r>
              <a:rPr lang="ru-RU" sz="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ru-RU" sz="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в музее - 421</a:t>
            </a:r>
            <a:endParaRPr lang="ru-RU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0" name="TextBox 219">
            <a:extLst>
              <a:ext uri="{FF2B5EF4-FFF2-40B4-BE49-F238E27FC236}">
                <a16:creationId xmlns="" xmlns:a16="http://schemas.microsoft.com/office/drawing/2014/main" id="{7E0849A3-C1B7-174D-F8FC-4331E6E8CF51}"/>
              </a:ext>
            </a:extLst>
          </p:cNvPr>
          <p:cNvSpPr txBox="1"/>
          <p:nvPr/>
        </p:nvSpPr>
        <p:spPr>
          <a:xfrm>
            <a:off x="7026346" y="4063821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5 626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20"/>
              </a:lnSpc>
            </a:pPr>
            <a:r>
              <a:rPr lang="ru-RU" sz="1100" b="1" spc="-20" dirty="0">
                <a:latin typeface="Arial" panose="020B0604020202020204" pitchFamily="34" charset="0"/>
                <a:cs typeface="Arial" panose="020B0604020202020204" pitchFamily="34" charset="0"/>
              </a:rPr>
              <a:t>человек</a:t>
            </a:r>
          </a:p>
        </p:txBody>
      </p:sp>
      <p:sp>
        <p:nvSpPr>
          <p:cNvPr id="221" name="TextBox 220">
            <a:extLst>
              <a:ext uri="{FF2B5EF4-FFF2-40B4-BE49-F238E27FC236}">
                <a16:creationId xmlns="" xmlns:a16="http://schemas.microsoft.com/office/drawing/2014/main" id="{274B9E21-F2CE-7A7D-DD68-76C0B7F2B2A9}"/>
              </a:ext>
            </a:extLst>
          </p:cNvPr>
          <p:cNvSpPr txBox="1"/>
          <p:nvPr/>
        </p:nvSpPr>
        <p:spPr>
          <a:xfrm>
            <a:off x="6870433" y="4421901"/>
            <a:ext cx="1313012" cy="1282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980"/>
              </a:lnSpc>
            </a:pPr>
            <a:r>
              <a:rPr lang="ru-RU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 обслужено </a:t>
            </a:r>
            <a:r>
              <a:rPr lang="ru-RU" sz="900" dirty="0">
                <a:latin typeface="Arial" panose="020B0604020202020204" pitchFamily="34" charset="0"/>
                <a:cs typeface="Arial" panose="020B0604020202020204" pitchFamily="34" charset="0"/>
              </a:rPr>
              <a:t>экскурсиями</a:t>
            </a:r>
          </a:p>
        </p:txBody>
      </p:sp>
      <p:cxnSp>
        <p:nvCxnSpPr>
          <p:cNvPr id="224" name="Прямая соединительная линия 223">
            <a:extLst>
              <a:ext uri="{FF2B5EF4-FFF2-40B4-BE49-F238E27FC236}">
                <a16:creationId xmlns="" xmlns:a16="http://schemas.microsoft.com/office/drawing/2014/main" id="{DCBDE1CB-3585-DE0D-B192-CCEC93B165CF}"/>
              </a:ext>
            </a:extLst>
          </p:cNvPr>
          <p:cNvCxnSpPr>
            <a:cxnSpLocks/>
          </p:cNvCxnSpPr>
          <p:nvPr/>
        </p:nvCxnSpPr>
        <p:spPr>
          <a:xfrm>
            <a:off x="8316097" y="4114799"/>
            <a:ext cx="12357" cy="815546"/>
          </a:xfrm>
          <a:prstGeom prst="line">
            <a:avLst/>
          </a:prstGeom>
          <a:ln w="12700">
            <a:solidFill>
              <a:srgbClr val="4756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" name="TextBox 224">
            <a:extLst>
              <a:ext uri="{FF2B5EF4-FFF2-40B4-BE49-F238E27FC236}">
                <a16:creationId xmlns="" xmlns:a16="http://schemas.microsoft.com/office/drawing/2014/main" id="{666679B6-FEC7-312A-D5D8-9B8E195FC32D}"/>
              </a:ext>
            </a:extLst>
          </p:cNvPr>
          <p:cNvSpPr txBox="1"/>
          <p:nvPr/>
        </p:nvSpPr>
        <p:spPr>
          <a:xfrm>
            <a:off x="8495012" y="4015689"/>
            <a:ext cx="1571626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latin typeface="Arial" panose="020B0604020202020204" pitchFamily="34" charset="0"/>
                <a:cs typeface="Arial" panose="020B0604020202020204" pitchFamily="34" charset="0"/>
              </a:rPr>
              <a:t>индивидуальных посетителей — </a:t>
            </a:r>
            <a:r>
              <a:rPr lang="ru-RU" sz="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8 037 человек</a:t>
            </a:r>
            <a:endParaRPr lang="ru-RU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4" name="TextBox 233">
            <a:extLst>
              <a:ext uri="{FF2B5EF4-FFF2-40B4-BE49-F238E27FC236}">
                <a16:creationId xmlns="" xmlns:a16="http://schemas.microsoft.com/office/drawing/2014/main" id="{F2AD49D8-CFBB-2002-4B05-BC3FEC616920}"/>
              </a:ext>
            </a:extLst>
          </p:cNvPr>
          <p:cNvSpPr txBox="1"/>
          <p:nvPr/>
        </p:nvSpPr>
        <p:spPr>
          <a:xfrm>
            <a:off x="7073636" y="5155638"/>
            <a:ext cx="1600145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география туристов</a:t>
            </a:r>
          </a:p>
        </p:txBody>
      </p:sp>
      <p:sp>
        <p:nvSpPr>
          <p:cNvPr id="239" name="TextBox 238">
            <a:extLst>
              <a:ext uri="{FF2B5EF4-FFF2-40B4-BE49-F238E27FC236}">
                <a16:creationId xmlns="" xmlns:a16="http://schemas.microsoft.com/office/drawing/2014/main" id="{1720A437-E917-8D9D-E318-B644F0E3B647}"/>
              </a:ext>
            </a:extLst>
          </p:cNvPr>
          <p:cNvSpPr txBox="1"/>
          <p:nvPr/>
        </p:nvSpPr>
        <p:spPr>
          <a:xfrm>
            <a:off x="7028481" y="5363250"/>
            <a:ext cx="1314008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Москва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Санкт-Петербург</a:t>
            </a:r>
            <a:endParaRPr lang="ru-RU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Ярославль</a:t>
            </a:r>
            <a:endParaRPr lang="ru-RU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Самара</a:t>
            </a:r>
            <a:endParaRPr lang="ru-RU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0" name="TextBox 239">
            <a:extLst>
              <a:ext uri="{FF2B5EF4-FFF2-40B4-BE49-F238E27FC236}">
                <a16:creationId xmlns="" xmlns:a16="http://schemas.microsoft.com/office/drawing/2014/main" id="{EC006853-1759-BDB6-6911-2586A3F1D762}"/>
              </a:ext>
            </a:extLst>
          </p:cNvPr>
          <p:cNvSpPr txBox="1"/>
          <p:nvPr/>
        </p:nvSpPr>
        <p:spPr>
          <a:xfrm>
            <a:off x="8277271" y="5309909"/>
            <a:ext cx="1628729" cy="9694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Волгоград</a:t>
            </a:r>
            <a:endParaRPr lang="ru-RU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Казань</a:t>
            </a:r>
            <a:endParaRPr lang="ru-RU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Челябинск</a:t>
            </a:r>
            <a:endParaRPr lang="ru-RU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Саратовская область</a:t>
            </a:r>
            <a:endParaRPr lang="ru-RU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2" name="Рисунок 241" descr="Пользователь со сплошной заливкой">
            <a:extLst>
              <a:ext uri="{FF2B5EF4-FFF2-40B4-BE49-F238E27FC236}">
                <a16:creationId xmlns="" xmlns:a16="http://schemas.microsoft.com/office/drawing/2014/main" id="{8CF82E8F-65AA-3A35-D6F5-B314FC10FB4C}"/>
              </a:ext>
            </a:extLst>
          </p:cNvPr>
          <p:cNvPicPr>
            <a:picLocks noChangeAspect="1"/>
          </p:cNvPicPr>
          <p:nvPr/>
        </p:nvPicPr>
        <p:blipFill>
          <a:blip r:embed="rId13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96DAC541-7B7A-43D3-8B79-37D633B846F1}">
                <asvg:svgBlip xmlns=""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321526" y="2779435"/>
            <a:ext cx="360000" cy="360000"/>
          </a:xfrm>
          <a:prstGeom prst="rect">
            <a:avLst/>
          </a:prstGeom>
        </p:spPr>
      </p:pic>
      <p:pic>
        <p:nvPicPr>
          <p:cNvPr id="246" name="Рисунок 245" descr="Карта с кнопкой со сплошной заливкой">
            <a:extLst>
              <a:ext uri="{FF2B5EF4-FFF2-40B4-BE49-F238E27FC236}">
                <a16:creationId xmlns="" xmlns:a16="http://schemas.microsoft.com/office/drawing/2014/main" id="{1CE77E23-3B18-38FC-9A54-0800D019A651}"/>
              </a:ext>
            </a:extLst>
          </p:cNvPr>
          <p:cNvPicPr>
            <a:picLocks noChangeAspect="1"/>
          </p:cNvPicPr>
          <p:nvPr/>
        </p:nvPicPr>
        <p:blipFill>
          <a:blip r:embed="rId15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96DAC541-7B7A-43D3-8B79-37D633B846F1}">
                <asvg:svgBlip xmlns=""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327035" y="5251022"/>
            <a:ext cx="360000" cy="360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E7A0C883-2A19-D9B2-9303-2BB59504A36E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МАРКСОВСКОГО МУНИЦИПАЛЬНОГО РАЙОНА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2" name="Picture 3"/>
          <p:cNvPicPr>
            <a:picLocks noChangeAspect="1" noChangeArrowheads="1"/>
          </p:cNvPicPr>
          <p:nvPr/>
        </p:nvPicPr>
        <p:blipFill>
          <a:blip r:embed="rId17" cstate="print">
            <a:lum contrast="31000"/>
          </a:blip>
          <a:srcRect l="8485" t="4765" r="6250" b="8602"/>
          <a:stretch>
            <a:fillRect/>
          </a:stretch>
        </p:blipFill>
        <p:spPr bwMode="auto">
          <a:xfrm>
            <a:off x="678949" y="3146961"/>
            <a:ext cx="1800000" cy="13894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5474" name="Picture 2" descr="C:\Users\аврамиди-мв\Desktop\dsc_0672-1024x683.jpeg"/>
          <p:cNvPicPr>
            <a:picLocks noChangeAspect="1" noChangeArrowheads="1"/>
          </p:cNvPicPr>
          <p:nvPr/>
        </p:nvPicPr>
        <p:blipFill>
          <a:blip r:embed="rId18">
            <a:lum contrast="27000"/>
          </a:blip>
          <a:srcRect/>
          <a:stretch>
            <a:fillRect/>
          </a:stretch>
        </p:blipFill>
        <p:spPr bwMode="auto">
          <a:xfrm>
            <a:off x="3744852" y="3135086"/>
            <a:ext cx="1800000" cy="13775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5478" name="Picture 6" descr="C:\Users\аврамиди-мв\Desktop\s62s-z77gd8-1024x683.jpeg"/>
          <p:cNvPicPr>
            <a:picLocks noChangeAspect="1" noChangeArrowheads="1"/>
          </p:cNvPicPr>
          <p:nvPr/>
        </p:nvPicPr>
        <p:blipFill>
          <a:blip r:embed="rId19">
            <a:lum contrast="24000"/>
          </a:blip>
          <a:srcRect/>
          <a:stretch>
            <a:fillRect/>
          </a:stretch>
        </p:blipFill>
        <p:spPr bwMode="auto">
          <a:xfrm>
            <a:off x="3837546" y="4690334"/>
            <a:ext cx="1810220" cy="144113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5" name="Picture 2" descr="C:\Users\нигматулинаои\Desktop\для презентации\Герб Маркс - без фона.pn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50335" y="0"/>
            <a:ext cx="655665" cy="7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" name="TextBox 54">
            <a:extLst>
              <a:ext uri="{FF2B5EF4-FFF2-40B4-BE49-F238E27FC236}">
                <a16:creationId xmlns="" xmlns:a16="http://schemas.microsoft.com/office/drawing/2014/main" id="{31BFC30A-9CC5-E6E2-F85C-B6EFC1138044}"/>
              </a:ext>
            </a:extLst>
          </p:cNvPr>
          <p:cNvSpPr txBox="1"/>
          <p:nvPr/>
        </p:nvSpPr>
        <p:spPr>
          <a:xfrm>
            <a:off x="6895070" y="4589102"/>
            <a:ext cx="1631092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35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20"/>
              </a:lnSpc>
            </a:pPr>
            <a:r>
              <a:rPr lang="ru-RU" sz="1100" b="1" spc="-20" dirty="0" smtClean="0">
                <a:latin typeface="Arial" panose="020B0604020202020204" pitchFamily="34" charset="0"/>
                <a:cs typeface="Arial" panose="020B0604020202020204" pitchFamily="34" charset="0"/>
              </a:rPr>
              <a:t>другие мероприятия</a:t>
            </a:r>
            <a:endParaRPr lang="ru-RU" sz="1100" b="1" spc="-2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="" xmlns:a16="http://schemas.microsoft.com/office/drawing/2014/main" id="{FBEEAE70-6840-7A11-B794-6BEA822187D0}"/>
              </a:ext>
            </a:extLst>
          </p:cNvPr>
          <p:cNvSpPr txBox="1"/>
          <p:nvPr/>
        </p:nvSpPr>
        <p:spPr>
          <a:xfrm>
            <a:off x="8475133" y="4740980"/>
            <a:ext cx="127846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2 865 человек</a:t>
            </a:r>
            <a:endParaRPr lang="ru-RU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8" name="Picture 2" descr="Picture background"/>
          <p:cNvPicPr>
            <a:picLocks noChangeAspect="1" noChangeArrowheads="1"/>
          </p:cNvPicPr>
          <p:nvPr/>
        </p:nvPicPr>
        <p:blipFill>
          <a:blip r:embed="rId21"/>
          <a:srcRect r="10434"/>
          <a:stretch>
            <a:fillRect/>
          </a:stretch>
        </p:blipFill>
        <p:spPr bwMode="auto">
          <a:xfrm>
            <a:off x="3743662" y="1538344"/>
            <a:ext cx="1775013" cy="139849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3730" name="Picture 2" descr="C:\Users\аврамиди-мв\Desktop\pamyatnik_voennym_regulirovschitsam_vremen_Velikoy_otechestvennoy_voyny.jpg"/>
          <p:cNvPicPr>
            <a:picLocks noChangeAspect="1" noChangeArrowheads="1"/>
          </p:cNvPicPr>
          <p:nvPr/>
        </p:nvPicPr>
        <p:blipFill>
          <a:blip r:embed="rId22">
            <a:lum bright="-8000" contrast="11000"/>
          </a:blip>
          <a:srcRect/>
          <a:stretch>
            <a:fillRect/>
          </a:stretch>
        </p:blipFill>
        <p:spPr bwMode="auto">
          <a:xfrm>
            <a:off x="688489" y="4690334"/>
            <a:ext cx="1796527" cy="142519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1" name="Picture 6" descr="Лютеранская церковь Цюрих-Зоркино"/>
          <p:cNvPicPr>
            <a:picLocks noChangeAspect="1" noChangeArrowheads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688489" y="1538344"/>
            <a:ext cx="1818043" cy="1405203"/>
          </a:xfrm>
          <a:prstGeom prst="roundRect">
            <a:avLst/>
          </a:prstGeom>
          <a:noFill/>
          <a:ln>
            <a:solidFill>
              <a:srgbClr val="008BD2"/>
            </a:solidFill>
          </a:ln>
        </p:spPr>
      </p:pic>
    </p:spTree>
    <p:extLst>
      <p:ext uri="{BB962C8B-B14F-4D97-AF65-F5344CB8AC3E}">
        <p14:creationId xmlns="" xmlns:p14="http://schemas.microsoft.com/office/powerpoint/2010/main" val="15034281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6CCE0D6-7DF6-78BC-6745-3F7E234FFA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94730B4-A050-E830-ECD6-BBBF7E2E97D9}"/>
              </a:ext>
            </a:extLst>
          </p:cNvPr>
          <p:cNvSpPr txBox="1"/>
          <p:nvPr/>
        </p:nvSpPr>
        <p:spPr>
          <a:xfrm>
            <a:off x="519017" y="569158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СФЕРА ГОСТЕПРИИМСТВА</a:t>
            </a:r>
          </a:p>
        </p:txBody>
      </p:sp>
      <p:pic>
        <p:nvPicPr>
          <p:cNvPr id="35" name="Рисунок 34" descr="Запасы со сплошной заливкой">
            <a:extLst>
              <a:ext uri="{FF2B5EF4-FFF2-40B4-BE49-F238E27FC236}">
                <a16:creationId xmlns:a16="http://schemas.microsoft.com/office/drawing/2014/main" xmlns="" id="{717FEFC0-A000-68AF-FD98-613B3C684EA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8412931" y="2215444"/>
            <a:ext cx="360000" cy="360000"/>
          </a:xfrm>
          <a:prstGeom prst="rect">
            <a:avLst/>
          </a:prstGeom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0763" y="2264150"/>
            <a:ext cx="360362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2932" y="3202297"/>
            <a:ext cx="360362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742161" y="833719"/>
            <a:ext cx="9598627" cy="858513"/>
          </a:xfrm>
          <a:prstGeom prst="rect">
            <a:avLst/>
          </a:prstGeom>
        </p:spPr>
        <p:txBody>
          <a:bodyPr wrap="square" lIns="72969" tIns="36485" rIns="72969" bIns="36485">
            <a:spAutoFit/>
          </a:bodyPr>
          <a:lstStyle/>
          <a:p>
            <a:pPr lvl="0"/>
            <a:endParaRPr lang="ru-RU" sz="1900" dirty="0" smtClean="0">
              <a:latin typeface="Book Antiqua" panose="02040602050305030304" pitchFamily="18" charset="0"/>
              <a:ea typeface="PT Astra Serif" panose="020A0603040505020204" pitchFamily="18" charset="-52"/>
              <a:cs typeface="Times New Roman" pitchFamily="18" charset="0"/>
            </a:endParaRPr>
          </a:p>
          <a:p>
            <a:pPr lvl="0"/>
            <a:r>
              <a:rPr lang="ru-RU" sz="1600" dirty="0" smtClean="0">
                <a:latin typeface="Book Antiqua" panose="02040602050305030304" pitchFamily="18" charset="0"/>
                <a:ea typeface="PT Astra Serif" panose="020A0603040505020204" pitchFamily="18" charset="-52"/>
                <a:cs typeface="Times New Roman" pitchFamily="18" charset="0"/>
              </a:rPr>
              <a:t> </a:t>
            </a:r>
          </a:p>
          <a:p>
            <a:pPr lvl="0"/>
            <a:endParaRPr lang="ru-RU" sz="1600" dirty="0">
              <a:latin typeface="Book Antiqua" panose="02040602050305030304" pitchFamily="18" charset="0"/>
              <a:ea typeface="PT Astra Serif" panose="020A0603040505020204" pitchFamily="18" charset="-52"/>
              <a:cs typeface="Times New Roman" pitchFamily="18" charset="0"/>
            </a:endParaRPr>
          </a:p>
        </p:txBody>
      </p:sp>
      <p:sp>
        <p:nvSpPr>
          <p:cNvPr id="9218" name="AutoShape 2" descr="Стела на въезде в город"/>
          <p:cNvSpPr>
            <a:spLocks noChangeAspect="1" noChangeArrowheads="1"/>
          </p:cNvSpPr>
          <p:nvPr/>
        </p:nvSpPr>
        <p:spPr bwMode="auto">
          <a:xfrm>
            <a:off x="114628" y="-130999"/>
            <a:ext cx="224578" cy="276394"/>
          </a:xfrm>
          <a:prstGeom prst="rect">
            <a:avLst/>
          </a:prstGeom>
          <a:noFill/>
        </p:spPr>
        <p:txBody>
          <a:bodyPr vert="horz" wrap="square" lIns="72969" tIns="36485" rIns="72969" bIns="36485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Скругленный прямоугольник 15">
            <a:extLst>
              <a:ext uri="{FF2B5EF4-FFF2-40B4-BE49-F238E27FC236}">
                <a16:creationId xmlns:a16="http://schemas.microsoft.com/office/drawing/2014/main" xmlns="" id="{2165614C-6371-5053-2690-9B9E16044DB3}"/>
              </a:ext>
            </a:extLst>
          </p:cNvPr>
          <p:cNvSpPr/>
          <p:nvPr/>
        </p:nvSpPr>
        <p:spPr>
          <a:xfrm>
            <a:off x="627017" y="163628"/>
            <a:ext cx="665113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туризм</a:t>
            </a:r>
            <a:endParaRPr lang="x-none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2CCF0240-B7FA-2259-0609-429AC8D3895B}"/>
              </a:ext>
            </a:extLst>
          </p:cNvPr>
          <p:cNvSpPr txBox="1"/>
          <p:nvPr/>
        </p:nvSpPr>
        <p:spPr>
          <a:xfrm>
            <a:off x="0" y="1967668"/>
            <a:ext cx="259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Пешеходный маршрут «Туристическое кольцо»</a:t>
            </a:r>
            <a:endParaRPr lang="ru-RU" sz="1400" b="1" dirty="0">
              <a:solidFill>
                <a:schemeClr val="tx1"/>
              </a:solidFill>
              <a:latin typeface="Arial" pitchFamily="34" charset="0"/>
              <a:ea typeface="Roboto Thin" panose="02000000000000000000" pitchFamily="2" charset="0"/>
              <a:cs typeface="Arial" pitchFamily="34" charset="0"/>
            </a:endParaRPr>
          </a:p>
        </p:txBody>
      </p:sp>
      <p:sp>
        <p:nvSpPr>
          <p:cNvPr id="24" name="Управляющая кнопка: настраиваемая 23">
            <a:hlinkClick r:id="" action="ppaction://noaction" highlightClick="1"/>
            <a:extLst>
              <a:ext uri="{FF2B5EF4-FFF2-40B4-BE49-F238E27FC236}">
                <a16:creationId xmlns="" xmlns:a16="http://schemas.microsoft.com/office/drawing/2014/main" id="{477F8831-4E88-C9BB-62E4-C111DFC7E73D}"/>
              </a:ext>
            </a:extLst>
          </p:cNvPr>
          <p:cNvSpPr/>
          <p:nvPr/>
        </p:nvSpPr>
        <p:spPr>
          <a:xfrm rot="5400000">
            <a:off x="1154919" y="2086066"/>
            <a:ext cx="90383" cy="2035189"/>
          </a:xfrm>
          <a:prstGeom prst="actionButtonBlank">
            <a:avLst/>
          </a:prstGeom>
          <a:solidFill>
            <a:srgbClr val="298A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latin typeface="Geologica" pitchFamily="2" charset="0"/>
            </a:endParaRPr>
          </a:p>
          <a:p>
            <a:pPr algn="ctr"/>
            <a:endParaRPr lang="ru-RU">
              <a:latin typeface="Geologica" pitchFamily="2" charset="0"/>
            </a:endParaRPr>
          </a:p>
          <a:p>
            <a:pPr algn="ctr"/>
            <a:endParaRPr lang="ru-RU">
              <a:latin typeface="Geologica" pitchFamily="2" charset="0"/>
            </a:endParaRPr>
          </a:p>
        </p:txBody>
      </p:sp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8" cstate="print"/>
          <a:srcRect l="52395" t="3704" r="3053" b="3704"/>
          <a:stretch>
            <a:fillRect/>
          </a:stretch>
        </p:blipFill>
        <p:spPr bwMode="auto">
          <a:xfrm>
            <a:off x="0" y="3691217"/>
            <a:ext cx="2438400" cy="2743200"/>
          </a:xfrm>
          <a:prstGeom prst="round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2865AF74-9FA0-5536-8221-D776CDCA40FF}"/>
              </a:ext>
            </a:extLst>
          </p:cNvPr>
          <p:cNvSpPr txBox="1"/>
          <p:nvPr/>
        </p:nvSpPr>
        <p:spPr>
          <a:xfrm>
            <a:off x="2441624" y="1967668"/>
            <a:ext cx="3048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Всероссийский фестиваль «</a:t>
            </a:r>
            <a:r>
              <a:rPr lang="ru-RU" sz="1400" b="1" dirty="0" err="1" smtClean="0">
                <a:solidFill>
                  <a:schemeClr val="tx1"/>
                </a:solidFill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Обермунжский</a:t>
            </a:r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 треугольник»</a:t>
            </a:r>
            <a:endParaRPr lang="ru-RU" sz="1400" b="1" dirty="0">
              <a:solidFill>
                <a:schemeClr val="tx1"/>
              </a:solidFill>
              <a:latin typeface="Arial" pitchFamily="34" charset="0"/>
              <a:ea typeface="Roboto Thin" panose="02000000000000000000" pitchFamily="2" charset="0"/>
              <a:cs typeface="Arial" pitchFamily="34" charset="0"/>
            </a:endParaRPr>
          </a:p>
        </p:txBody>
      </p:sp>
      <p:sp>
        <p:nvSpPr>
          <p:cNvPr id="27" name="Управляющая кнопка: настраиваемая 26">
            <a:hlinkClick r:id="" action="ppaction://noaction" highlightClick="1"/>
            <a:extLst>
              <a:ext uri="{FF2B5EF4-FFF2-40B4-BE49-F238E27FC236}">
                <a16:creationId xmlns="" xmlns:a16="http://schemas.microsoft.com/office/drawing/2014/main" id="{D28E4463-479B-10CF-48FF-91E47C7D570E}"/>
              </a:ext>
            </a:extLst>
          </p:cNvPr>
          <p:cNvSpPr/>
          <p:nvPr/>
        </p:nvSpPr>
        <p:spPr>
          <a:xfrm rot="5400000">
            <a:off x="3750202" y="2059172"/>
            <a:ext cx="90383" cy="2035189"/>
          </a:xfrm>
          <a:prstGeom prst="actionButtonBlank">
            <a:avLst/>
          </a:prstGeom>
          <a:solidFill>
            <a:srgbClr val="E306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latin typeface="Geologica" pitchFamily="2" charset="0"/>
            </a:endParaRPr>
          </a:p>
          <a:p>
            <a:pPr algn="ctr"/>
            <a:endParaRPr lang="ru-RU">
              <a:latin typeface="Geologica" pitchFamily="2" charset="0"/>
            </a:endParaRPr>
          </a:p>
          <a:p>
            <a:pPr algn="ctr"/>
            <a:endParaRPr lang="ru-RU">
              <a:latin typeface="Geologica" pitchFamily="2" charset="0"/>
            </a:endParaRPr>
          </a:p>
        </p:txBody>
      </p:sp>
      <p:pic>
        <p:nvPicPr>
          <p:cNvPr id="28" name="Picture 2" descr="XVII Всероссийский фестиваль бардовской песни и шансона «Обермунжский  треугольник» будет проводится с 26 по 28 июля 2024 года в дистанционном  формате » Cайт администрации Марксовского муниципального района"/>
          <p:cNvPicPr>
            <a:picLocks noChangeAspect="1" noChangeArrowheads="1"/>
          </p:cNvPicPr>
          <p:nvPr/>
        </p:nvPicPr>
        <p:blipFill>
          <a:blip r:embed="rId9" cstate="print"/>
          <a:srcRect l="2942"/>
          <a:stretch>
            <a:fillRect/>
          </a:stretch>
        </p:blipFill>
        <p:spPr bwMode="auto">
          <a:xfrm>
            <a:off x="2447365" y="3684494"/>
            <a:ext cx="2447002" cy="2812013"/>
          </a:xfrm>
          <a:prstGeom prst="round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62518339-9F37-8CBE-E4E1-B5A845C8793A}"/>
              </a:ext>
            </a:extLst>
          </p:cNvPr>
          <p:cNvSpPr txBox="1"/>
          <p:nvPr/>
        </p:nvSpPr>
        <p:spPr>
          <a:xfrm>
            <a:off x="5252058" y="1967669"/>
            <a:ext cx="243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Областной фестиваль «Хлебная пристань»</a:t>
            </a:r>
            <a:endParaRPr lang="ru-RU" sz="1400" b="1" dirty="0">
              <a:solidFill>
                <a:schemeClr val="tx1"/>
              </a:solidFill>
              <a:latin typeface="Arial" pitchFamily="34" charset="0"/>
              <a:ea typeface="Roboto Thin" panose="02000000000000000000" pitchFamily="2" charset="0"/>
              <a:cs typeface="Arial" pitchFamily="34" charset="0"/>
            </a:endParaRPr>
          </a:p>
        </p:txBody>
      </p:sp>
      <p:sp>
        <p:nvSpPr>
          <p:cNvPr id="30" name="Управляющая кнопка: настраиваемая 29">
            <a:hlinkClick r:id="" action="ppaction://noaction" highlightClick="1"/>
            <a:extLst>
              <a:ext uri="{FF2B5EF4-FFF2-40B4-BE49-F238E27FC236}">
                <a16:creationId xmlns="" xmlns:a16="http://schemas.microsoft.com/office/drawing/2014/main" id="{A39F62F9-9C40-1650-7633-02DC5429E458}"/>
              </a:ext>
            </a:extLst>
          </p:cNvPr>
          <p:cNvSpPr/>
          <p:nvPr/>
        </p:nvSpPr>
        <p:spPr>
          <a:xfrm rot="5400000">
            <a:off x="6282528" y="2045727"/>
            <a:ext cx="90383" cy="2035189"/>
          </a:xfrm>
          <a:prstGeom prst="actionButtonBlank">
            <a:avLst/>
          </a:prstGeom>
          <a:solidFill>
            <a:srgbClr val="298A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latin typeface="Geologica" pitchFamily="2" charset="0"/>
            </a:endParaRPr>
          </a:p>
          <a:p>
            <a:pPr algn="ctr"/>
            <a:endParaRPr lang="ru-RU">
              <a:latin typeface="Geologica" pitchFamily="2" charset="0"/>
            </a:endParaRPr>
          </a:p>
          <a:p>
            <a:pPr algn="ctr"/>
            <a:endParaRPr lang="ru-RU">
              <a:latin typeface="Geologica" pitchFamily="2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E6A57D61-EAAF-A905-9386-A4AE416812FB}"/>
              </a:ext>
            </a:extLst>
          </p:cNvPr>
          <p:cNvSpPr txBox="1"/>
          <p:nvPr/>
        </p:nvSpPr>
        <p:spPr>
          <a:xfrm>
            <a:off x="7529093" y="1967668"/>
            <a:ext cx="26074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err="1" smtClean="0">
                <a:solidFill>
                  <a:schemeClr val="tx1"/>
                </a:solidFill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Байк-рок</a:t>
            </a:r>
            <a:r>
              <a:rPr lang="ru-RU" sz="1400" b="1" dirty="0">
                <a:solidFill>
                  <a:schemeClr val="tx1"/>
                </a:solidFill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 </a:t>
            </a:r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фестиваль «Правый берег»</a:t>
            </a:r>
            <a:endParaRPr lang="ru-RU" sz="1400" b="1" dirty="0">
              <a:solidFill>
                <a:schemeClr val="tx1"/>
              </a:solidFill>
              <a:latin typeface="Arial" pitchFamily="34" charset="0"/>
              <a:ea typeface="Roboto Thin" panose="02000000000000000000" pitchFamily="2" charset="0"/>
              <a:cs typeface="Arial" pitchFamily="34" charset="0"/>
            </a:endParaRPr>
          </a:p>
        </p:txBody>
      </p:sp>
      <p:sp>
        <p:nvSpPr>
          <p:cNvPr id="37" name="Управляющая кнопка: настраиваемая 36">
            <a:hlinkClick r:id="" action="ppaction://noaction" highlightClick="1"/>
            <a:extLst>
              <a:ext uri="{FF2B5EF4-FFF2-40B4-BE49-F238E27FC236}">
                <a16:creationId xmlns="" xmlns:a16="http://schemas.microsoft.com/office/drawing/2014/main" id="{D28E4463-479B-10CF-48FF-91E47C7D570E}"/>
              </a:ext>
            </a:extLst>
          </p:cNvPr>
          <p:cNvSpPr/>
          <p:nvPr/>
        </p:nvSpPr>
        <p:spPr>
          <a:xfrm rot="5400000">
            <a:off x="8663167" y="2031526"/>
            <a:ext cx="100852" cy="2035190"/>
          </a:xfrm>
          <a:prstGeom prst="actionButtonBlank">
            <a:avLst/>
          </a:prstGeom>
          <a:solidFill>
            <a:srgbClr val="E306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latin typeface="Geologica" pitchFamily="2" charset="0"/>
            </a:endParaRPr>
          </a:p>
          <a:p>
            <a:pPr algn="ctr"/>
            <a:endParaRPr lang="ru-RU">
              <a:latin typeface="Geologica" pitchFamily="2" charset="0"/>
            </a:endParaRPr>
          </a:p>
          <a:p>
            <a:pPr algn="ctr"/>
            <a:endParaRPr lang="ru-RU">
              <a:latin typeface="Geologica" pitchFamily="2" charset="0"/>
            </a:endParaRPr>
          </a:p>
        </p:txBody>
      </p:sp>
      <p:pic>
        <p:nvPicPr>
          <p:cNvPr id="38" name="Picture 5"/>
          <p:cNvPicPr>
            <a:picLocks noChangeAspect="1" noChangeArrowheads="1"/>
          </p:cNvPicPr>
          <p:nvPr/>
        </p:nvPicPr>
        <p:blipFill>
          <a:blip r:embed="rId10" cstate="print"/>
          <a:srcRect l="27691" t="8108" r="29406"/>
          <a:stretch>
            <a:fillRect/>
          </a:stretch>
        </p:blipFill>
        <p:spPr bwMode="auto">
          <a:xfrm>
            <a:off x="7530353" y="3724836"/>
            <a:ext cx="2375647" cy="2727512"/>
          </a:xfrm>
          <a:prstGeom prst="round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Picture 2" descr="C:\Users\нигматулинаои\Desktop\для презентации\Герб Маркс - без фона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50335" y="0"/>
            <a:ext cx="655665" cy="7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E7A0C883-2A19-D9B2-9303-2BB59504A36E}"/>
              </a:ext>
            </a:extLst>
          </p:cNvPr>
          <p:cNvSpPr txBox="1"/>
          <p:nvPr/>
        </p:nvSpPr>
        <p:spPr>
          <a:xfrm>
            <a:off x="223604" y="6566920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МАРКСОВСКОГО МУНИЦИПАЛЬНОГО РАЙОНА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4" name="Picture 6" descr="Picture background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4916244" y="3732904"/>
            <a:ext cx="2592593" cy="27216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1556187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6CCE0D6-7DF6-78BC-6745-3F7E234FFA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94730B4-A050-E830-ECD6-BBBF7E2E97D9}"/>
              </a:ext>
            </a:extLst>
          </p:cNvPr>
          <p:cNvSpPr txBox="1"/>
          <p:nvPr/>
        </p:nvSpPr>
        <p:spPr>
          <a:xfrm>
            <a:off x="586253" y="488476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ПАССАЖИРСКИЕ ПЕРЕВОЗКИ</a:t>
            </a:r>
          </a:p>
        </p:txBody>
      </p:sp>
      <p:pic>
        <p:nvPicPr>
          <p:cNvPr id="35" name="Рисунок 34" descr="Запасы со сплошной заливкой">
            <a:extLst>
              <a:ext uri="{FF2B5EF4-FFF2-40B4-BE49-F238E27FC236}">
                <a16:creationId xmlns:a16="http://schemas.microsoft.com/office/drawing/2014/main" xmlns="" id="{717FEFC0-A000-68AF-FD98-613B3C684EA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8412931" y="2215444"/>
            <a:ext cx="360000" cy="360000"/>
          </a:xfrm>
          <a:prstGeom prst="rect">
            <a:avLst/>
          </a:prstGeom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0763" y="2264150"/>
            <a:ext cx="360362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2932" y="3202297"/>
            <a:ext cx="360362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742161" y="833719"/>
            <a:ext cx="9598627" cy="858513"/>
          </a:xfrm>
          <a:prstGeom prst="rect">
            <a:avLst/>
          </a:prstGeom>
        </p:spPr>
        <p:txBody>
          <a:bodyPr wrap="square" lIns="72969" tIns="36485" rIns="72969" bIns="36485">
            <a:spAutoFit/>
          </a:bodyPr>
          <a:lstStyle/>
          <a:p>
            <a:pPr lvl="0"/>
            <a:endParaRPr lang="ru-RU" sz="1900" dirty="0" smtClean="0">
              <a:latin typeface="Book Antiqua" panose="02040602050305030304" pitchFamily="18" charset="0"/>
              <a:ea typeface="PT Astra Serif" panose="020A0603040505020204" pitchFamily="18" charset="-52"/>
              <a:cs typeface="Times New Roman" pitchFamily="18" charset="0"/>
            </a:endParaRPr>
          </a:p>
          <a:p>
            <a:pPr lvl="0"/>
            <a:r>
              <a:rPr lang="ru-RU" sz="1600" dirty="0" smtClean="0">
                <a:latin typeface="Book Antiqua" panose="02040602050305030304" pitchFamily="18" charset="0"/>
                <a:ea typeface="PT Astra Serif" panose="020A0603040505020204" pitchFamily="18" charset="-52"/>
                <a:cs typeface="Times New Roman" pitchFamily="18" charset="0"/>
              </a:rPr>
              <a:t> </a:t>
            </a:r>
          </a:p>
          <a:p>
            <a:pPr lvl="0"/>
            <a:endParaRPr lang="ru-RU" sz="1600" dirty="0">
              <a:latin typeface="Book Antiqua" panose="02040602050305030304" pitchFamily="18" charset="0"/>
              <a:ea typeface="PT Astra Serif" panose="020A0603040505020204" pitchFamily="18" charset="-52"/>
              <a:cs typeface="Times New Roman" pitchFamily="18" charset="0"/>
            </a:endParaRPr>
          </a:p>
        </p:txBody>
      </p:sp>
      <p:sp>
        <p:nvSpPr>
          <p:cNvPr id="9218" name="AutoShape 2" descr="Стела на въезде в город"/>
          <p:cNvSpPr>
            <a:spLocks noChangeAspect="1" noChangeArrowheads="1"/>
          </p:cNvSpPr>
          <p:nvPr/>
        </p:nvSpPr>
        <p:spPr bwMode="auto">
          <a:xfrm>
            <a:off x="114628" y="-130999"/>
            <a:ext cx="224578" cy="276394"/>
          </a:xfrm>
          <a:prstGeom prst="rect">
            <a:avLst/>
          </a:prstGeom>
          <a:noFill/>
        </p:spPr>
        <p:txBody>
          <a:bodyPr vert="horz" wrap="square" lIns="72969" tIns="36485" rIns="72969" bIns="36485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Скругленный прямоугольник 15">
            <a:extLst>
              <a:ext uri="{FF2B5EF4-FFF2-40B4-BE49-F238E27FC236}">
                <a16:creationId xmlns:a16="http://schemas.microsoft.com/office/drawing/2014/main" xmlns="" id="{2165614C-6371-5053-2690-9B9E16044DB3}"/>
              </a:ext>
            </a:extLst>
          </p:cNvPr>
          <p:cNvSpPr/>
          <p:nvPr/>
        </p:nvSpPr>
        <p:spPr>
          <a:xfrm>
            <a:off x="627017" y="163628"/>
            <a:ext cx="665113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туризм</a:t>
            </a:r>
            <a:endParaRPr lang="x-none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Picture 7"/>
          <p:cNvPicPr>
            <a:picLocks noChangeAspect="1" noChangeArrowheads="1"/>
          </p:cNvPicPr>
          <p:nvPr/>
        </p:nvPicPr>
        <p:blipFill>
          <a:blip r:embed="rId8">
            <a:lum bright="12000" contrast="31000"/>
          </a:blip>
          <a:stretch>
            <a:fillRect/>
          </a:stretch>
        </p:blipFill>
        <p:spPr bwMode="auto">
          <a:xfrm>
            <a:off x="321469" y="1959573"/>
            <a:ext cx="5638800" cy="3044751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3" name="Прямоугольник 32"/>
          <p:cNvSpPr/>
          <p:nvPr/>
        </p:nvSpPr>
        <p:spPr>
          <a:xfrm>
            <a:off x="6010835" y="1779373"/>
            <a:ext cx="3895165" cy="3359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00"/>
              </a:spcBef>
            </a:pPr>
            <a:r>
              <a:rPr lang="ru-RU" sz="2000" b="1" dirty="0" smtClean="0">
                <a:solidFill>
                  <a:srgbClr val="008BD2"/>
                </a:solidFill>
                <a:latin typeface="Arial" pitchFamily="34" charset="0"/>
                <a:cs typeface="Arial" pitchFamily="34" charset="0"/>
              </a:rPr>
              <a:t>Возрожден речной скоростной флот в Саратовской области</a:t>
            </a:r>
          </a:p>
          <a:p>
            <a:pPr marR="492469">
              <a:spcBef>
                <a:spcPts val="1011"/>
              </a:spcBef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24 мая 2025 года первый Валдай с именем «Саратов-Юрий Гагарин» вышел в свой первый регулярный рейс</a:t>
            </a:r>
          </a:p>
          <a:p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dirty="0" smtClean="0">
                <a:latin typeface="Arial" pitchFamily="34" charset="0"/>
                <a:cs typeface="Arial" pitchFamily="34" charset="0"/>
              </a:rPr>
              <a:t>Регулярное пассажирское речное сообщение по маршруту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Саратов-Маркс-Воскресенское-Вольск-Балаково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2" descr="C:\Users\нигматулинаои\Desktop\для презентации\Герб Маркс - без фона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50335" y="0"/>
            <a:ext cx="655665" cy="7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E7A0C883-2A19-D9B2-9303-2BB59504A36E}"/>
              </a:ext>
            </a:extLst>
          </p:cNvPr>
          <p:cNvSpPr txBox="1"/>
          <p:nvPr/>
        </p:nvSpPr>
        <p:spPr>
          <a:xfrm>
            <a:off x="223604" y="6566920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МАРКСОВСКОГО МУНИЦИПАЛЬНОГО РАЙОНА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56187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Скругленный прямоугольник 71">
            <a:extLst>
              <a:ext uri="{FF2B5EF4-FFF2-40B4-BE49-F238E27FC236}">
                <a16:creationId xmlns="" xmlns:a16="http://schemas.microsoft.com/office/drawing/2014/main" id="{1FEA1B35-77E4-A172-D1A3-AE89EA44D200}"/>
              </a:ext>
            </a:extLst>
          </p:cNvPr>
          <p:cNvSpPr/>
          <p:nvPr/>
        </p:nvSpPr>
        <p:spPr>
          <a:xfrm>
            <a:off x="485451" y="2141156"/>
            <a:ext cx="4686623" cy="4453667"/>
          </a:xfrm>
          <a:prstGeom prst="roundRect">
            <a:avLst>
              <a:gd name="adj" fmla="val 7045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7317882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2400" b="1" dirty="0">
                <a:latin typeface="Arial" panose="020B0604020202020204" pitchFamily="34" charset="0"/>
                <a:cs typeface="Arial" panose="020B0604020202020204" pitchFamily="34" charset="0"/>
              </a:rPr>
              <a:t>ТУРИЗМ</a:t>
            </a:r>
          </a:p>
          <a:p>
            <a:r>
              <a:rPr lang="x-none" sz="2000" dirty="0">
                <a:latin typeface="Arial" panose="020B0604020202020204" pitchFamily="34" charset="0"/>
                <a:cs typeface="Arial" panose="020B0604020202020204" pitchFamily="34" charset="0"/>
              </a:rPr>
              <a:t>ТУРИСТИЧЕСКИЕ МАРШРУТЫ</a:t>
            </a: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=""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665113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туризм</a:t>
            </a:r>
            <a:endParaRPr lang="x-none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>
            <a:extLst>
              <a:ext uri="{FF2B5EF4-FFF2-40B4-BE49-F238E27FC236}">
                <a16:creationId xmlns="" xmlns:a16="http://schemas.microsoft.com/office/drawing/2014/main" id="{3E6210EF-3CE9-687B-D58A-316299AB2051}"/>
              </a:ext>
            </a:extLst>
          </p:cNvPr>
          <p:cNvSpPr/>
          <p:nvPr/>
        </p:nvSpPr>
        <p:spPr>
          <a:xfrm>
            <a:off x="488578" y="1284275"/>
            <a:ext cx="4434374" cy="775597"/>
          </a:xfrm>
          <a:prstGeom prst="roundRect">
            <a:avLst>
              <a:gd name="adj" fmla="val 32405"/>
            </a:avLst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ОРГАНИЗОВАНЫ ТУРИСТИЧЕСКИЕ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ПЕШЕХОДНЫЕ И АВТОМОБИЛЬНЫЕ МАРШРУТЫ </a:t>
            </a:r>
            <a:endParaRPr kumimoji="0" lang="x-none" sz="11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E02E6E61-8778-3D82-B66B-86675CBE24C0}"/>
              </a:ext>
            </a:extLst>
          </p:cNvPr>
          <p:cNvSpPr txBox="1"/>
          <p:nvPr/>
        </p:nvSpPr>
        <p:spPr>
          <a:xfrm rot="10800000" flipV="1">
            <a:off x="1076421" y="2392709"/>
            <a:ext cx="1498151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Музей</a:t>
            </a:r>
            <a:endParaRPr lang="ru-RU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Овал 12">
            <a:extLst>
              <a:ext uri="{FF2B5EF4-FFF2-40B4-BE49-F238E27FC236}">
                <a16:creationId xmlns="" xmlns:a16="http://schemas.microsoft.com/office/drawing/2014/main" id="{11473CE6-90F5-AEE0-DE2C-741B3FB20BBD}"/>
              </a:ext>
            </a:extLst>
          </p:cNvPr>
          <p:cNvSpPr/>
          <p:nvPr/>
        </p:nvSpPr>
        <p:spPr>
          <a:xfrm>
            <a:off x="767255" y="2373570"/>
            <a:ext cx="180000" cy="180000"/>
          </a:xfrm>
          <a:prstGeom prst="ellipse">
            <a:avLst/>
          </a:prstGeom>
          <a:solidFill>
            <a:schemeClr val="bg1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1F099476-09E3-2F37-3B67-A28244658081}"/>
              </a:ext>
            </a:extLst>
          </p:cNvPr>
          <p:cNvSpPr txBox="1"/>
          <p:nvPr/>
        </p:nvSpPr>
        <p:spPr>
          <a:xfrm>
            <a:off x="1063368" y="2860563"/>
            <a:ext cx="1269663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Парк Екатерины</a:t>
            </a:r>
            <a:r>
              <a:rPr lang="en-US" sz="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II</a:t>
            </a:r>
            <a:r>
              <a:rPr lang="ru-RU" sz="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Овал 14">
            <a:extLst>
              <a:ext uri="{FF2B5EF4-FFF2-40B4-BE49-F238E27FC236}">
                <a16:creationId xmlns="" xmlns:a16="http://schemas.microsoft.com/office/drawing/2014/main" id="{A4F9D21E-69D1-7F1B-E002-38AFEE7A6866}"/>
              </a:ext>
            </a:extLst>
          </p:cNvPr>
          <p:cNvSpPr/>
          <p:nvPr/>
        </p:nvSpPr>
        <p:spPr>
          <a:xfrm>
            <a:off x="771065" y="2828091"/>
            <a:ext cx="180000" cy="180000"/>
          </a:xfrm>
          <a:prstGeom prst="ellipse">
            <a:avLst/>
          </a:prstGeom>
          <a:solidFill>
            <a:schemeClr val="bg1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632F9F45-0791-A0D0-EB8F-4D140334C4EC}"/>
              </a:ext>
            </a:extLst>
          </p:cNvPr>
          <p:cNvSpPr txBox="1"/>
          <p:nvPr/>
        </p:nvSpPr>
        <p:spPr>
          <a:xfrm>
            <a:off x="1076421" y="3269051"/>
            <a:ext cx="1269663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Пешеходная экскурсия по старому городу</a:t>
            </a:r>
            <a:endParaRPr lang="ru-RU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Овал 16">
            <a:extLst>
              <a:ext uri="{FF2B5EF4-FFF2-40B4-BE49-F238E27FC236}">
                <a16:creationId xmlns="" xmlns:a16="http://schemas.microsoft.com/office/drawing/2014/main" id="{35D67197-D7DC-D223-02D1-1000B2C57B69}"/>
              </a:ext>
            </a:extLst>
          </p:cNvPr>
          <p:cNvSpPr/>
          <p:nvPr/>
        </p:nvSpPr>
        <p:spPr>
          <a:xfrm>
            <a:off x="780590" y="3282612"/>
            <a:ext cx="180000" cy="180000"/>
          </a:xfrm>
          <a:prstGeom prst="ellipse">
            <a:avLst/>
          </a:prstGeom>
          <a:solidFill>
            <a:schemeClr val="bg1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5A5DD8FE-13F5-CB44-668C-25BCEE88B1E4}"/>
              </a:ext>
            </a:extLst>
          </p:cNvPr>
          <p:cNvSpPr txBox="1"/>
          <p:nvPr/>
        </p:nvSpPr>
        <p:spPr>
          <a:xfrm>
            <a:off x="1025127" y="3844643"/>
            <a:ext cx="1412503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«Лютеранская кирха святой троицы</a:t>
            </a:r>
            <a:endParaRPr lang="ru-RU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Овал 18">
            <a:extLst>
              <a:ext uri="{FF2B5EF4-FFF2-40B4-BE49-F238E27FC236}">
                <a16:creationId xmlns="" xmlns:a16="http://schemas.microsoft.com/office/drawing/2014/main" id="{C1BD3DD5-5456-150A-CE00-B003466622B3}"/>
              </a:ext>
            </a:extLst>
          </p:cNvPr>
          <p:cNvSpPr/>
          <p:nvPr/>
        </p:nvSpPr>
        <p:spPr>
          <a:xfrm>
            <a:off x="772970" y="3874293"/>
            <a:ext cx="180000" cy="180000"/>
          </a:xfrm>
          <a:prstGeom prst="ellipse">
            <a:avLst/>
          </a:prstGeom>
          <a:solidFill>
            <a:schemeClr val="bg1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BA70E95D-6538-7CE3-716C-E98AFC270ABC}"/>
              </a:ext>
            </a:extLst>
          </p:cNvPr>
          <p:cNvSpPr txBox="1"/>
          <p:nvPr/>
        </p:nvSpPr>
        <p:spPr>
          <a:xfrm>
            <a:off x="1063369" y="4483640"/>
            <a:ext cx="1452444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Посещение хлебной пристани</a:t>
            </a:r>
            <a:endParaRPr lang="ru-RU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Овал 20">
            <a:extLst>
              <a:ext uri="{FF2B5EF4-FFF2-40B4-BE49-F238E27FC236}">
                <a16:creationId xmlns="" xmlns:a16="http://schemas.microsoft.com/office/drawing/2014/main" id="{4C45211F-A378-7AB1-3776-E71E7791729B}"/>
              </a:ext>
            </a:extLst>
          </p:cNvPr>
          <p:cNvSpPr/>
          <p:nvPr/>
        </p:nvSpPr>
        <p:spPr>
          <a:xfrm>
            <a:off x="776780" y="4515504"/>
            <a:ext cx="180000" cy="180000"/>
          </a:xfrm>
          <a:prstGeom prst="ellipse">
            <a:avLst/>
          </a:prstGeom>
          <a:solidFill>
            <a:schemeClr val="bg1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F76F28A4-D5F8-C292-AD29-7E78A661AAE6}"/>
              </a:ext>
            </a:extLst>
          </p:cNvPr>
          <p:cNvSpPr txBox="1"/>
          <p:nvPr/>
        </p:nvSpPr>
        <p:spPr>
          <a:xfrm>
            <a:off x="1086651" y="5131643"/>
            <a:ext cx="1394535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Памятник Нансена</a:t>
            </a:r>
            <a:endParaRPr lang="ru-RU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Овал 22">
            <a:extLst>
              <a:ext uri="{FF2B5EF4-FFF2-40B4-BE49-F238E27FC236}">
                <a16:creationId xmlns="" xmlns:a16="http://schemas.microsoft.com/office/drawing/2014/main" id="{C3939A8B-EBAA-2E77-4313-4F1601C113A9}"/>
              </a:ext>
            </a:extLst>
          </p:cNvPr>
          <p:cNvSpPr/>
          <p:nvPr/>
        </p:nvSpPr>
        <p:spPr>
          <a:xfrm>
            <a:off x="786305" y="5122425"/>
            <a:ext cx="180000" cy="180000"/>
          </a:xfrm>
          <a:prstGeom prst="ellipse">
            <a:avLst/>
          </a:prstGeom>
          <a:solidFill>
            <a:schemeClr val="bg1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CE6EA7FB-9A7E-99E8-2382-DE1007057F83}"/>
              </a:ext>
            </a:extLst>
          </p:cNvPr>
          <p:cNvSpPr txBox="1"/>
          <p:nvPr/>
        </p:nvSpPr>
        <p:spPr>
          <a:xfrm>
            <a:off x="999162" y="5774285"/>
            <a:ext cx="1667838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Экскурсия на Русской площади </a:t>
            </a:r>
            <a:endParaRPr lang="ru-RU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Овал 24">
            <a:extLst>
              <a:ext uri="{FF2B5EF4-FFF2-40B4-BE49-F238E27FC236}">
                <a16:creationId xmlns="" xmlns:a16="http://schemas.microsoft.com/office/drawing/2014/main" id="{2A39B736-8491-EA54-D5F8-701C74817BBA}"/>
              </a:ext>
            </a:extLst>
          </p:cNvPr>
          <p:cNvSpPr/>
          <p:nvPr/>
        </p:nvSpPr>
        <p:spPr>
          <a:xfrm>
            <a:off x="776780" y="5767447"/>
            <a:ext cx="180000" cy="180000"/>
          </a:xfrm>
          <a:prstGeom prst="ellipse">
            <a:avLst/>
          </a:prstGeom>
          <a:solidFill>
            <a:schemeClr val="bg1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27" name="Овал 26">
            <a:extLst>
              <a:ext uri="{FF2B5EF4-FFF2-40B4-BE49-F238E27FC236}">
                <a16:creationId xmlns="" xmlns:a16="http://schemas.microsoft.com/office/drawing/2014/main" id="{52AD3247-4AEF-C8F3-0D6A-EACDE8A4C344}"/>
              </a:ext>
            </a:extLst>
          </p:cNvPr>
          <p:cNvSpPr/>
          <p:nvPr/>
        </p:nvSpPr>
        <p:spPr>
          <a:xfrm>
            <a:off x="2752522" y="2325945"/>
            <a:ext cx="180000" cy="180000"/>
          </a:xfrm>
          <a:prstGeom prst="ellipse">
            <a:avLst/>
          </a:prstGeom>
          <a:solidFill>
            <a:schemeClr val="bg1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29" name="Овал 28">
            <a:extLst>
              <a:ext uri="{FF2B5EF4-FFF2-40B4-BE49-F238E27FC236}">
                <a16:creationId xmlns="" xmlns:a16="http://schemas.microsoft.com/office/drawing/2014/main" id="{13F4A3A7-0630-90A3-61A7-F991CE80C079}"/>
              </a:ext>
            </a:extLst>
          </p:cNvPr>
          <p:cNvSpPr/>
          <p:nvPr/>
        </p:nvSpPr>
        <p:spPr>
          <a:xfrm>
            <a:off x="2762047" y="2789991"/>
            <a:ext cx="180000" cy="180000"/>
          </a:xfrm>
          <a:prstGeom prst="ellipse">
            <a:avLst/>
          </a:prstGeom>
          <a:solidFill>
            <a:schemeClr val="bg1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31" name="Овал 30">
            <a:extLst>
              <a:ext uri="{FF2B5EF4-FFF2-40B4-BE49-F238E27FC236}">
                <a16:creationId xmlns="" xmlns:a16="http://schemas.microsoft.com/office/drawing/2014/main" id="{1C4F6E04-0DD4-3F68-A1CC-2283DD94C7E3}"/>
              </a:ext>
            </a:extLst>
          </p:cNvPr>
          <p:cNvSpPr/>
          <p:nvPr/>
        </p:nvSpPr>
        <p:spPr>
          <a:xfrm>
            <a:off x="2771572" y="3330237"/>
            <a:ext cx="180000" cy="180000"/>
          </a:xfrm>
          <a:prstGeom prst="ellipse">
            <a:avLst/>
          </a:prstGeom>
          <a:solidFill>
            <a:schemeClr val="bg1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33" name="Овал 32">
            <a:extLst>
              <a:ext uri="{FF2B5EF4-FFF2-40B4-BE49-F238E27FC236}">
                <a16:creationId xmlns="" xmlns:a16="http://schemas.microsoft.com/office/drawing/2014/main" id="{18CF0CA4-F2A1-0360-A6E2-74FF891185A8}"/>
              </a:ext>
            </a:extLst>
          </p:cNvPr>
          <p:cNvSpPr/>
          <p:nvPr/>
        </p:nvSpPr>
        <p:spPr>
          <a:xfrm>
            <a:off x="2771572" y="3880008"/>
            <a:ext cx="180000" cy="180000"/>
          </a:xfrm>
          <a:prstGeom prst="ellipse">
            <a:avLst/>
          </a:prstGeom>
          <a:solidFill>
            <a:schemeClr val="bg1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745CB01F-EB1C-99DC-8023-95FE82EEECD6}"/>
              </a:ext>
            </a:extLst>
          </p:cNvPr>
          <p:cNvSpPr txBox="1"/>
          <p:nvPr/>
        </p:nvSpPr>
        <p:spPr>
          <a:xfrm>
            <a:off x="3090263" y="2771776"/>
            <a:ext cx="1695168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spc="-20" dirty="0" smtClean="0">
                <a:latin typeface="Arial" panose="020B0604020202020204" pitchFamily="34" charset="0"/>
                <a:cs typeface="Arial" panose="020B0604020202020204" pitchFamily="34" charset="0"/>
              </a:rPr>
              <a:t>Автобусно-пешеходная экскурсия</a:t>
            </a:r>
          </a:p>
          <a:p>
            <a:r>
              <a:rPr lang="ru-RU" sz="900" b="1" spc="-2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Зоркино-Цюрих</a:t>
            </a:r>
            <a:endParaRPr lang="ru-RU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Овал 34">
            <a:extLst>
              <a:ext uri="{FF2B5EF4-FFF2-40B4-BE49-F238E27FC236}">
                <a16:creationId xmlns="" xmlns:a16="http://schemas.microsoft.com/office/drawing/2014/main" id="{5E5735A3-93FF-68B6-C18B-BD44C4F6B31D}"/>
              </a:ext>
            </a:extLst>
          </p:cNvPr>
          <p:cNvSpPr/>
          <p:nvPr/>
        </p:nvSpPr>
        <p:spPr>
          <a:xfrm>
            <a:off x="2769808" y="4533848"/>
            <a:ext cx="180000" cy="180000"/>
          </a:xfrm>
          <a:prstGeom prst="ellipse">
            <a:avLst/>
          </a:prstGeom>
          <a:solidFill>
            <a:schemeClr val="bg1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1C314575-EEE6-B14D-A8E5-1F0FBE9D2CB0}"/>
              </a:ext>
            </a:extLst>
          </p:cNvPr>
          <p:cNvSpPr txBox="1"/>
          <p:nvPr/>
        </p:nvSpPr>
        <p:spPr>
          <a:xfrm>
            <a:off x="3048635" y="3306233"/>
            <a:ext cx="1932234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 smtClean="0">
                <a:latin typeface="Arial" pitchFamily="34" charset="0"/>
                <a:cs typeface="Arial" pitchFamily="34" charset="0"/>
              </a:rPr>
              <a:t>Покровск-Тур</a:t>
            </a:r>
            <a:endParaRPr lang="en-US" sz="9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900" b="1" dirty="0" smtClean="0">
                <a:latin typeface="Arial" pitchFamily="34" charset="0"/>
                <a:cs typeface="Arial" pitchFamily="34" charset="0"/>
              </a:rPr>
              <a:t>Г. </a:t>
            </a:r>
            <a:r>
              <a:rPr lang="ru-RU" sz="900" b="1" dirty="0" err="1" smtClean="0">
                <a:latin typeface="Arial" pitchFamily="34" charset="0"/>
                <a:cs typeface="Arial" pitchFamily="34" charset="0"/>
              </a:rPr>
              <a:t>Маркс-музей-цирк-кони</a:t>
            </a:r>
            <a:r>
              <a:rPr lang="ru-RU" sz="900" b="1" dirty="0" smtClean="0">
                <a:latin typeface="Arial" pitchFamily="34" charset="0"/>
                <a:cs typeface="Arial" pitchFamily="34" charset="0"/>
              </a:rPr>
              <a:t> (NEW)</a:t>
            </a:r>
            <a:endParaRPr lang="ru-RU" sz="9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Овал 38">
            <a:extLst>
              <a:ext uri="{FF2B5EF4-FFF2-40B4-BE49-F238E27FC236}">
                <a16:creationId xmlns="" xmlns:a16="http://schemas.microsoft.com/office/drawing/2014/main" id="{EC77023F-77D5-D805-E5B3-812982423A8C}"/>
              </a:ext>
            </a:extLst>
          </p:cNvPr>
          <p:cNvSpPr/>
          <p:nvPr/>
        </p:nvSpPr>
        <p:spPr>
          <a:xfrm>
            <a:off x="2767541" y="5296252"/>
            <a:ext cx="185209" cy="180623"/>
          </a:xfrm>
          <a:prstGeom prst="ellipse">
            <a:avLst/>
          </a:prstGeom>
          <a:solidFill>
            <a:schemeClr val="bg1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9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9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x-none" sz="9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DDA5F051-E20D-AD88-EE11-D3FFBACF9B57}"/>
              </a:ext>
            </a:extLst>
          </p:cNvPr>
          <p:cNvSpPr txBox="1"/>
          <p:nvPr/>
        </p:nvSpPr>
        <p:spPr>
          <a:xfrm>
            <a:off x="619582" y="6644432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МАРКСОВСКОГО МУНИЦИПАЛЬНОГО РАЙОНА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3000374" y="2190750"/>
            <a:ext cx="16651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b="1" spc="-20" dirty="0" smtClean="0">
                <a:latin typeface="Arial" panose="020B0604020202020204" pitchFamily="34" charset="0"/>
                <a:cs typeface="Arial" panose="020B0604020202020204" pitchFamily="34" charset="0"/>
              </a:rPr>
              <a:t>Автобусно-пешеходная экскурсия прогулки по </a:t>
            </a:r>
            <a:r>
              <a:rPr lang="ru-RU" sz="900" b="1" dirty="0" err="1" smtClean="0">
                <a:latin typeface="Arial" pitchFamily="34" charset="0"/>
                <a:cs typeface="Arial" pitchFamily="34" charset="0"/>
              </a:rPr>
              <a:t>Екатериненштадту</a:t>
            </a:r>
            <a:endParaRPr lang="ru-RU" sz="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2981324" y="3723923"/>
            <a:ext cx="22669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b="1" dirty="0" smtClean="0">
                <a:latin typeface="Arial" pitchFamily="34" charset="0"/>
                <a:cs typeface="Arial" pitchFamily="34" charset="0"/>
              </a:rPr>
              <a:t>Межрегиональный федеральный туристический </a:t>
            </a:r>
            <a:r>
              <a:rPr lang="ru-RU" sz="900" b="1" dirty="0" err="1" smtClean="0">
                <a:latin typeface="Arial" pitchFamily="34" charset="0"/>
                <a:cs typeface="Arial" pitchFamily="34" charset="0"/>
              </a:rPr>
              <a:t>брендовый</a:t>
            </a:r>
            <a:r>
              <a:rPr lang="ru-RU" sz="900" b="1" dirty="0" smtClean="0">
                <a:latin typeface="Arial" pitchFamily="34" charset="0"/>
                <a:cs typeface="Arial" pitchFamily="34" charset="0"/>
              </a:rPr>
              <a:t> маршрут </a:t>
            </a:r>
          </a:p>
          <a:p>
            <a:r>
              <a:rPr lang="ru-RU" sz="900" b="1" dirty="0" smtClean="0">
                <a:latin typeface="Arial" pitchFamily="34" charset="0"/>
                <a:cs typeface="Arial" pitchFamily="34" charset="0"/>
              </a:rPr>
              <a:t>«Румб» г. </a:t>
            </a:r>
            <a:r>
              <a:rPr lang="ru-RU" sz="900" b="1" dirty="0" err="1" smtClean="0">
                <a:latin typeface="Arial" pitchFamily="34" charset="0"/>
                <a:cs typeface="Arial" pitchFamily="34" charset="0"/>
              </a:rPr>
              <a:t>Маркс-музей-пешеходная</a:t>
            </a:r>
            <a:r>
              <a:rPr lang="ru-RU" sz="900" b="1" dirty="0" smtClean="0">
                <a:latin typeface="Arial" pitchFamily="34" charset="0"/>
                <a:cs typeface="Arial" pitchFamily="34" charset="0"/>
              </a:rPr>
              <a:t> экскурсия</a:t>
            </a:r>
            <a:endParaRPr lang="ru-RU" sz="9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2983794" y="4416424"/>
            <a:ext cx="2117726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b="1" dirty="0" smtClean="0">
                <a:latin typeface="Arial" pitchFamily="34" charset="0"/>
                <a:cs typeface="Arial" pitchFamily="34" charset="0"/>
              </a:rPr>
              <a:t>Межрегиональный федеральный туристический маршрут</a:t>
            </a:r>
          </a:p>
          <a:p>
            <a:pPr algn="just"/>
            <a:r>
              <a:rPr lang="ru-RU" sz="900" b="1" dirty="0" smtClean="0">
                <a:latin typeface="Arial" pitchFamily="34" charset="0"/>
                <a:cs typeface="Arial" pitchFamily="34" charset="0"/>
              </a:rPr>
              <a:t>«Я </a:t>
            </a:r>
            <a:r>
              <a:rPr lang="ru-RU" sz="900" b="1" dirty="0" err="1" smtClean="0">
                <a:latin typeface="Arial" pitchFamily="34" charset="0"/>
                <a:cs typeface="Arial" pitchFamily="34" charset="0"/>
              </a:rPr>
              <a:t>турооператор</a:t>
            </a:r>
            <a:r>
              <a:rPr lang="ru-RU" sz="900" b="1" dirty="0" smtClean="0">
                <a:latin typeface="Arial" pitchFamily="34" charset="0"/>
                <a:cs typeface="Arial" pitchFamily="34" charset="0"/>
              </a:rPr>
              <a:t>» посещение Марксовского </a:t>
            </a:r>
            <a:r>
              <a:rPr lang="ru-RU" sz="900" b="1" dirty="0" err="1" smtClean="0">
                <a:latin typeface="Arial" pitchFamily="34" charset="0"/>
                <a:cs typeface="Arial" pitchFamily="34" charset="0"/>
              </a:rPr>
              <a:t>музея-пешеходная</a:t>
            </a:r>
            <a:r>
              <a:rPr lang="ru-RU" sz="900" b="1" dirty="0" smtClean="0">
                <a:latin typeface="Arial" pitchFamily="34" charset="0"/>
                <a:cs typeface="Arial" pitchFamily="34" charset="0"/>
              </a:rPr>
              <a:t> экскурсия </a:t>
            </a:r>
          </a:p>
          <a:p>
            <a:r>
              <a:rPr lang="ru-RU" sz="8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2995084" y="5195711"/>
            <a:ext cx="22627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b="1" dirty="0" smtClean="0">
                <a:latin typeface="Arial" pitchFamily="34" charset="0"/>
                <a:cs typeface="Arial" pitchFamily="34" charset="0"/>
              </a:rPr>
              <a:t>Межрегиональный федеральный туристический </a:t>
            </a:r>
            <a:r>
              <a:rPr lang="ru-RU" sz="900" b="1" dirty="0" err="1" smtClean="0">
                <a:latin typeface="Arial" pitchFamily="34" charset="0"/>
                <a:cs typeface="Arial" pitchFamily="34" charset="0"/>
              </a:rPr>
              <a:t>брендовый</a:t>
            </a:r>
            <a:r>
              <a:rPr lang="ru-RU" sz="900" b="1" dirty="0" smtClean="0">
                <a:latin typeface="Arial" pitchFamily="34" charset="0"/>
                <a:cs typeface="Arial" pitchFamily="34" charset="0"/>
              </a:rPr>
              <a:t> маршрут</a:t>
            </a:r>
          </a:p>
          <a:p>
            <a:r>
              <a:rPr lang="ru-RU" sz="900" b="1" dirty="0" smtClean="0">
                <a:latin typeface="Arial" pitchFamily="34" charset="0"/>
                <a:cs typeface="Arial" pitchFamily="34" charset="0"/>
              </a:rPr>
              <a:t>«</a:t>
            </a:r>
            <a:r>
              <a:rPr lang="ru-RU" sz="900" b="1" dirty="0" err="1" smtClean="0">
                <a:latin typeface="Arial" pitchFamily="34" charset="0"/>
                <a:cs typeface="Arial" pitchFamily="34" charset="0"/>
              </a:rPr>
              <a:t>Волга-инфо-тур</a:t>
            </a:r>
            <a:r>
              <a:rPr lang="ru-RU" sz="900" b="1" dirty="0" smtClean="0">
                <a:latin typeface="Arial" pitchFamily="34" charset="0"/>
                <a:cs typeface="Arial" pitchFamily="34" charset="0"/>
              </a:rPr>
              <a:t>» наследие немецких колонистов</a:t>
            </a:r>
          </a:p>
        </p:txBody>
      </p:sp>
      <p:pic>
        <p:nvPicPr>
          <p:cNvPr id="131" name="Рисунок 130"/>
          <p:cNvPicPr>
            <a:picLocks noChangeAspect="1"/>
          </p:cNvPicPr>
          <p:nvPr/>
        </p:nvPicPr>
        <p:blipFill rotWithShape="1"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  <a:lum bright="-11000" contrast="51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6032"/>
          <a:stretch/>
        </p:blipFill>
        <p:spPr>
          <a:xfrm>
            <a:off x="5330149" y="1687286"/>
            <a:ext cx="4384868" cy="43325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37" name="Picture 2" descr="C:\Users\нигматулинаои\Desktop\для презентации\Герб Маркс - без фона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50335" y="0"/>
            <a:ext cx="655665" cy="7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Овал 37">
            <a:extLst>
              <a:ext uri="{FF2B5EF4-FFF2-40B4-BE49-F238E27FC236}">
                <a16:creationId xmlns="" xmlns:a16="http://schemas.microsoft.com/office/drawing/2014/main" id="{EC77023F-77D5-D805-E5B3-812982423A8C}"/>
              </a:ext>
            </a:extLst>
          </p:cNvPr>
          <p:cNvSpPr/>
          <p:nvPr/>
        </p:nvSpPr>
        <p:spPr>
          <a:xfrm>
            <a:off x="2771775" y="5934076"/>
            <a:ext cx="190500" cy="190500"/>
          </a:xfrm>
          <a:prstGeom prst="ellipse">
            <a:avLst/>
          </a:prstGeom>
          <a:solidFill>
            <a:schemeClr val="bg1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9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9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x-none" sz="9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965412" y="5744361"/>
            <a:ext cx="2162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9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900" b="1" dirty="0" smtClean="0">
                <a:latin typeface="Arial" pitchFamily="34" charset="0"/>
                <a:cs typeface="Arial" pitchFamily="34" charset="0"/>
              </a:rPr>
              <a:t>Немцы Поволжья </a:t>
            </a:r>
          </a:p>
          <a:p>
            <a:r>
              <a:rPr lang="ru-RU" sz="900" b="1" dirty="0" smtClean="0">
                <a:latin typeface="Arial" pitchFamily="34" charset="0"/>
                <a:cs typeface="Arial" pitchFamily="34" charset="0"/>
              </a:rPr>
              <a:t>экскурсия краеведческого музея совместно с Покровск-Тур</a:t>
            </a:r>
            <a:endParaRPr lang="ru-RU" sz="9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694189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FBABAF71-4089-4635-8D62-BB2C93B79E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Скругленный прямоугольник 134">
            <a:extLst>
              <a:ext uri="{FF2B5EF4-FFF2-40B4-BE49-F238E27FC236}">
                <a16:creationId xmlns:a16="http://schemas.microsoft.com/office/drawing/2014/main" xmlns="" id="{45A40C3D-5FE2-E053-3290-D28F2204372C}"/>
              </a:ext>
            </a:extLst>
          </p:cNvPr>
          <p:cNvSpPr/>
          <p:nvPr/>
        </p:nvSpPr>
        <p:spPr>
          <a:xfrm>
            <a:off x="6835241" y="1263317"/>
            <a:ext cx="2968121" cy="5240850"/>
          </a:xfrm>
          <a:prstGeom prst="roundRect">
            <a:avLst>
              <a:gd name="adj" fmla="val 7036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132" name="Скругленный прямоугольник 131">
            <a:extLst>
              <a:ext uri="{FF2B5EF4-FFF2-40B4-BE49-F238E27FC236}">
                <a16:creationId xmlns:a16="http://schemas.microsoft.com/office/drawing/2014/main" xmlns="" id="{8D9851CB-3B9D-FFA9-7B9B-F99179EA665A}"/>
              </a:ext>
            </a:extLst>
          </p:cNvPr>
          <p:cNvSpPr/>
          <p:nvPr/>
        </p:nvSpPr>
        <p:spPr>
          <a:xfrm>
            <a:off x="494669" y="1245135"/>
            <a:ext cx="6304164" cy="4906277"/>
          </a:xfrm>
          <a:prstGeom prst="roundRect">
            <a:avLst>
              <a:gd name="adj" fmla="val 5028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97" name="Скругленный прямоугольник 196">
            <a:extLst>
              <a:ext uri="{FF2B5EF4-FFF2-40B4-BE49-F238E27FC236}">
                <a16:creationId xmlns:a16="http://schemas.microsoft.com/office/drawing/2014/main" xmlns="" id="{F2BF197B-A448-E079-7BC3-CC0BAF390F9F}"/>
              </a:ext>
            </a:extLst>
          </p:cNvPr>
          <p:cNvSpPr/>
          <p:nvPr/>
        </p:nvSpPr>
        <p:spPr>
          <a:xfrm>
            <a:off x="750637" y="1525350"/>
            <a:ext cx="2918995" cy="2260800"/>
          </a:xfrm>
          <a:prstGeom prst="roundRect">
            <a:avLst>
              <a:gd name="adj" fmla="val 829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317F9C4-38A1-7877-08F5-FF97015D71C6}"/>
              </a:ext>
            </a:extLst>
          </p:cNvPr>
          <p:cNvSpPr txBox="1"/>
          <p:nvPr/>
        </p:nvSpPr>
        <p:spPr>
          <a:xfrm>
            <a:off x="627016" y="550177"/>
            <a:ext cx="9160578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2400" b="1" smtClean="0">
                <a:latin typeface="Arial" panose="020B0604020202020204" pitchFamily="34" charset="0"/>
                <a:cs typeface="Arial" panose="020B0604020202020204" pitchFamily="34" charset="0"/>
              </a:rPr>
              <a:t>ТУРИЗМ</a:t>
            </a:r>
            <a:endParaRPr lang="ru-RU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Базы отдыха</a:t>
            </a:r>
            <a:endParaRPr lang="x-none" sz="240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x-non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xmlns="" id="{2165614C-6371-5053-2690-9B9E16044DB3}"/>
              </a:ext>
            </a:extLst>
          </p:cNvPr>
          <p:cNvSpPr/>
          <p:nvPr/>
        </p:nvSpPr>
        <p:spPr>
          <a:xfrm>
            <a:off x="627017" y="163628"/>
            <a:ext cx="665113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туризм</a:t>
            </a:r>
            <a:endParaRPr lang="x-none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8" name="TextBox 187">
            <a:extLst>
              <a:ext uri="{FF2B5EF4-FFF2-40B4-BE49-F238E27FC236}">
                <a16:creationId xmlns:a16="http://schemas.microsoft.com/office/drawing/2014/main" xmlns="" id="{2697CC25-E141-68D7-3AF7-2D6890050277}"/>
              </a:ext>
            </a:extLst>
          </p:cNvPr>
          <p:cNvSpPr txBox="1"/>
          <p:nvPr/>
        </p:nvSpPr>
        <p:spPr>
          <a:xfrm>
            <a:off x="2652016" y="3462985"/>
            <a:ext cx="694107" cy="215444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endParaRPr lang="ru-RU" sz="7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7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xmlns="" id="{07757ABF-CE18-4EF4-9BF0-AE7C8D81B176}"/>
              </a:ext>
            </a:extLst>
          </p:cNvPr>
          <p:cNvSpPr/>
          <p:nvPr/>
        </p:nvSpPr>
        <p:spPr>
          <a:xfrm>
            <a:off x="756560" y="3919288"/>
            <a:ext cx="2901040" cy="2260800"/>
          </a:xfrm>
          <a:prstGeom prst="roundRect">
            <a:avLst>
              <a:gd name="adj" fmla="val 829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xmlns="" id="{A399365B-8394-2661-767B-A9A723347202}"/>
              </a:ext>
            </a:extLst>
          </p:cNvPr>
          <p:cNvSpPr/>
          <p:nvPr/>
        </p:nvSpPr>
        <p:spPr>
          <a:xfrm>
            <a:off x="3725361" y="1525350"/>
            <a:ext cx="3105745" cy="2260800"/>
          </a:xfrm>
          <a:prstGeom prst="roundRect">
            <a:avLst>
              <a:gd name="adj" fmla="val 829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8" name="Скругленный прямоугольник 7">
            <a:extLst>
              <a:ext uri="{FF2B5EF4-FFF2-40B4-BE49-F238E27FC236}">
                <a16:creationId xmlns:a16="http://schemas.microsoft.com/office/drawing/2014/main" xmlns="" id="{793D5F30-060A-B010-4F6B-9E7C5FE58BF0}"/>
              </a:ext>
            </a:extLst>
          </p:cNvPr>
          <p:cNvSpPr/>
          <p:nvPr/>
        </p:nvSpPr>
        <p:spPr>
          <a:xfrm>
            <a:off x="3725361" y="3919288"/>
            <a:ext cx="3062713" cy="2260800"/>
          </a:xfrm>
          <a:prstGeom prst="roundRect">
            <a:avLst>
              <a:gd name="adj" fmla="val 829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319CC857-D470-2C25-1213-6644A90B3344}"/>
              </a:ext>
            </a:extLst>
          </p:cNvPr>
          <p:cNvSpPr txBox="1"/>
          <p:nvPr/>
        </p:nvSpPr>
        <p:spPr>
          <a:xfrm>
            <a:off x="5561705" y="1572050"/>
            <a:ext cx="1194098" cy="2354491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r>
              <a:rPr lang="ru-RU" sz="900" dirty="0" smtClean="0">
                <a:latin typeface="Arial" pitchFamily="34" charset="0"/>
                <a:cs typeface="Arial" pitchFamily="34" charset="0"/>
              </a:rPr>
              <a:t>Глэмпинг </a:t>
            </a:r>
          </a:p>
          <a:p>
            <a:r>
              <a:rPr lang="ru-RU" sz="900" dirty="0" smtClean="0">
                <a:latin typeface="Arial" pitchFamily="34" charset="0"/>
                <a:cs typeface="Arial" pitchFamily="34" charset="0"/>
              </a:rPr>
              <a:t>«</a:t>
            </a:r>
            <a:r>
              <a:rPr lang="ru-RU" sz="900" dirty="0" err="1" smtClean="0">
                <a:latin typeface="Arial" pitchFamily="34" charset="0"/>
                <a:cs typeface="Arial" pitchFamily="34" charset="0"/>
              </a:rPr>
              <a:t>ИлгаВолга</a:t>
            </a:r>
            <a:r>
              <a:rPr lang="ru-RU" sz="900" dirty="0" smtClean="0">
                <a:latin typeface="Arial" pitchFamily="34" charset="0"/>
                <a:cs typeface="Arial" pitchFamily="34" charset="0"/>
              </a:rPr>
              <a:t>» располагается в </a:t>
            </a:r>
            <a:r>
              <a:rPr lang="ru-RU" sz="900" dirty="0" err="1" smtClean="0">
                <a:latin typeface="Arial" pitchFamily="34" charset="0"/>
                <a:cs typeface="Arial" pitchFamily="34" charset="0"/>
              </a:rPr>
              <a:t>Марксовском</a:t>
            </a:r>
            <a:r>
              <a:rPr lang="ru-RU" sz="900" dirty="0" smtClean="0">
                <a:latin typeface="Arial" pitchFamily="34" charset="0"/>
                <a:cs typeface="Arial" pitchFamily="34" charset="0"/>
              </a:rPr>
              <a:t> районе Саратовской области на территории дубового леса с собственным песчаным пляжем. С пляжа открывается вид на меловые горы.</a:t>
            </a:r>
          </a:p>
          <a:p>
            <a:r>
              <a:rPr lang="ru-RU" sz="900" dirty="0" smtClean="0">
                <a:latin typeface="Arial" pitchFamily="34" charset="0"/>
                <a:cs typeface="Arial" pitchFamily="34" charset="0"/>
              </a:rPr>
              <a:t>Единение с природой и естественный ландшафт подарят комфортный отдых и заряд энергии.</a:t>
            </a:r>
          </a:p>
          <a:p>
            <a:pPr algn="just"/>
            <a:endParaRPr lang="ru-RU" sz="900" b="1" dirty="0">
              <a:solidFill>
                <a:srgbClr val="4756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3F645823-3F3F-E5A0-0E3E-A266C73C7D03}"/>
              </a:ext>
            </a:extLst>
          </p:cNvPr>
          <p:cNvSpPr txBox="1"/>
          <p:nvPr/>
        </p:nvSpPr>
        <p:spPr>
          <a:xfrm>
            <a:off x="2622209" y="3963276"/>
            <a:ext cx="961880" cy="1523494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just"/>
            <a:r>
              <a:rPr lang="ru-RU" sz="900" dirty="0" smtClean="0">
                <a:latin typeface="Arial" pitchFamily="34" charset="0"/>
                <a:cs typeface="Arial" pitchFamily="34" charset="0"/>
              </a:rPr>
              <a:t>База отдыха «Капитал» – это туристическая база, расположенная на берегу Волги, где гости могут насладиться красивыми видами и свежим воздухом.</a:t>
            </a:r>
            <a:endParaRPr lang="ru-RU" sz="900" b="1" dirty="0">
              <a:solidFill>
                <a:srgbClr val="4756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69E66BC2-F2F8-59E6-5B96-45775CFB9196}"/>
              </a:ext>
            </a:extLst>
          </p:cNvPr>
          <p:cNvSpPr txBox="1"/>
          <p:nvPr/>
        </p:nvSpPr>
        <p:spPr>
          <a:xfrm>
            <a:off x="5581359" y="3976363"/>
            <a:ext cx="1104517" cy="1800493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just"/>
            <a:r>
              <a:rPr lang="ru-RU" sz="900" dirty="0" smtClean="0">
                <a:latin typeface="Arial" pitchFamily="34" charset="0"/>
                <a:cs typeface="Arial" pitchFamily="34" charset="0"/>
              </a:rPr>
              <a:t>На берегу реки Волги, расположена база отдыха «</a:t>
            </a:r>
            <a:r>
              <a:rPr lang="ru-RU" sz="900" dirty="0" err="1" smtClean="0">
                <a:latin typeface="Arial" pitchFamily="34" charset="0"/>
                <a:cs typeface="Arial" pitchFamily="34" charset="0"/>
              </a:rPr>
              <a:t>Борегард</a:t>
            </a:r>
            <a:r>
              <a:rPr lang="ru-RU" sz="900" dirty="0" smtClean="0">
                <a:latin typeface="Arial" pitchFamily="34" charset="0"/>
                <a:cs typeface="Arial" pitchFamily="34" charset="0"/>
              </a:rPr>
              <a:t>» Здесь вы сможете восхититься чистым воздухом, </a:t>
            </a:r>
            <a:r>
              <a:rPr lang="ru-RU" sz="900" dirty="0" err="1" smtClean="0">
                <a:latin typeface="Arial" pitchFamily="34" charset="0"/>
                <a:cs typeface="Arial" pitchFamily="34" charset="0"/>
              </a:rPr>
              <a:t>отдох-нуть</a:t>
            </a:r>
            <a:r>
              <a:rPr lang="ru-RU" sz="900" dirty="0" smtClean="0">
                <a:latin typeface="Arial" pitchFamily="34" charset="0"/>
                <a:cs typeface="Arial" pitchFamily="34" charset="0"/>
              </a:rPr>
              <a:t> от городской суеты,</a:t>
            </a:r>
          </a:p>
          <a:p>
            <a:pPr algn="just"/>
            <a:r>
              <a:rPr lang="ru-RU" sz="900" dirty="0" smtClean="0">
                <a:latin typeface="Arial" pitchFamily="34" charset="0"/>
                <a:cs typeface="Arial" pitchFamily="34" charset="0"/>
              </a:rPr>
              <a:t>насладиться комфортом, </a:t>
            </a:r>
          </a:p>
          <a:p>
            <a:pPr algn="just"/>
            <a:r>
              <a:rPr lang="ru-RU" sz="900" dirty="0" smtClean="0">
                <a:latin typeface="Arial" pitchFamily="34" charset="0"/>
                <a:cs typeface="Arial" pitchFamily="34" charset="0"/>
              </a:rPr>
              <a:t>тишиной, уютом и спокойствием.</a:t>
            </a:r>
            <a:endParaRPr lang="ru-RU" sz="900" b="1" dirty="0">
              <a:solidFill>
                <a:srgbClr val="4756A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515D8FF0-312F-0364-2E0C-35B630F22F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5309" y="3926541"/>
            <a:ext cx="1802892" cy="22160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xmlns="" id="{13DD2700-A571-94E3-0A7B-00460B7B1775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16000" contrast="44000"/>
          </a:blip>
          <a:stretch>
            <a:fillRect/>
          </a:stretch>
        </p:blipFill>
        <p:spPr>
          <a:xfrm>
            <a:off x="750640" y="1512711"/>
            <a:ext cx="1913538" cy="226906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xmlns="" id="{4236D0B3-AA91-ED0A-8E6B-57CCBF4D9F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2278" y="3928533"/>
            <a:ext cx="1815088" cy="2235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4F06D10A-91DC-D26F-7FCC-5E23D5A2F0C9}"/>
              </a:ext>
            </a:extLst>
          </p:cNvPr>
          <p:cNvSpPr txBox="1"/>
          <p:nvPr/>
        </p:nvSpPr>
        <p:spPr>
          <a:xfrm>
            <a:off x="632590" y="6365207"/>
            <a:ext cx="3638327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600" i="1" dirty="0" smtClean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x-none" sz="600" i="1" dirty="0">
              <a:solidFill>
                <a:srgbClr val="A6A6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FC00114-96E8-8DCE-5F77-070CD6F3BE93}"/>
              </a:ext>
            </a:extLst>
          </p:cNvPr>
          <p:cNvSpPr txBox="1"/>
          <p:nvPr/>
        </p:nvSpPr>
        <p:spPr>
          <a:xfrm>
            <a:off x="638305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МАРКСОВСКОГО МУНИЦИПАЛЬНОГО РАЙОНА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319CC857-D470-2C25-1213-6644A90B3344}"/>
              </a:ext>
            </a:extLst>
          </p:cNvPr>
          <p:cNvSpPr txBox="1"/>
          <p:nvPr/>
        </p:nvSpPr>
        <p:spPr>
          <a:xfrm>
            <a:off x="2671010" y="1540210"/>
            <a:ext cx="872215" cy="2215991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just"/>
            <a:r>
              <a:rPr lang="ru-RU" sz="900" dirty="0" smtClean="0">
                <a:latin typeface="Arial" pitchFamily="34" charset="0"/>
                <a:cs typeface="Arial" pitchFamily="34" charset="0"/>
              </a:rPr>
              <a:t>База отдыха «Дриада» - прекрасное место для семейного отдыха, расположена в 10 км от города Маркс Саратовской области в самом сердце лесного массива, на берегу реки Волги.</a:t>
            </a:r>
            <a:endParaRPr lang="ru-RU" sz="900" b="1" dirty="0">
              <a:solidFill>
                <a:srgbClr val="4756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907627" y="1415333"/>
            <a:ext cx="2754489" cy="1209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На территории </a:t>
            </a:r>
            <a:r>
              <a:rPr lang="ru-RU" sz="10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Марксовского</a:t>
            </a:r>
            <a:r>
              <a:rPr lang="ru-RU" sz="1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района функционируют:</a:t>
            </a:r>
          </a:p>
          <a:p>
            <a:pPr algn="just"/>
            <a:r>
              <a:rPr lang="ru-RU" sz="1000" dirty="0" smtClean="0">
                <a:latin typeface="Arial" pitchFamily="34" charset="0"/>
                <a:cs typeface="Arial" pitchFamily="34" charset="0"/>
              </a:rPr>
              <a:t>40 баз отдыха</a:t>
            </a:r>
          </a:p>
          <a:p>
            <a:pPr algn="just"/>
            <a:r>
              <a:rPr lang="ru-RU" sz="1000" dirty="0" smtClean="0">
                <a:latin typeface="Arial" pitchFamily="34" charset="0"/>
                <a:cs typeface="Arial" pitchFamily="34" charset="0"/>
              </a:rPr>
              <a:t>1 санаторий-профилакторий «Нива»</a:t>
            </a:r>
          </a:p>
          <a:p>
            <a:pPr algn="just"/>
            <a:r>
              <a:rPr lang="ru-RU" sz="1000" dirty="0" smtClean="0">
                <a:latin typeface="Arial" pitchFamily="34" charset="0"/>
                <a:cs typeface="Arial" pitchFamily="34" charset="0"/>
              </a:rPr>
              <a:t>3 детских оздоровительных лагеря</a:t>
            </a:r>
          </a:p>
          <a:p>
            <a:pPr algn="just"/>
            <a:r>
              <a:rPr lang="ru-RU" sz="1000" dirty="0" smtClean="0">
                <a:latin typeface="Arial" pitchFamily="34" charset="0"/>
                <a:cs typeface="Arial" pitchFamily="34" charset="0"/>
              </a:rPr>
              <a:t>1 муниципальный пляж</a:t>
            </a:r>
          </a:p>
          <a:p>
            <a:pPr algn="just"/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xmlns="" id="{7C3C2B3C-A957-C783-F1D7-1B611D3F1436}"/>
              </a:ext>
            </a:extLst>
          </p:cNvPr>
          <p:cNvPicPr>
            <a:picLocks noChangeAspect="1"/>
          </p:cNvPicPr>
          <p:nvPr/>
        </p:nvPicPr>
        <p:blipFill>
          <a:blip r:embed="rId6">
            <a:lum bright="-3000" contrast="43000"/>
          </a:blip>
          <a:stretch>
            <a:fillRect/>
          </a:stretch>
        </p:blipFill>
        <p:spPr>
          <a:xfrm>
            <a:off x="6960198" y="2393343"/>
            <a:ext cx="2789443" cy="12857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4" name="Picture 2" descr="C:\Users\нигматулинаои\Desktop\для презентации\Герб Маркс - без фона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50335" y="0"/>
            <a:ext cx="655665" cy="7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Прямоугольник 32"/>
          <p:cNvSpPr/>
          <p:nvPr/>
        </p:nvSpPr>
        <p:spPr>
          <a:xfrm>
            <a:off x="6876377" y="3764752"/>
            <a:ext cx="4953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1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По инициативе жителей  города, </a:t>
            </a:r>
          </a:p>
          <a:p>
            <a:pPr algn="just"/>
            <a:r>
              <a:rPr lang="ru-RU" sz="1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региональных и федеральных  органов </a:t>
            </a:r>
          </a:p>
          <a:p>
            <a:pPr algn="just"/>
            <a:r>
              <a:rPr lang="ru-RU" sz="1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власти  возобновлены пассажирские </a:t>
            </a:r>
          </a:p>
          <a:p>
            <a:pPr algn="just"/>
            <a:r>
              <a:rPr lang="ru-RU" sz="1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перевозки</a:t>
            </a:r>
          </a:p>
        </p:txBody>
      </p:sp>
      <p:pic>
        <p:nvPicPr>
          <p:cNvPr id="35" name="Picture 13"/>
          <p:cNvPicPr>
            <a:picLocks noChangeAspect="1" noChangeArrowheads="1"/>
          </p:cNvPicPr>
          <p:nvPr/>
        </p:nvPicPr>
        <p:blipFill>
          <a:blip r:embed="rId8">
            <a:lum contrast="19000"/>
          </a:blip>
          <a:srcRect/>
          <a:stretch>
            <a:fillRect/>
          </a:stretch>
        </p:blipFill>
        <p:spPr bwMode="auto">
          <a:xfrm>
            <a:off x="6949440" y="4480559"/>
            <a:ext cx="2775472" cy="18825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6" name="Picture 6" descr="C:\Users\User\Desktop\image-26-05-25-10-38.jpeg"/>
          <p:cNvPicPr>
            <a:picLocks noChangeAspect="1" noChangeArrowheads="1"/>
          </p:cNvPicPr>
          <p:nvPr/>
        </p:nvPicPr>
        <p:blipFill>
          <a:blip r:embed="rId9"/>
          <a:srcRect b="13374"/>
          <a:stretch>
            <a:fillRect/>
          </a:stretch>
        </p:blipFill>
        <p:spPr bwMode="auto">
          <a:xfrm>
            <a:off x="3710736" y="1525849"/>
            <a:ext cx="1818695" cy="2268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1824600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867531" y="0"/>
            <a:ext cx="38523" cy="737870"/>
          </a:xfrm>
          <a:custGeom>
            <a:avLst/>
            <a:gdLst/>
            <a:ahLst/>
            <a:cxnLst/>
            <a:rect l="l" t="t" r="r" b="b"/>
            <a:pathLst>
              <a:path w="35559" h="737870">
                <a:moveTo>
                  <a:pt x="0" y="737362"/>
                </a:moveTo>
                <a:lnTo>
                  <a:pt x="35509" y="737362"/>
                </a:lnTo>
                <a:lnTo>
                  <a:pt x="35509" y="0"/>
                </a:lnTo>
                <a:lnTo>
                  <a:pt x="0" y="0"/>
                </a:lnTo>
                <a:lnTo>
                  <a:pt x="0" y="737362"/>
                </a:lnTo>
                <a:close/>
              </a:path>
            </a:pathLst>
          </a:custGeom>
          <a:solidFill>
            <a:srgbClr val="006F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TextBox 26"/>
          <p:cNvSpPr txBox="1"/>
          <p:nvPr/>
        </p:nvSpPr>
        <p:spPr>
          <a:xfrm>
            <a:off x="5438655" y="-6265"/>
            <a:ext cx="43143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Марксовский район </a:t>
            </a:r>
          </a:p>
        </p:txBody>
      </p:sp>
      <p:pic>
        <p:nvPicPr>
          <p:cNvPr id="25" name="Picture 2" descr="C:\Users\нигматулинаои\Desktop\для презентации\Герб Маркс - без фона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50335" y="0"/>
            <a:ext cx="655665" cy="7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extBox 26"/>
          <p:cNvSpPr txBox="1"/>
          <p:nvPr/>
        </p:nvSpPr>
        <p:spPr>
          <a:xfrm>
            <a:off x="5421052" y="87015"/>
            <a:ext cx="43143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Марксовский район </a:t>
            </a:r>
          </a:p>
        </p:txBody>
      </p:sp>
      <p:sp>
        <p:nvSpPr>
          <p:cNvPr id="48" name="object 16"/>
          <p:cNvSpPr txBox="1"/>
          <p:nvPr/>
        </p:nvSpPr>
        <p:spPr>
          <a:xfrm>
            <a:off x="4406940" y="1916833"/>
            <a:ext cx="2409772" cy="314189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30"/>
              </a:spcBef>
            </a:pPr>
            <a:r>
              <a:rPr lang="ru-RU" sz="1600" b="1" i="1" spc="-120" dirty="0" smtClean="0">
                <a:solidFill>
                  <a:schemeClr val="bg1"/>
                </a:solidFill>
                <a:latin typeface="Arial"/>
                <a:cs typeface="Arial"/>
              </a:rPr>
              <a:t>1</a:t>
            </a:r>
            <a:r>
              <a:rPr lang="ru-RU" sz="1600" b="1" i="1" spc="-130" dirty="0" smtClean="0">
                <a:solidFill>
                  <a:schemeClr val="bg1"/>
                </a:solidFill>
                <a:latin typeface="Arial"/>
                <a:cs typeface="Arial"/>
              </a:rPr>
              <a:t>5</a:t>
            </a:r>
            <a:endParaRPr sz="1600" b="1" dirty="0" smtClean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8" name="object 17"/>
          <p:cNvSpPr txBox="1"/>
          <p:nvPr/>
        </p:nvSpPr>
        <p:spPr>
          <a:xfrm>
            <a:off x="506506" y="3102762"/>
            <a:ext cx="2184243" cy="614271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520065" algn="ctr">
              <a:lnSpc>
                <a:spcPct val="100000"/>
              </a:lnSpc>
              <a:spcBef>
                <a:spcPts val="840"/>
              </a:spcBef>
            </a:pPr>
            <a:r>
              <a:rPr sz="3600" b="1" spc="-270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3600" dirty="0">
              <a:latin typeface="Arial"/>
              <a:cs typeface="Arial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584515" y="562717"/>
            <a:ext cx="9321485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 smtClean="0">
                <a:solidFill>
                  <a:schemeClr val="tx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Сайт–визитка </a:t>
            </a:r>
            <a:r>
              <a:rPr lang="ru-RU" sz="2600" b="1" dirty="0" err="1" smtClean="0">
                <a:solidFill>
                  <a:schemeClr val="tx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Марксовского</a:t>
            </a:r>
            <a:r>
              <a:rPr lang="ru-RU" sz="2600" b="1" dirty="0" smtClean="0">
                <a:solidFill>
                  <a:schemeClr val="tx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 района </a:t>
            </a:r>
          </a:p>
          <a:p>
            <a:pPr algn="ctr"/>
            <a:r>
              <a:rPr lang="ru-RU" sz="2600" b="1" dirty="0" smtClean="0">
                <a:solidFill>
                  <a:schemeClr val="tx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Ссылка: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https://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марксовский-район.рф</a:t>
            </a:r>
            <a:r>
              <a:rPr lang="ru-RU" sz="1600" dirty="0" smtClean="0"/>
              <a:t>/</a:t>
            </a:r>
            <a:endParaRPr lang="ru-RU" sz="1600" b="1" dirty="0" smtClean="0">
              <a:solidFill>
                <a:schemeClr val="tx2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ru-RU" sz="2600" b="1" dirty="0">
              <a:solidFill>
                <a:schemeClr val="tx2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26" name="Picture 2" descr="https://marksadm.ru/uploads/posts/2023-12/1702655171_photo_2023-12-15_19-44-20.jpg"/>
          <p:cNvPicPr>
            <a:picLocks noChangeAspect="1" noChangeArrowheads="1"/>
          </p:cNvPicPr>
          <p:nvPr/>
        </p:nvPicPr>
        <p:blipFill>
          <a:blip r:embed="rId3" cstate="print">
            <a:lum bright="-3000" contrast="19000"/>
          </a:blip>
          <a:srcRect l="3711" t="2862" r="2649" b="5431"/>
          <a:stretch>
            <a:fillRect/>
          </a:stretch>
        </p:blipFill>
        <p:spPr bwMode="auto">
          <a:xfrm>
            <a:off x="415062" y="1439228"/>
            <a:ext cx="8853433" cy="4935448"/>
          </a:xfrm>
          <a:prstGeom prst="rect">
            <a:avLst/>
          </a:prstGeom>
          <a:noFill/>
        </p:spPr>
      </p:pic>
      <p:sp>
        <p:nvSpPr>
          <p:cNvPr id="18" name="Скругленный прямоугольник 17">
            <a:extLst>
              <a:ext uri="{FF2B5EF4-FFF2-40B4-BE49-F238E27FC236}">
                <a16:creationId xmlns:a16="http://schemas.microsoft.com/office/drawing/2014/main" xmlns="" id="{2165614C-6371-5053-2690-9B9E16044DB3}"/>
              </a:ext>
            </a:extLst>
          </p:cNvPr>
          <p:cNvSpPr/>
          <p:nvPr/>
        </p:nvSpPr>
        <p:spPr>
          <a:xfrm>
            <a:off x="156754" y="163628"/>
            <a:ext cx="665113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туризм</a:t>
            </a:r>
            <a:endParaRPr lang="x-none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D317F9C4-38A1-7877-08F5-FF97015D71C6}"/>
              </a:ext>
            </a:extLst>
          </p:cNvPr>
          <p:cNvSpPr txBox="1"/>
          <p:nvPr/>
        </p:nvSpPr>
        <p:spPr>
          <a:xfrm>
            <a:off x="195941" y="497925"/>
            <a:ext cx="9160578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2400" b="1" smtClean="0">
                <a:latin typeface="Arial" panose="020B0604020202020204" pitchFamily="34" charset="0"/>
                <a:cs typeface="Arial" panose="020B0604020202020204" pitchFamily="34" charset="0"/>
              </a:rPr>
              <a:t>ТУРИЗМ</a:t>
            </a:r>
            <a:endParaRPr lang="ru-RU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x-non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0FC00114-96E8-8DCE-5F77-070CD6F3BE93}"/>
              </a:ext>
            </a:extLst>
          </p:cNvPr>
          <p:cNvSpPr txBox="1"/>
          <p:nvPr/>
        </p:nvSpPr>
        <p:spPr>
          <a:xfrm>
            <a:off x="638305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МАРКСОВСКОГО МУНИЦИПАЛЬНОГО РАЙОНА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5496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7ACB3B4E-A3F1-9268-7E15-834DA4EE0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>
            <a:extLst>
              <a:ext uri="{FF2B5EF4-FFF2-40B4-BE49-F238E27FC236}">
                <a16:creationId xmlns="" xmlns:a16="http://schemas.microsoft.com/office/drawing/2014/main" id="{B005C025-2623-9580-35BF-52C29B12C5F2}"/>
              </a:ext>
            </a:extLst>
          </p:cNvPr>
          <p:cNvSpPr/>
          <p:nvPr/>
        </p:nvSpPr>
        <p:spPr>
          <a:xfrm>
            <a:off x="640991" y="1407121"/>
            <a:ext cx="2934749" cy="1116000"/>
          </a:xfrm>
          <a:prstGeom prst="roundRect">
            <a:avLst>
              <a:gd name="adj" fmla="val 23741"/>
            </a:avLst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3999" rIns="108000" rtlCol="0" anchor="ctr"/>
          <a:lstStyle/>
          <a:p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ВЫВОД</a:t>
            </a:r>
            <a:endParaRPr lang="ru-RU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>
            <a:extLst>
              <a:ext uri="{FF2B5EF4-FFF2-40B4-BE49-F238E27FC236}">
                <a16:creationId xmlns="" xmlns:a16="http://schemas.microsoft.com/office/drawing/2014/main" id="{2DD9035D-0DB5-F710-38AF-4E84C7321C56}"/>
              </a:ext>
            </a:extLst>
          </p:cNvPr>
          <p:cNvSpPr/>
          <p:nvPr/>
        </p:nvSpPr>
        <p:spPr>
          <a:xfrm>
            <a:off x="640991" y="2670151"/>
            <a:ext cx="2934749" cy="1116000"/>
          </a:xfrm>
          <a:prstGeom prst="roundRect">
            <a:avLst>
              <a:gd name="adj" fmla="val 22677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3999" rIns="108000" rtlCol="0" anchor="ctr"/>
          <a:lstStyle/>
          <a:p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ОСНОВНЫЕ ТРУДНОСТИ</a:t>
            </a:r>
            <a:endParaRPr lang="ru-RU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при реализации инвестиционных проектов</a:t>
            </a:r>
            <a:endParaRPr kumimoji="0" lang="x-none" sz="11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>
            <a:extLst>
              <a:ext uri="{FF2B5EF4-FFF2-40B4-BE49-F238E27FC236}">
                <a16:creationId xmlns="" xmlns:a16="http://schemas.microsoft.com/office/drawing/2014/main" id="{C5CC6982-BC12-C140-E606-CC07C9F36009}"/>
              </a:ext>
            </a:extLst>
          </p:cNvPr>
          <p:cNvSpPr/>
          <p:nvPr/>
        </p:nvSpPr>
        <p:spPr>
          <a:xfrm>
            <a:off x="640991" y="3933181"/>
            <a:ext cx="2934749" cy="1116000"/>
          </a:xfrm>
          <a:prstGeom prst="roundRect">
            <a:avLst>
              <a:gd name="adj" fmla="val 22677"/>
            </a:avLst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3999" rIns="108000" rtlCol="0" anchor="ctr"/>
          <a:lstStyle/>
          <a:p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ГЛАВНАЯ ПРИЧИНА </a:t>
            </a:r>
            <a:endParaRPr lang="ru-RU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kumimoji="0" lang="ru-RU" sz="1100" b="1" i="0" u="none" strike="noStrike" kern="1200" cap="none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 которой компании</a:t>
            </a: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                     </a:t>
            </a:r>
            <a:r>
              <a:rPr kumimoji="0" lang="ru-RU" sz="1100" b="1" i="0" u="none" strike="noStrike" kern="1200" cap="none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не реализуют инвестиционные проекты</a:t>
            </a:r>
            <a:endParaRPr kumimoji="0" lang="x-none" sz="1100" b="1" i="0" u="none" strike="noStrike" kern="1200" cap="none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>
            <a:extLst>
              <a:ext uri="{FF2B5EF4-FFF2-40B4-BE49-F238E27FC236}">
                <a16:creationId xmlns="" xmlns:a16="http://schemas.microsoft.com/office/drawing/2014/main" id="{6BA6056E-D12F-33EB-59AB-07A8E8713A78}"/>
              </a:ext>
            </a:extLst>
          </p:cNvPr>
          <p:cNvSpPr/>
          <p:nvPr/>
        </p:nvSpPr>
        <p:spPr>
          <a:xfrm>
            <a:off x="640991" y="5208569"/>
            <a:ext cx="2934749" cy="1116000"/>
          </a:xfrm>
          <a:prstGeom prst="roundRect">
            <a:avLst>
              <a:gd name="adj" fmla="val 22677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3999" rIns="108000" rtlCol="0" anchor="ctr"/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ПРОЧИЕ ВЫВОДЫ</a:t>
            </a:r>
            <a:endParaRPr kumimoji="0" lang="x-none" sz="11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2" name="Скругленный прямоугольник 31">
            <a:extLst>
              <a:ext uri="{FF2B5EF4-FFF2-40B4-BE49-F238E27FC236}">
                <a16:creationId xmlns="" xmlns:a16="http://schemas.microsoft.com/office/drawing/2014/main" id="{33987FB9-B927-7B2C-FDA8-949F13EB4C31}"/>
              </a:ext>
            </a:extLst>
          </p:cNvPr>
          <p:cNvSpPr/>
          <p:nvPr/>
        </p:nvSpPr>
        <p:spPr>
          <a:xfrm>
            <a:off x="3731306" y="5196211"/>
            <a:ext cx="6061771" cy="1116001"/>
          </a:xfrm>
          <a:prstGeom prst="roundRect">
            <a:avLst>
              <a:gd name="adj" fmla="val 2263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36000" rtlCol="0" anchor="ctr"/>
          <a:lstStyle/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9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Текущих мер государственной поддержки недостаточно 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9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kumimoji="0" lang="ru-RU" sz="9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еобходимо</a:t>
            </a:r>
            <a:r>
              <a:rPr kumimoji="0" lang="ru-RU" sz="9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развивать </a:t>
            </a:r>
            <a:r>
              <a:rPr kumimoji="0" lang="ru-RU" sz="9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дорожно</a:t>
            </a:r>
            <a:r>
              <a:rPr lang="ru-RU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kumimoji="0" lang="ru-RU" sz="9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транспортную инфраструктуру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9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kumimoji="0" lang="ru-RU" sz="9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еобходимо</a:t>
            </a:r>
            <a:r>
              <a:rPr kumimoji="0" lang="ru-RU" sz="9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развивать бизнес-инфраструктуру </a:t>
            </a:r>
            <a:r>
              <a:rPr lang="ru-RU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(Т</a:t>
            </a:r>
            <a:r>
              <a:rPr kumimoji="0" lang="ru-RU" sz="9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ехнопарки</a:t>
            </a:r>
            <a:r>
              <a:rPr kumimoji="0" lang="ru-RU" sz="9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бизнес-инкубаторы, ОЭЗ)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8CA08B46-D94D-0287-1861-FDC8D42E6E4F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2400" b="1">
                <a:latin typeface="Arial" panose="020B0604020202020204" pitchFamily="34" charset="0"/>
                <a:cs typeface="Arial" panose="020B0604020202020204" pitchFamily="34" charset="0"/>
              </a:rPr>
              <a:t>ПОЗИЦИЯ </a:t>
            </a:r>
            <a:r>
              <a:rPr lang="x-none" sz="2400" b="1" smtClean="0">
                <a:latin typeface="Arial" panose="020B0604020202020204" pitchFamily="34" charset="0"/>
                <a:cs typeface="Arial" panose="020B0604020202020204" pitchFamily="34" charset="0"/>
              </a:rPr>
              <a:t>ПРЕДПРИНИМАТЕЛЕЙ</a:t>
            </a:r>
            <a:endParaRPr lang="x-non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="" xmlns:a16="http://schemas.microsoft.com/office/drawing/2014/main" id="{9217EEF0-7F35-C6AD-682A-7E716DC33D87}"/>
              </a:ext>
            </a:extLst>
          </p:cNvPr>
          <p:cNvSpPr/>
          <p:nvPr/>
        </p:nvSpPr>
        <p:spPr>
          <a:xfrm>
            <a:off x="627016" y="163628"/>
            <a:ext cx="1719674" cy="236828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позиция предпринимателей</a:t>
            </a:r>
            <a:endParaRPr lang="x-none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>
            <a:extLst>
              <a:ext uri="{FF2B5EF4-FFF2-40B4-BE49-F238E27FC236}">
                <a16:creationId xmlns="" xmlns:a16="http://schemas.microsoft.com/office/drawing/2014/main" id="{D25CE0A5-C6DD-EFB5-7F0D-422A5515A6CF}"/>
              </a:ext>
            </a:extLst>
          </p:cNvPr>
          <p:cNvSpPr/>
          <p:nvPr/>
        </p:nvSpPr>
        <p:spPr>
          <a:xfrm>
            <a:off x="3731306" y="3919469"/>
            <a:ext cx="6061771" cy="1116001"/>
          </a:xfrm>
          <a:prstGeom prst="roundRect">
            <a:avLst>
              <a:gd name="adj" fmla="val 2263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36000" rtlCol="0" anchor="ctr"/>
          <a:lstStyle/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Ограничена </a:t>
            </a:r>
            <a:r>
              <a:rPr kumimoji="0" lang="ru-RU" sz="9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возможность реализации инвестиционных проектов за счёт собственных средств,    </a:t>
            </a:r>
            <a:r>
              <a:rPr kumimoji="0" lang="ru-RU" sz="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сложность </a:t>
            </a:r>
            <a:r>
              <a:rPr kumimoji="0" lang="ru-RU" sz="9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 привлечением заемных средств</a:t>
            </a:r>
          </a:p>
        </p:txBody>
      </p:sp>
      <p:sp>
        <p:nvSpPr>
          <p:cNvPr id="15" name="Скругленный прямоугольник 14">
            <a:extLst>
              <a:ext uri="{FF2B5EF4-FFF2-40B4-BE49-F238E27FC236}">
                <a16:creationId xmlns="" xmlns:a16="http://schemas.microsoft.com/office/drawing/2014/main" id="{BE68BAEC-57FA-0428-15A8-90E073C6D260}"/>
              </a:ext>
            </a:extLst>
          </p:cNvPr>
          <p:cNvSpPr/>
          <p:nvPr/>
        </p:nvSpPr>
        <p:spPr>
          <a:xfrm>
            <a:off x="3731306" y="2670151"/>
            <a:ext cx="6061771" cy="1116001"/>
          </a:xfrm>
          <a:prstGeom prst="roundRect">
            <a:avLst>
              <a:gd name="adj" fmla="val 2263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36000" rtlCol="0" anchor="ctr"/>
          <a:lstStyle/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9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Сложности с </a:t>
            </a:r>
            <a:r>
              <a: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оформлением</a:t>
            </a:r>
            <a:r>
              <a:rPr kumimoji="0" lang="ru-RU" sz="9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документов (Большое количество документов и требуемых разрешений)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9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</a:t>
            </a:r>
            <a:r>
              <a:rPr kumimoji="0" lang="ru-RU" sz="9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инансовые</a:t>
            </a:r>
            <a:r>
              <a:rPr kumimoji="0" lang="ru-RU" sz="9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трудности (Необходимость использования заемных средств для развития бизнеса) 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9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9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Трудности с созданием/модернизацией инженерной инфраструктуры</a:t>
            </a:r>
          </a:p>
        </p:txBody>
      </p:sp>
      <p:sp>
        <p:nvSpPr>
          <p:cNvPr id="16" name="Скругленный прямоугольник 15">
            <a:extLst>
              <a:ext uri="{FF2B5EF4-FFF2-40B4-BE49-F238E27FC236}">
                <a16:creationId xmlns="" xmlns:a16="http://schemas.microsoft.com/office/drawing/2014/main" id="{732DCD51-8059-77E4-5EA0-013D62834C40}"/>
              </a:ext>
            </a:extLst>
          </p:cNvPr>
          <p:cNvSpPr/>
          <p:nvPr/>
        </p:nvSpPr>
        <p:spPr>
          <a:xfrm>
            <a:off x="3725825" y="1407120"/>
            <a:ext cx="6061771" cy="1116001"/>
          </a:xfrm>
          <a:prstGeom prst="roundRect">
            <a:avLst>
              <a:gd name="adj" fmla="val 2263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36000" rtlCol="0" anchor="ctr"/>
          <a:lstStyle/>
          <a:p>
            <a:pPr marL="171450" marR="0" lvl="0" indent="-17145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Инвестиционный климат требует </a:t>
            </a:r>
            <a:r>
              <a:rPr kumimoji="0" lang="ru-RU" sz="1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дальнейших улучшений</a:t>
            </a:r>
            <a:endParaRPr kumimoji="0" lang="ru-RU" sz="1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2" name="Рисунок 21" descr="Запрещено со сплошной заливкой">
            <a:extLst>
              <a:ext uri="{FF2B5EF4-FFF2-40B4-BE49-F238E27FC236}">
                <a16:creationId xmlns="" xmlns:a16="http://schemas.microsoft.com/office/drawing/2014/main" id="{B85CCF1F-32E1-8B67-07D4-F82EAD49CE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3261" y="3019170"/>
            <a:ext cx="360000" cy="360000"/>
          </a:xfrm>
          <a:prstGeom prst="rect">
            <a:avLst/>
          </a:prstGeom>
        </p:spPr>
      </p:pic>
      <p:pic>
        <p:nvPicPr>
          <p:cNvPr id="24" name="Рисунок 23" descr="Документ со сплошной заливкой">
            <a:extLst>
              <a:ext uri="{FF2B5EF4-FFF2-40B4-BE49-F238E27FC236}">
                <a16:creationId xmlns="" xmlns:a16="http://schemas.microsoft.com/office/drawing/2014/main" id="{FB855C50-1952-4A98-54F0-D09E855150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53261" y="5574211"/>
            <a:ext cx="360000" cy="360000"/>
          </a:xfrm>
          <a:prstGeom prst="rect">
            <a:avLst/>
          </a:prstGeom>
        </p:spPr>
      </p:pic>
      <p:pic>
        <p:nvPicPr>
          <p:cNvPr id="26" name="Рисунок 25" descr="Перемотка назад со сплошной заливкой">
            <a:extLst>
              <a:ext uri="{FF2B5EF4-FFF2-40B4-BE49-F238E27FC236}">
                <a16:creationId xmlns="" xmlns:a16="http://schemas.microsoft.com/office/drawing/2014/main" id="{703C4EAF-A054-7B54-D1C8-AE742458D28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0800000">
            <a:off x="753262" y="1785120"/>
            <a:ext cx="360000" cy="360000"/>
          </a:xfrm>
          <a:prstGeom prst="rect">
            <a:avLst/>
          </a:prstGeom>
        </p:spPr>
      </p:pic>
      <p:pic>
        <p:nvPicPr>
          <p:cNvPr id="37" name="Рисунок 36" descr="Значок 1 со сплошной заливкой">
            <a:extLst>
              <a:ext uri="{FF2B5EF4-FFF2-40B4-BE49-F238E27FC236}">
                <a16:creationId xmlns="" xmlns:a16="http://schemas.microsoft.com/office/drawing/2014/main" id="{B13FD86C-5462-BA07-2362-BC432B18DE0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53261" y="4313734"/>
            <a:ext cx="360000" cy="360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610B2E29-A6DF-C835-C29A-A3390F9E30A2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МАРКСОВСКОГО МУНИЦИПАЛЬНОГО РАЙОНА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2" descr="C:\Users\нигматулинаои\Desktop\для презентации\Герб Маркс - без фона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50335" y="0"/>
            <a:ext cx="655665" cy="7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1386959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DCB2805F-75D5-A713-EF45-F8CD68453B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>
            <a:extLst>
              <a:ext uri="{FF2B5EF4-FFF2-40B4-BE49-F238E27FC236}">
                <a16:creationId xmlns="" xmlns:a16="http://schemas.microsoft.com/office/drawing/2014/main" id="{8B906F29-101C-C5CB-6AC6-8F8AF706CB1F}"/>
              </a:ext>
            </a:extLst>
          </p:cNvPr>
          <p:cNvSpPr/>
          <p:nvPr/>
        </p:nvSpPr>
        <p:spPr>
          <a:xfrm>
            <a:off x="5148943" y="1840674"/>
            <a:ext cx="4614554" cy="2372980"/>
          </a:xfrm>
          <a:prstGeom prst="roundRect">
            <a:avLst>
              <a:gd name="adj" fmla="val 15559"/>
            </a:avLst>
          </a:prstGeom>
          <a:noFill/>
          <a:ln>
            <a:solidFill>
              <a:srgbClr val="B1C1E4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tlCol="0" anchor="t"/>
          <a:lstStyle/>
          <a:p>
            <a:pPr marL="171450" marR="0" lvl="0" indent="-17145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itchFamily="34" charset="0"/>
              <a:buChar char="•"/>
              <a:tabLst/>
              <a:defRPr/>
            </a:pPr>
            <a:endParaRPr lang="ru-RU" sz="9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71450" marR="0" lvl="0" indent="-17145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itchFamily="34" charset="0"/>
              <a:buChar char="•"/>
              <a:tabLst/>
              <a:defRPr/>
            </a:pPr>
            <a:endParaRPr kumimoji="0" lang="ru-RU" sz="9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9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9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>
            <a:extLst>
              <a:ext uri="{FF2B5EF4-FFF2-40B4-BE49-F238E27FC236}">
                <a16:creationId xmlns="" xmlns:a16="http://schemas.microsoft.com/office/drawing/2014/main" id="{1B2E6712-04E7-5838-3ABC-08400429D4F0}"/>
              </a:ext>
            </a:extLst>
          </p:cNvPr>
          <p:cNvSpPr/>
          <p:nvPr/>
        </p:nvSpPr>
        <p:spPr>
          <a:xfrm>
            <a:off x="5283075" y="4843849"/>
            <a:ext cx="4451963" cy="1631091"/>
          </a:xfrm>
          <a:prstGeom prst="roundRect">
            <a:avLst>
              <a:gd name="adj" fmla="val 14095"/>
            </a:avLst>
          </a:prstGeom>
          <a:noFill/>
          <a:ln>
            <a:solidFill>
              <a:srgbClr val="B1C1E4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numCol="1" rtlCol="0" anchor="t"/>
          <a:lstStyle/>
          <a:p>
            <a:pPr marL="171450" marR="0" lvl="0" indent="-17145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itchFamily="34" charset="0"/>
              <a:buChar char="•"/>
              <a:tabLst/>
              <a:defRPr/>
            </a:pPr>
            <a:endParaRPr kumimoji="0" lang="ru-RU" sz="9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397363" indent="-376449" algn="just">
              <a:spcBef>
                <a:spcPts val="156"/>
              </a:spcBef>
              <a:tabLst>
                <a:tab pos="396317" algn="l"/>
                <a:tab pos="397363" algn="l"/>
              </a:tabLst>
            </a:pPr>
            <a:endParaRPr lang="ru-RU" sz="9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9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9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9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9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9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9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Скругленный прямоугольник 38">
            <a:extLst>
              <a:ext uri="{FF2B5EF4-FFF2-40B4-BE49-F238E27FC236}">
                <a16:creationId xmlns="" xmlns:a16="http://schemas.microsoft.com/office/drawing/2014/main" id="{7D1038DB-1613-C231-C343-A226DDF5FF09}"/>
              </a:ext>
            </a:extLst>
          </p:cNvPr>
          <p:cNvSpPr/>
          <p:nvPr/>
        </p:nvSpPr>
        <p:spPr>
          <a:xfrm>
            <a:off x="614895" y="1861052"/>
            <a:ext cx="4506743" cy="2352602"/>
          </a:xfrm>
          <a:prstGeom prst="roundRect">
            <a:avLst>
              <a:gd name="adj" fmla="val 13233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rtlCol="0" anchor="t"/>
          <a:lstStyle/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9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9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40" name="Скругленный прямоугольник 39">
            <a:extLst>
              <a:ext uri="{FF2B5EF4-FFF2-40B4-BE49-F238E27FC236}">
                <a16:creationId xmlns="" xmlns:a16="http://schemas.microsoft.com/office/drawing/2014/main" id="{BFD28A81-7B18-213D-5E25-38EC540BDA4B}"/>
              </a:ext>
            </a:extLst>
          </p:cNvPr>
          <p:cNvSpPr/>
          <p:nvPr/>
        </p:nvSpPr>
        <p:spPr>
          <a:xfrm>
            <a:off x="640991" y="1297739"/>
            <a:ext cx="4569184" cy="531061"/>
          </a:xfrm>
          <a:prstGeom prst="roundRect">
            <a:avLst>
              <a:gd name="adj" fmla="val 27681"/>
            </a:avLst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СИЛЬНЫЕ СТОРОНЫ</a:t>
            </a:r>
          </a:p>
        </p:txBody>
      </p:sp>
      <p:sp>
        <p:nvSpPr>
          <p:cNvPr id="17" name="Скругленный прямоугольник 16">
            <a:extLst>
              <a:ext uri="{FF2B5EF4-FFF2-40B4-BE49-F238E27FC236}">
                <a16:creationId xmlns="" xmlns:a16="http://schemas.microsoft.com/office/drawing/2014/main" id="{E253D24C-3929-C7B3-C8F5-A55CEFEAB1F7}"/>
              </a:ext>
            </a:extLst>
          </p:cNvPr>
          <p:cNvSpPr/>
          <p:nvPr/>
        </p:nvSpPr>
        <p:spPr>
          <a:xfrm>
            <a:off x="717325" y="4809506"/>
            <a:ext cx="4526011" cy="1653078"/>
          </a:xfrm>
          <a:prstGeom prst="roundRect">
            <a:avLst>
              <a:gd name="adj" fmla="val 14095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rtlCol="0" anchor="ctr"/>
          <a:lstStyle/>
          <a:p>
            <a:pPr marL="19869">
              <a:tabLst>
                <a:tab pos="305342" algn="l"/>
              </a:tabLst>
            </a:pPr>
            <a:endParaRPr lang="ru-RU" sz="900" spc="-16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itchFamily="34" charset="0"/>
              <a:buChar char="•"/>
              <a:tabLst/>
              <a:defRPr/>
            </a:pPr>
            <a:endParaRPr kumimoji="0" lang="ru-RU" sz="9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itchFamily="34" charset="0"/>
              <a:buChar char="•"/>
              <a:tabLst/>
              <a:defRPr/>
            </a:pPr>
            <a:endParaRPr kumimoji="0" lang="ru-RU" sz="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3" name="Скругленный прямоугольник 12">
            <a:extLst>
              <a:ext uri="{FF2B5EF4-FFF2-40B4-BE49-F238E27FC236}">
                <a16:creationId xmlns="" xmlns:a16="http://schemas.microsoft.com/office/drawing/2014/main" id="{9ABD883A-EFC6-35DE-D240-B59B4990D7D5}"/>
              </a:ext>
            </a:extLst>
          </p:cNvPr>
          <p:cNvSpPr/>
          <p:nvPr/>
        </p:nvSpPr>
        <p:spPr>
          <a:xfrm>
            <a:off x="650946" y="4253645"/>
            <a:ext cx="4532714" cy="507879"/>
          </a:xfrm>
          <a:prstGeom prst="roundRect">
            <a:avLst>
              <a:gd name="adj" fmla="val 29330"/>
            </a:avLst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ВОЗМОЖНОСТИ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BC45C9FC-DD43-A155-ACAF-AB9620BABF4C}"/>
              </a:ext>
            </a:extLst>
          </p:cNvPr>
          <p:cNvSpPr txBox="1"/>
          <p:nvPr/>
        </p:nvSpPr>
        <p:spPr>
          <a:xfrm>
            <a:off x="627016" y="550177"/>
            <a:ext cx="916058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SWOT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-АНАЛИЗ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МУНИЦИПАЛЬНОГО ОКРУГА</a:t>
            </a:r>
            <a:endParaRPr lang="x-non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Номер слайда 50">
            <a:extLst>
              <a:ext uri="{FF2B5EF4-FFF2-40B4-BE49-F238E27FC236}">
                <a16:creationId xmlns="" xmlns:a16="http://schemas.microsoft.com/office/drawing/2014/main" id="{59D9B901-9C5B-A37B-A45E-7E45DF01F1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18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Скругленный прямоугольник 42">
            <a:extLst>
              <a:ext uri="{FF2B5EF4-FFF2-40B4-BE49-F238E27FC236}">
                <a16:creationId xmlns="" xmlns:a16="http://schemas.microsoft.com/office/drawing/2014/main" id="{9FA4BBD4-A68D-68CA-ABCF-BBAC74050F6C}"/>
              </a:ext>
            </a:extLst>
          </p:cNvPr>
          <p:cNvSpPr/>
          <p:nvPr/>
        </p:nvSpPr>
        <p:spPr>
          <a:xfrm>
            <a:off x="5243648" y="1285875"/>
            <a:ext cx="4497839" cy="531050"/>
          </a:xfrm>
          <a:prstGeom prst="roundRect">
            <a:avLst>
              <a:gd name="adj" fmla="val 29330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СЛАБЫЕ СТОРОНЫ</a:t>
            </a:r>
          </a:p>
        </p:txBody>
      </p:sp>
      <p:sp>
        <p:nvSpPr>
          <p:cNvPr id="47" name="Скругленный прямоугольник 46">
            <a:extLst>
              <a:ext uri="{FF2B5EF4-FFF2-40B4-BE49-F238E27FC236}">
                <a16:creationId xmlns="" xmlns:a16="http://schemas.microsoft.com/office/drawing/2014/main" id="{AB96B5E7-93F1-3530-AA5E-7F1998083348}"/>
              </a:ext>
            </a:extLst>
          </p:cNvPr>
          <p:cNvSpPr/>
          <p:nvPr/>
        </p:nvSpPr>
        <p:spPr>
          <a:xfrm>
            <a:off x="5222661" y="4245977"/>
            <a:ext cx="4514463" cy="552618"/>
          </a:xfrm>
          <a:prstGeom prst="roundRect">
            <a:avLst>
              <a:gd name="adj" fmla="val 25208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УГРОЗЫ</a:t>
            </a:r>
          </a:p>
        </p:txBody>
      </p:sp>
      <p:sp>
        <p:nvSpPr>
          <p:cNvPr id="4" name="Скругленный прямоугольник 3">
            <a:extLst>
              <a:ext uri="{FF2B5EF4-FFF2-40B4-BE49-F238E27FC236}">
                <a16:creationId xmlns="" xmlns:a16="http://schemas.microsoft.com/office/drawing/2014/main" id="{045BB5EA-11D6-9F3E-841B-D54D8484EF24}"/>
              </a:ext>
            </a:extLst>
          </p:cNvPr>
          <p:cNvSpPr/>
          <p:nvPr/>
        </p:nvSpPr>
        <p:spPr>
          <a:xfrm>
            <a:off x="627018" y="163628"/>
            <a:ext cx="976230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en-US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SWOT</a:t>
            </a:r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-анализ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AC19C6E1-7562-2FED-8B2B-7B5DFCFCC998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МАРКСОВСКОГО МУНИЦИПАЛЬНОГО РАЙОНА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2" descr="C:\Users\нигматулинаои\Desktop\для презентации\Герб Маркс - без фона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50335" y="0"/>
            <a:ext cx="655665" cy="7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5223955" y="2063736"/>
            <a:ext cx="4953000" cy="10618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397363" indent="-376449">
              <a:spcBef>
                <a:spcPts val="156"/>
              </a:spcBef>
              <a:buAutoNum type="arabicPeriod"/>
              <a:tabLst>
                <a:tab pos="396317" algn="l"/>
                <a:tab pos="397363" algn="l"/>
              </a:tabLst>
            </a:pPr>
            <a:r>
              <a:rPr lang="ru-RU" sz="900" spc="-16" dirty="0" smtClean="0">
                <a:latin typeface="Arial" pitchFamily="34" charset="0"/>
                <a:cs typeface="Arial" pitchFamily="34" charset="0"/>
              </a:rPr>
              <a:t>Зависимость бюджета от областных субсидий</a:t>
            </a:r>
            <a:endParaRPr lang="ru-RU" sz="900" dirty="0" smtClean="0">
              <a:latin typeface="Arial" pitchFamily="34" charset="0"/>
              <a:cs typeface="Arial" pitchFamily="34" charset="0"/>
            </a:endParaRPr>
          </a:p>
          <a:p>
            <a:pPr marL="397363" indent="-376449">
              <a:buAutoNum type="arabicPeriod"/>
              <a:tabLst>
                <a:tab pos="396317" algn="l"/>
                <a:tab pos="397363" algn="l"/>
              </a:tabLst>
            </a:pPr>
            <a:r>
              <a:rPr lang="ru-RU" sz="900" spc="-16" dirty="0" smtClean="0">
                <a:latin typeface="Arial" pitchFamily="34" charset="0"/>
                <a:cs typeface="Arial" pitchFamily="34" charset="0"/>
              </a:rPr>
              <a:t>Нехватка квалифицированных кадров</a:t>
            </a:r>
            <a:endParaRPr lang="ru-RU" sz="900" dirty="0" smtClean="0">
              <a:latin typeface="Arial" pitchFamily="34" charset="0"/>
              <a:cs typeface="Arial" pitchFamily="34" charset="0"/>
            </a:endParaRPr>
          </a:p>
          <a:p>
            <a:pPr marL="397363" indent="-376449">
              <a:buAutoNum type="arabicPeriod"/>
              <a:tabLst>
                <a:tab pos="396317" algn="l"/>
                <a:tab pos="397363" algn="l"/>
              </a:tabLst>
            </a:pPr>
            <a:r>
              <a:rPr lang="ru-RU" sz="900" spc="-16" dirty="0" smtClean="0">
                <a:latin typeface="Arial" pitchFamily="34" charset="0"/>
                <a:cs typeface="Arial" pitchFamily="34" charset="0"/>
              </a:rPr>
              <a:t>Недостаточный  уровень инновационного развития</a:t>
            </a:r>
          </a:p>
          <a:p>
            <a:pPr marL="397363" indent="-376449">
              <a:buAutoNum type="arabicPeriod"/>
              <a:tabLst>
                <a:tab pos="396317" algn="l"/>
                <a:tab pos="397363" algn="l"/>
              </a:tabLst>
            </a:pPr>
            <a:r>
              <a:rPr lang="ru-RU" sz="900" spc="-16" dirty="0" smtClean="0">
                <a:latin typeface="Arial" pitchFamily="34" charset="0"/>
                <a:cs typeface="Arial" pitchFamily="34" charset="0"/>
              </a:rPr>
              <a:t>Недостаточный уровень </a:t>
            </a:r>
            <a:r>
              <a:rPr lang="ru-RU" sz="900" spc="-16" dirty="0" err="1" smtClean="0">
                <a:latin typeface="Arial" pitchFamily="34" charset="0"/>
                <a:cs typeface="Arial" pitchFamily="34" charset="0"/>
              </a:rPr>
              <a:t>бизнес-образования</a:t>
            </a:r>
            <a:endParaRPr lang="ru-RU" sz="900" spc="-16" dirty="0" smtClean="0">
              <a:latin typeface="Arial" pitchFamily="34" charset="0"/>
              <a:cs typeface="Arial" pitchFamily="34" charset="0"/>
            </a:endParaRPr>
          </a:p>
          <a:p>
            <a:pPr marL="397363" indent="-376449">
              <a:buAutoNum type="arabicPeriod"/>
              <a:tabLst>
                <a:tab pos="396317" algn="l"/>
                <a:tab pos="397363" algn="l"/>
              </a:tabLst>
            </a:pPr>
            <a:r>
              <a:rPr lang="ru-RU" sz="900" spc="-16" dirty="0" smtClean="0">
                <a:latin typeface="Arial" pitchFamily="34" charset="0"/>
                <a:cs typeface="Arial" pitchFamily="34" charset="0"/>
              </a:rPr>
              <a:t>Высокий уровень износ сетей теплоснабжения, водоснабжения  </a:t>
            </a:r>
          </a:p>
          <a:p>
            <a:pPr marL="397363" indent="-376449">
              <a:tabLst>
                <a:tab pos="396317" algn="l"/>
                <a:tab pos="397363" algn="l"/>
              </a:tabLst>
            </a:pPr>
            <a:r>
              <a:rPr lang="ru-RU" sz="900" spc="-16" dirty="0" smtClean="0">
                <a:latin typeface="Arial" pitchFamily="34" charset="0"/>
                <a:cs typeface="Arial" pitchFamily="34" charset="0"/>
              </a:rPr>
              <a:t>             и водоотведения </a:t>
            </a:r>
          </a:p>
          <a:p>
            <a:pPr marL="397363" indent="-376449">
              <a:tabLst>
                <a:tab pos="396317" algn="l"/>
                <a:tab pos="397363" algn="l"/>
              </a:tabLst>
            </a:pPr>
            <a:r>
              <a:rPr lang="ru-RU" sz="900" spc="-16" dirty="0" smtClean="0">
                <a:latin typeface="Arial" pitchFamily="34" charset="0"/>
                <a:cs typeface="Arial" pitchFamily="34" charset="0"/>
              </a:rPr>
              <a:t>6.          Отсутствие железной дороги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744519" y="2008639"/>
            <a:ext cx="4953000" cy="1615827"/>
          </a:xfrm>
          <a:prstGeom prst="rect">
            <a:avLst/>
          </a:prstGeom>
        </p:spPr>
        <p:txBody>
          <a:bodyPr>
            <a:spAutoFit/>
          </a:bodyPr>
          <a:lstStyle/>
          <a:p>
            <a:pPr marL="304296" indent="-284428">
              <a:buAutoNum type="arabicPeriod"/>
              <a:tabLst>
                <a:tab pos="305342" algn="l"/>
              </a:tabLst>
            </a:pPr>
            <a:r>
              <a:rPr lang="ru-RU" sz="900" spc="-16" dirty="0" smtClean="0">
                <a:latin typeface="Arial" pitchFamily="34" charset="0"/>
                <a:cs typeface="Arial" pitchFamily="34" charset="0"/>
              </a:rPr>
              <a:t>Выгодное географическое положение</a:t>
            </a:r>
          </a:p>
          <a:p>
            <a:pPr marL="304296" indent="-284428">
              <a:buAutoNum type="arabicPeriod"/>
              <a:tabLst>
                <a:tab pos="305342" algn="l"/>
              </a:tabLst>
            </a:pPr>
            <a:r>
              <a:rPr lang="ru-RU" sz="900" spc="-16" dirty="0" smtClean="0">
                <a:latin typeface="Arial" pitchFamily="34" charset="0"/>
                <a:cs typeface="Arial" pitchFamily="34" charset="0"/>
              </a:rPr>
              <a:t>Потенциал новых территорий, наличие свободных площадей (земли) </a:t>
            </a:r>
          </a:p>
          <a:p>
            <a:pPr marL="304296" indent="-284428">
              <a:buAutoNum type="arabicPeriod"/>
              <a:tabLst>
                <a:tab pos="305342" algn="l"/>
              </a:tabLst>
            </a:pPr>
            <a:r>
              <a:rPr lang="ru-RU" sz="900" spc="-16" dirty="0" smtClean="0">
                <a:latin typeface="Arial" pitchFamily="34" charset="0"/>
                <a:cs typeface="Arial" pitchFamily="34" charset="0"/>
              </a:rPr>
              <a:t>Наличие свободных инвестиционных площадок для развития туризма </a:t>
            </a:r>
          </a:p>
          <a:p>
            <a:pPr marL="324661" indent="-304792">
              <a:buAutoNum type="arabicPeriod"/>
              <a:tabLst>
                <a:tab pos="305342" algn="l"/>
              </a:tabLst>
            </a:pPr>
            <a:r>
              <a:rPr lang="ru-RU" sz="900" spc="-16" dirty="0" smtClean="0">
                <a:latin typeface="Arial" pitchFamily="34" charset="0"/>
                <a:cs typeface="Arial" pitchFamily="34" charset="0"/>
              </a:rPr>
              <a:t>Наличие квалифицированной рабочей силы</a:t>
            </a:r>
          </a:p>
          <a:p>
            <a:pPr marL="324661" indent="-304792">
              <a:buAutoNum type="arabicPeriod"/>
              <a:tabLst>
                <a:tab pos="305342" algn="l"/>
              </a:tabLst>
            </a:pPr>
            <a:r>
              <a:rPr lang="ru-RU" sz="900" dirty="0" smtClean="0">
                <a:latin typeface="Arial" pitchFamily="34" charset="0"/>
                <a:cs typeface="Arial" pitchFamily="34" charset="0"/>
              </a:rPr>
              <a:t>Наличие развитой ИКТ – инфраструктуры</a:t>
            </a:r>
          </a:p>
          <a:p>
            <a:pPr marL="324661" indent="-304792">
              <a:buAutoNum type="arabicPeriod"/>
              <a:tabLst>
                <a:tab pos="305342" algn="l"/>
              </a:tabLst>
            </a:pPr>
            <a:r>
              <a:rPr lang="ru-RU" sz="900" dirty="0" smtClean="0">
                <a:latin typeface="Arial" pitchFamily="34" charset="0"/>
                <a:cs typeface="Arial" pitchFamily="34" charset="0"/>
              </a:rPr>
              <a:t>Развитие мелиорации сельскохозяйственных земель</a:t>
            </a:r>
          </a:p>
          <a:p>
            <a:pPr marL="324661" indent="-304792">
              <a:buAutoNum type="arabicPeriod"/>
              <a:tabLst>
                <a:tab pos="305342" algn="l"/>
              </a:tabLst>
            </a:pPr>
            <a:r>
              <a:rPr lang="ru-RU" sz="900" dirty="0" smtClean="0">
                <a:latin typeface="Arial" pitchFamily="34" charset="0"/>
                <a:cs typeface="Arial" pitchFamily="34" charset="0"/>
              </a:rPr>
              <a:t>Наличие свободных объектов капитального строительства</a:t>
            </a:r>
          </a:p>
          <a:p>
            <a:pPr marL="324661" indent="-304792">
              <a:tabLst>
                <a:tab pos="305342" algn="l"/>
              </a:tabLst>
            </a:pPr>
            <a:r>
              <a:rPr lang="ru-RU" sz="900" dirty="0" smtClean="0">
                <a:latin typeface="Arial" pitchFamily="34" charset="0"/>
                <a:cs typeface="Arial" pitchFamily="34" charset="0"/>
              </a:rPr>
              <a:t>8 .      Широкие возможности для проведения досуга, широкий выбор баз </a:t>
            </a:r>
          </a:p>
          <a:p>
            <a:pPr marL="324661" indent="-304792">
              <a:tabLst>
                <a:tab pos="305342" algn="l"/>
              </a:tabLst>
            </a:pPr>
            <a:r>
              <a:rPr lang="ru-RU" sz="900" dirty="0" smtClean="0">
                <a:latin typeface="Arial" pitchFamily="34" charset="0"/>
                <a:cs typeface="Arial" pitchFamily="34" charset="0"/>
              </a:rPr>
              <a:t>          отдыха</a:t>
            </a:r>
          </a:p>
          <a:p>
            <a:pPr marL="324661" indent="-304792">
              <a:tabLst>
                <a:tab pos="305342" algn="l"/>
              </a:tabLst>
            </a:pPr>
            <a:r>
              <a:rPr lang="ru-RU" sz="900" dirty="0" smtClean="0">
                <a:latin typeface="Arial" pitchFamily="34" charset="0"/>
                <a:cs typeface="Arial" pitchFamily="34" charset="0"/>
              </a:rPr>
              <a:t>9.       Положительная динамика развития общественных пространств  (парки, пешеходные зоны, площади)</a:t>
            </a:r>
            <a:endParaRPr lang="ru-RU" sz="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76792" y="4654978"/>
            <a:ext cx="4953000" cy="10618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19869">
              <a:tabLst>
                <a:tab pos="305342" algn="l"/>
              </a:tabLst>
            </a:pPr>
            <a:endParaRPr lang="ru-RU" spc="-16" dirty="0" smtClean="0">
              <a:latin typeface="Book Antiqua" panose="02040602050305030304" pitchFamily="18" charset="0"/>
              <a:cs typeface="Microsoft Sans Serif"/>
            </a:endParaRPr>
          </a:p>
          <a:p>
            <a:pPr marL="324661" indent="-304792">
              <a:tabLst>
                <a:tab pos="305342" algn="l"/>
              </a:tabLst>
            </a:pPr>
            <a:r>
              <a:rPr lang="ru-RU" sz="900" spc="-16" dirty="0" smtClean="0">
                <a:latin typeface="Arial" pitchFamily="34" charset="0"/>
                <a:cs typeface="Arial" pitchFamily="34" charset="0"/>
              </a:rPr>
              <a:t>1.    Конкуренция за инвесторов и инвестиционные проекты</a:t>
            </a:r>
          </a:p>
          <a:p>
            <a:pPr marL="324661" indent="-304792">
              <a:tabLst>
                <a:tab pos="305342" algn="l"/>
              </a:tabLst>
            </a:pPr>
            <a:r>
              <a:rPr lang="ru-RU" sz="900" spc="-16" dirty="0" smtClean="0">
                <a:latin typeface="Arial" pitchFamily="34" charset="0"/>
                <a:cs typeface="Arial" pitchFamily="34" charset="0"/>
              </a:rPr>
              <a:t>2.    Конкуренция с туристическими развитыми соседними районами</a:t>
            </a:r>
          </a:p>
          <a:p>
            <a:pPr marL="324661" indent="-304792">
              <a:tabLst>
                <a:tab pos="305342" algn="l"/>
              </a:tabLst>
            </a:pPr>
            <a:r>
              <a:rPr lang="ru-RU" sz="900" spc="-16" dirty="0" smtClean="0">
                <a:latin typeface="Arial" pitchFamily="34" charset="0"/>
                <a:cs typeface="Arial" pitchFamily="34" charset="0"/>
              </a:rPr>
              <a:t>3.    Недостаточный приток капитала на территорию района</a:t>
            </a:r>
          </a:p>
          <a:p>
            <a:pPr marL="324661" indent="-304792">
              <a:tabLst>
                <a:tab pos="305342" algn="l"/>
              </a:tabLst>
            </a:pPr>
            <a:r>
              <a:rPr lang="ru-RU" sz="900" spc="-16" dirty="0" smtClean="0">
                <a:latin typeface="Arial" pitchFamily="34" charset="0"/>
                <a:cs typeface="Arial" pitchFamily="34" charset="0"/>
              </a:rPr>
              <a:t>4.    Рост качества жизни в крупных городах – конкурентах, усиление отставания  </a:t>
            </a:r>
          </a:p>
          <a:p>
            <a:pPr marL="324661" indent="-304792">
              <a:tabLst>
                <a:tab pos="305342" algn="l"/>
              </a:tabLst>
            </a:pPr>
            <a:r>
              <a:rPr lang="ru-RU" sz="900" spc="-16" dirty="0" smtClean="0">
                <a:latin typeface="Arial" pitchFamily="34" charset="0"/>
                <a:cs typeface="Arial" pitchFamily="34" charset="0"/>
              </a:rPr>
              <a:t>       от  крупных городов</a:t>
            </a:r>
            <a:endParaRPr lang="ru-RU" sz="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297840" y="4952617"/>
            <a:ext cx="4311575" cy="1441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97363" indent="-376449">
              <a:spcBef>
                <a:spcPts val="156"/>
              </a:spcBef>
              <a:buAutoNum type="arabicPeriod"/>
              <a:tabLst>
                <a:tab pos="396317" algn="l"/>
                <a:tab pos="397363" algn="l"/>
              </a:tabLst>
            </a:pPr>
            <a:r>
              <a:rPr lang="ru-RU" sz="900" spc="-16" dirty="0" smtClean="0">
                <a:latin typeface="Arial" pitchFamily="34" charset="0"/>
                <a:cs typeface="Arial" pitchFamily="34" charset="0"/>
              </a:rPr>
              <a:t>Востребованность сельскохозяйственной продукции</a:t>
            </a:r>
          </a:p>
          <a:p>
            <a:pPr marL="397363" indent="-376449">
              <a:spcBef>
                <a:spcPts val="156"/>
              </a:spcBef>
              <a:buAutoNum type="arabicPeriod"/>
              <a:tabLst>
                <a:tab pos="396317" algn="l"/>
                <a:tab pos="397363" algn="l"/>
              </a:tabLst>
            </a:pPr>
            <a:r>
              <a:rPr lang="ru-RU" sz="900" spc="-16" dirty="0" smtClean="0">
                <a:latin typeface="Arial" pitchFamily="34" charset="0"/>
                <a:cs typeface="Arial" pitchFamily="34" charset="0"/>
              </a:rPr>
              <a:t>Реализация программ комплексного развития сельскохозяйственных территорий и программа развития сельского предпринимательства</a:t>
            </a:r>
          </a:p>
          <a:p>
            <a:pPr marL="397363" indent="-376449">
              <a:spcBef>
                <a:spcPts val="156"/>
              </a:spcBef>
              <a:buAutoNum type="arabicPeriod"/>
              <a:tabLst>
                <a:tab pos="396317" algn="l"/>
                <a:tab pos="397363" algn="l"/>
              </a:tabLst>
            </a:pPr>
            <a:r>
              <a:rPr lang="ru-RU" sz="900" spc="-16" dirty="0" smtClean="0">
                <a:latin typeface="Arial" pitchFamily="34" charset="0"/>
                <a:cs typeface="Arial" pitchFamily="34" charset="0"/>
              </a:rPr>
              <a:t>Востребованность продукции переработки (масло подсолнечное, молочная продукция, пиво)</a:t>
            </a:r>
          </a:p>
          <a:p>
            <a:pPr marL="397363" indent="-376449">
              <a:spcBef>
                <a:spcPts val="156"/>
              </a:spcBef>
              <a:buAutoNum type="arabicPeriod"/>
              <a:tabLst>
                <a:tab pos="396317" algn="l"/>
                <a:tab pos="397363" algn="l"/>
              </a:tabLst>
            </a:pPr>
            <a:r>
              <a:rPr lang="ru-RU" sz="900" spc="-16" dirty="0" smtClean="0">
                <a:latin typeface="Arial" pitchFamily="34" charset="0"/>
                <a:cs typeface="Arial" pitchFamily="34" charset="0"/>
              </a:rPr>
              <a:t>Рост спроса на услуги рекреационных комплексов, в том числе на </a:t>
            </a:r>
            <a:r>
              <a:rPr lang="ru-RU" sz="900" spc="-16" dirty="0" err="1" smtClean="0">
                <a:latin typeface="Arial" pitchFamily="34" charset="0"/>
                <a:cs typeface="Arial" pitchFamily="34" charset="0"/>
              </a:rPr>
              <a:t>глэмпинг</a:t>
            </a:r>
            <a:endParaRPr lang="ru-RU" sz="900" spc="-16" dirty="0" smtClean="0">
              <a:latin typeface="Arial" pitchFamily="34" charset="0"/>
              <a:cs typeface="Arial" pitchFamily="34" charset="0"/>
            </a:endParaRPr>
          </a:p>
          <a:p>
            <a:pPr marL="397363" indent="-376449">
              <a:spcBef>
                <a:spcPts val="156"/>
              </a:spcBef>
              <a:buAutoNum type="arabicPeriod"/>
              <a:tabLst>
                <a:tab pos="396317" algn="l"/>
                <a:tab pos="397363" algn="l"/>
              </a:tabLst>
            </a:pPr>
            <a:r>
              <a:rPr lang="ru-RU" sz="900" spc="-16" dirty="0" smtClean="0">
                <a:latin typeface="Arial" pitchFamily="34" charset="0"/>
                <a:cs typeface="Arial" pitchFamily="34" charset="0"/>
              </a:rPr>
              <a:t>Развитие транспортной инфраструктуры, в том числе возобновление водных перевозок</a:t>
            </a:r>
            <a:endParaRPr lang="ru-RU" sz="9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597061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93E64CC4-50C0-35C1-8698-0D4853ED83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Скругленный прямоугольник 39">
            <a:extLst>
              <a:ext uri="{FF2B5EF4-FFF2-40B4-BE49-F238E27FC236}">
                <a16:creationId xmlns="" xmlns:a16="http://schemas.microsoft.com/office/drawing/2014/main" id="{CD3FB924-8AB7-6A1E-137F-082844CEC894}"/>
              </a:ext>
            </a:extLst>
          </p:cNvPr>
          <p:cNvSpPr/>
          <p:nvPr/>
        </p:nvSpPr>
        <p:spPr>
          <a:xfrm>
            <a:off x="640991" y="1376761"/>
            <a:ext cx="4497839" cy="775596"/>
          </a:xfrm>
          <a:prstGeom prst="roundRect">
            <a:avLst>
              <a:gd name="adj" fmla="val 27681"/>
            </a:avLst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ПРОБЛЕМЫ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92376A2C-B856-AE7C-12DC-54D8672227F8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КОНТЕНТ-АНАЛИЗ СОЦИАЛЬНЬ</a:t>
            </a:r>
            <a:r>
              <a:rPr lang="en" sz="2400" b="1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Х СЕТЕЙ</a:t>
            </a:r>
            <a:endParaRPr lang="x-non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="" xmlns:a16="http://schemas.microsoft.com/office/drawing/2014/main" id="{308776B7-918F-5E0D-26FB-CBF1FB560798}"/>
              </a:ext>
            </a:extLst>
          </p:cNvPr>
          <p:cNvSpPr/>
          <p:nvPr/>
        </p:nvSpPr>
        <p:spPr>
          <a:xfrm>
            <a:off x="627018" y="163628"/>
            <a:ext cx="2046440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контент-анализ социальных сетей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="" xmlns:a16="http://schemas.microsoft.com/office/drawing/2014/main" id="{56E221D1-B30A-2AFE-728A-D448062F1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19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Скругленный прямоугольник 42">
            <a:extLst>
              <a:ext uri="{FF2B5EF4-FFF2-40B4-BE49-F238E27FC236}">
                <a16:creationId xmlns="" xmlns:a16="http://schemas.microsoft.com/office/drawing/2014/main" id="{F777D310-C748-0C63-7C10-94D8EB3661AE}"/>
              </a:ext>
            </a:extLst>
          </p:cNvPr>
          <p:cNvSpPr/>
          <p:nvPr/>
        </p:nvSpPr>
        <p:spPr>
          <a:xfrm>
            <a:off x="5300092" y="1376761"/>
            <a:ext cx="4497839" cy="775596"/>
          </a:xfrm>
          <a:prstGeom prst="roundRect">
            <a:avLst>
              <a:gd name="adj" fmla="val 29330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ВОЗМОЖНЫЕ РЕШЕНИЯ</a:t>
            </a:r>
          </a:p>
        </p:txBody>
      </p:sp>
      <p:sp>
        <p:nvSpPr>
          <p:cNvPr id="4" name="Скругленный прямоугольник 3">
            <a:extLst>
              <a:ext uri="{FF2B5EF4-FFF2-40B4-BE49-F238E27FC236}">
                <a16:creationId xmlns="" xmlns:a16="http://schemas.microsoft.com/office/drawing/2014/main" id="{F1BEE2E5-F657-D956-969C-447ADF95A286}"/>
              </a:ext>
            </a:extLst>
          </p:cNvPr>
          <p:cNvSpPr/>
          <p:nvPr/>
        </p:nvSpPr>
        <p:spPr>
          <a:xfrm>
            <a:off x="627016" y="2255994"/>
            <a:ext cx="4511814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Низкое качество жилищно-коммунальных услуг, высокий износ коммунальных сетей </a:t>
            </a:r>
            <a:endParaRPr kumimoji="0" lang="x-none" sz="10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="" xmlns:a16="http://schemas.microsoft.com/office/drawing/2014/main" id="{81E8849A-1800-23CB-F996-3D8C17AB8429}"/>
              </a:ext>
            </a:extLst>
          </p:cNvPr>
          <p:cNvSpPr/>
          <p:nvPr/>
        </p:nvSpPr>
        <p:spPr>
          <a:xfrm>
            <a:off x="627016" y="2848702"/>
            <a:ext cx="4511814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Загрязнение окружающей среды 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(несвоевременный </a:t>
            </a:r>
            <a:r>
              <a:rPr kumimoji="0" lang="ru-RU" sz="1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вывоз мусора)</a:t>
            </a:r>
            <a:endParaRPr kumimoji="0" lang="x-none" sz="10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1" name="Рисунок 10" descr="Запрещено со сплошной заливкой">
            <a:extLst>
              <a:ext uri="{FF2B5EF4-FFF2-40B4-BE49-F238E27FC236}">
                <a16:creationId xmlns="" xmlns:a16="http://schemas.microsoft.com/office/drawing/2014/main" id="{B454AB6E-B4B5-BED1-BCA8-ED08047E05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6289" y="2910014"/>
            <a:ext cx="360000" cy="360000"/>
          </a:xfrm>
          <a:prstGeom prst="rect">
            <a:avLst/>
          </a:prstGeom>
        </p:spPr>
      </p:pic>
      <p:sp>
        <p:nvSpPr>
          <p:cNvPr id="14" name="Скругленный прямоугольник 13">
            <a:extLst>
              <a:ext uri="{FF2B5EF4-FFF2-40B4-BE49-F238E27FC236}">
                <a16:creationId xmlns="" xmlns:a16="http://schemas.microsoft.com/office/drawing/2014/main" id="{FE3A1F18-C8FD-662B-51A3-107A6752E754}"/>
              </a:ext>
            </a:extLst>
          </p:cNvPr>
          <p:cNvSpPr/>
          <p:nvPr/>
        </p:nvSpPr>
        <p:spPr>
          <a:xfrm>
            <a:off x="627016" y="3446490"/>
            <a:ext cx="4511814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Нехватка квалифицированных специалистов в медицинских учреждениях </a:t>
            </a:r>
            <a:r>
              <a:rPr kumimoji="0" lang="ru-RU" sz="10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Марксовского муниципального района</a:t>
            </a:r>
            <a:endParaRPr kumimoji="0" lang="x-none" sz="10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Скругленный прямоугольник 19">
            <a:extLst>
              <a:ext uri="{FF2B5EF4-FFF2-40B4-BE49-F238E27FC236}">
                <a16:creationId xmlns="" xmlns:a16="http://schemas.microsoft.com/office/drawing/2014/main" id="{FA05FBE1-9402-8F92-3DD2-E40ED63E9A37}"/>
              </a:ext>
            </a:extLst>
          </p:cNvPr>
          <p:cNvSpPr/>
          <p:nvPr/>
        </p:nvSpPr>
        <p:spPr>
          <a:xfrm>
            <a:off x="5300092" y="2255994"/>
            <a:ext cx="4511814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Участие в региональных программах по капитальному ремонту и модернизации систем ЖКХ</a:t>
            </a:r>
            <a:endParaRPr kumimoji="0" lang="x-none" sz="10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Скругленный прямоугольник 20">
            <a:extLst>
              <a:ext uri="{FF2B5EF4-FFF2-40B4-BE49-F238E27FC236}">
                <a16:creationId xmlns="" xmlns:a16="http://schemas.microsoft.com/office/drawing/2014/main" id="{3D89FA1C-E56D-0734-E4B3-1C3105105AF9}"/>
              </a:ext>
            </a:extLst>
          </p:cNvPr>
          <p:cNvSpPr/>
          <p:nvPr/>
        </p:nvSpPr>
        <p:spPr>
          <a:xfrm>
            <a:off x="5261992" y="2809874"/>
            <a:ext cx="4511814" cy="695325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Работа с региональными властями по увеличению нормативов вывоза мусора, установка дополнительных мусорных урн, проведение субботников </a:t>
            </a:r>
            <a:r>
              <a:rPr kumimoji="0" lang="ru-RU" sz="10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0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kumimoji="0" lang="ru-RU" sz="1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Для очистки лесных </a:t>
            </a:r>
            <a:r>
              <a:rPr kumimoji="0" lang="ru-RU" sz="10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 общественных территорий</a:t>
            </a:r>
            <a:r>
              <a:rPr kumimoji="0" lang="ru-RU" sz="1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</a:t>
            </a:r>
            <a:endParaRPr kumimoji="0" lang="x-none" sz="10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3" name="Рисунок 22" descr="Значок &quot;Галочка1&quot; со сплошной заливкой">
            <a:extLst>
              <a:ext uri="{FF2B5EF4-FFF2-40B4-BE49-F238E27FC236}">
                <a16:creationId xmlns="" xmlns:a16="http://schemas.microsoft.com/office/drawing/2014/main" id="{29F39B43-63DC-E4AA-F20E-B9165050F1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379365" y="2315684"/>
            <a:ext cx="365554" cy="365554"/>
          </a:xfrm>
          <a:prstGeom prst="rect">
            <a:avLst/>
          </a:prstGeom>
        </p:spPr>
      </p:pic>
      <p:sp>
        <p:nvSpPr>
          <p:cNvPr id="24" name="Скругленный прямоугольник 23">
            <a:extLst>
              <a:ext uri="{FF2B5EF4-FFF2-40B4-BE49-F238E27FC236}">
                <a16:creationId xmlns="" xmlns:a16="http://schemas.microsoft.com/office/drawing/2014/main" id="{1559A64C-940D-910B-D7DC-DA4EA600BD15}"/>
              </a:ext>
            </a:extLst>
          </p:cNvPr>
          <p:cNvSpPr/>
          <p:nvPr/>
        </p:nvSpPr>
        <p:spPr>
          <a:xfrm>
            <a:off x="5251311" y="3541740"/>
            <a:ext cx="4511814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Содействие со стороны администрации в релокации медицинских </a:t>
            </a:r>
            <a:r>
              <a:rPr kumimoji="0" lang="ru-RU" sz="10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работников  из </a:t>
            </a:r>
            <a:r>
              <a:rPr kumimoji="0" lang="ru-RU" sz="1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других населенных пунктов </a:t>
            </a:r>
            <a:endParaRPr kumimoji="0" lang="x-none" sz="10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7" name="Рисунок 26" descr="Значок &quot;Галочка1&quot; со сплошной заливкой">
            <a:extLst>
              <a:ext uri="{FF2B5EF4-FFF2-40B4-BE49-F238E27FC236}">
                <a16:creationId xmlns="" xmlns:a16="http://schemas.microsoft.com/office/drawing/2014/main" id="{DA1F02B2-CAFF-19BA-A6BA-8D123B274BC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398415" y="3601430"/>
            <a:ext cx="365554" cy="365554"/>
          </a:xfrm>
          <a:prstGeom prst="rect">
            <a:avLst/>
          </a:prstGeom>
        </p:spPr>
      </p:pic>
      <p:pic>
        <p:nvPicPr>
          <p:cNvPr id="28" name="Рисунок 27" descr="Значок &quot;Галочка1&quot; со сплошной заливкой">
            <a:extLst>
              <a:ext uri="{FF2B5EF4-FFF2-40B4-BE49-F238E27FC236}">
                <a16:creationId xmlns="" xmlns:a16="http://schemas.microsoft.com/office/drawing/2014/main" id="{85462B39-EF11-EA46-289D-5EBB43E6F57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379365" y="2910014"/>
            <a:ext cx="365554" cy="365554"/>
          </a:xfrm>
          <a:prstGeom prst="rect">
            <a:avLst/>
          </a:prstGeom>
        </p:spPr>
      </p:pic>
      <p:pic>
        <p:nvPicPr>
          <p:cNvPr id="30" name="Рисунок 29" descr="Запрещено со сплошной заливкой">
            <a:extLst>
              <a:ext uri="{FF2B5EF4-FFF2-40B4-BE49-F238E27FC236}">
                <a16:creationId xmlns="" xmlns:a16="http://schemas.microsoft.com/office/drawing/2014/main" id="{E8398B5E-1749-E9AB-1494-2AACEE23D0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6289" y="2321238"/>
            <a:ext cx="360000" cy="360000"/>
          </a:xfrm>
          <a:prstGeom prst="rect">
            <a:avLst/>
          </a:prstGeom>
        </p:spPr>
      </p:pic>
      <p:pic>
        <p:nvPicPr>
          <p:cNvPr id="31" name="Рисунок 30" descr="Запрещено со сплошной заливкой">
            <a:extLst>
              <a:ext uri="{FF2B5EF4-FFF2-40B4-BE49-F238E27FC236}">
                <a16:creationId xmlns="" xmlns:a16="http://schemas.microsoft.com/office/drawing/2014/main" id="{DC3542D5-CCD7-BCAF-4A69-DB03F31F78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6289" y="3506180"/>
            <a:ext cx="360000" cy="360000"/>
          </a:xfrm>
          <a:prstGeom prst="rect">
            <a:avLst/>
          </a:prstGeom>
        </p:spPr>
      </p:pic>
      <p:sp>
        <p:nvSpPr>
          <p:cNvPr id="6" name="Скругленный прямоугольник 5">
            <a:extLst>
              <a:ext uri="{FF2B5EF4-FFF2-40B4-BE49-F238E27FC236}">
                <a16:creationId xmlns="" xmlns:a16="http://schemas.microsoft.com/office/drawing/2014/main" id="{74C0EE43-459F-6637-F83C-7A653C502FBB}"/>
              </a:ext>
            </a:extLst>
          </p:cNvPr>
          <p:cNvSpPr/>
          <p:nvPr/>
        </p:nvSpPr>
        <p:spPr>
          <a:xfrm>
            <a:off x="611758" y="4020728"/>
            <a:ext cx="4569842" cy="646521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Плохое состояние дорожного покрытия в некоторых частях </a:t>
            </a:r>
            <a:r>
              <a:rPr kumimoji="0" lang="ru-RU" sz="10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Марксовского</a:t>
            </a:r>
            <a:r>
              <a:rPr lang="ru-RU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10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муниципального района     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(в т.ч. отсутствие </a:t>
            </a:r>
            <a:r>
              <a:rPr kumimoji="0" lang="ru-RU" sz="10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освещения, в сельских населенных пунктах) </a:t>
            </a:r>
            <a:endParaRPr kumimoji="0" lang="x-none" sz="10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7" name="Рисунок 6" descr="Запрещено со сплошной заливкой">
            <a:extLst>
              <a:ext uri="{FF2B5EF4-FFF2-40B4-BE49-F238E27FC236}">
                <a16:creationId xmlns="" xmlns:a16="http://schemas.microsoft.com/office/drawing/2014/main" id="{B73F04C0-8A1A-A79B-FEFA-AA17BC8700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0565" y="4215788"/>
            <a:ext cx="360000" cy="360000"/>
          </a:xfrm>
          <a:prstGeom prst="rect">
            <a:avLst/>
          </a:prstGeom>
        </p:spPr>
      </p:pic>
      <p:sp>
        <p:nvSpPr>
          <p:cNvPr id="9" name="Скругленный прямоугольник 8">
            <a:extLst>
              <a:ext uri="{FF2B5EF4-FFF2-40B4-BE49-F238E27FC236}">
                <a16:creationId xmlns="" xmlns:a16="http://schemas.microsoft.com/office/drawing/2014/main" id="{F5F73F42-371F-2F34-62E2-F9986F8AEC49}"/>
              </a:ext>
            </a:extLst>
          </p:cNvPr>
          <p:cNvSpPr/>
          <p:nvPr/>
        </p:nvSpPr>
        <p:spPr>
          <a:xfrm>
            <a:off x="5267930" y="4057651"/>
            <a:ext cx="4511814" cy="58102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Участие в государственных программах по финансированию проектов ремонта </a:t>
            </a:r>
            <a:r>
              <a:rPr kumimoji="0" lang="ru-RU" sz="10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 </a:t>
            </a:r>
            <a:r>
              <a:rPr kumimoji="0" lang="ru-RU" sz="1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модернизации дорожной инфраструктуры</a:t>
            </a:r>
            <a:endParaRPr kumimoji="0" lang="x-none" sz="10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0" name="Рисунок 9" descr="Значок &quot;Галочка1&quot; со сплошной заливкой">
            <a:extLst>
              <a:ext uri="{FF2B5EF4-FFF2-40B4-BE49-F238E27FC236}">
                <a16:creationId xmlns="" xmlns:a16="http://schemas.microsoft.com/office/drawing/2014/main" id="{686A0464-D52B-308D-837B-C0AE780D82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385686" y="4182579"/>
            <a:ext cx="365554" cy="36555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A5A1CEDC-5BF3-DE19-BFD5-7AECF7D1DC39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МАРКСОВСКОГО МУНИЦИПАЛЬНОГО РАЙОНА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Picture 2" descr="C:\Users\нигматулинаои\Desktop\для презентации\Герб Маркс - без фона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50335" y="0"/>
            <a:ext cx="655665" cy="7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477665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0"/>
            <a:ext cx="6172425" cy="6858000"/>
          </a:xfrm>
          <a:custGeom>
            <a:avLst/>
            <a:gdLst/>
            <a:ahLst/>
            <a:cxnLst/>
            <a:rect l="l" t="t" r="r" b="b"/>
            <a:pathLst>
              <a:path w="6644005" h="7569200">
                <a:moveTo>
                  <a:pt x="0" y="7569199"/>
                </a:moveTo>
                <a:lnTo>
                  <a:pt x="6643971" y="0"/>
                </a:lnTo>
              </a:path>
            </a:pathLst>
          </a:custGeom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596900" dist="20000" dir="5760000" rotWithShape="0">
              <a:srgbClr val="99CCFF">
                <a:alpha val="38000"/>
              </a:srgbClr>
            </a:outerShdw>
          </a:effectLst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 txBox="1"/>
          <p:nvPr/>
        </p:nvSpPr>
        <p:spPr>
          <a:xfrm>
            <a:off x="1942623" y="5193209"/>
            <a:ext cx="253532" cy="382023"/>
          </a:xfrm>
          <a:prstGeom prst="rect">
            <a:avLst/>
          </a:prstGeom>
        </p:spPr>
        <p:txBody>
          <a:bodyPr vert="horz" wrap="square" lIns="0" tIns="11657" rIns="0" bIns="0" rtlCol="0">
            <a:spAutoFit/>
          </a:bodyPr>
          <a:lstStyle/>
          <a:p>
            <a:pPr marL="11657">
              <a:spcBef>
                <a:spcPts val="92"/>
              </a:spcBef>
            </a:pPr>
            <a:endParaRPr sz="2400" dirty="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97158" y="1404586"/>
            <a:ext cx="3006112" cy="1278528"/>
          </a:xfrm>
          <a:prstGeom prst="rect">
            <a:avLst/>
          </a:prstGeom>
        </p:spPr>
        <p:txBody>
          <a:bodyPr vert="horz" wrap="square" lIns="0" tIns="11657" rIns="0" bIns="0" rtlCol="0">
            <a:spAutoFit/>
          </a:bodyPr>
          <a:lstStyle/>
          <a:p>
            <a:pPr marL="11657">
              <a:spcBef>
                <a:spcPts val="92"/>
              </a:spcBef>
            </a:pPr>
            <a:r>
              <a:rPr b="1" spc="37" dirty="0">
                <a:latin typeface="Arial" pitchFamily="34" charset="0"/>
                <a:cs typeface="Arial" pitchFamily="34" charset="0"/>
              </a:rPr>
              <a:t>ЦЕЛЬ</a:t>
            </a:r>
            <a:endParaRPr dirty="0">
              <a:latin typeface="Arial" pitchFamily="34" charset="0"/>
              <a:cs typeface="Arial" pitchFamily="34" charset="0"/>
            </a:endParaRPr>
          </a:p>
          <a:p>
            <a:pPr marL="11657" marR="4663">
              <a:lnSpc>
                <a:spcPct val="97200"/>
              </a:lnSpc>
              <a:spcBef>
                <a:spcPts val="1239"/>
              </a:spcBef>
            </a:pPr>
            <a:r>
              <a:rPr lang="ru-RU" sz="1400" spc="-32" dirty="0" smtClean="0">
                <a:latin typeface="Arial" pitchFamily="34" charset="0"/>
                <a:cs typeface="Arial" pitchFamily="34" charset="0"/>
              </a:rPr>
              <a:t>Улучшение инвестиционного климата в Марксовском муниципальном районе для увеличения потока инвестиций</a:t>
            </a:r>
            <a:endParaRPr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0" y="1919246"/>
            <a:ext cx="284121" cy="476378"/>
          </a:xfrm>
          <a:custGeom>
            <a:avLst/>
            <a:gdLst/>
            <a:ahLst/>
            <a:cxnLst/>
            <a:rect l="l" t="t" r="r" b="b"/>
            <a:pathLst>
              <a:path w="306705" h="525780">
                <a:moveTo>
                  <a:pt x="4050" y="0"/>
                </a:moveTo>
                <a:lnTo>
                  <a:pt x="0" y="1854"/>
                </a:lnTo>
                <a:lnTo>
                  <a:pt x="253" y="523379"/>
                </a:lnTo>
                <a:lnTo>
                  <a:pt x="4316" y="525233"/>
                </a:lnTo>
                <a:lnTo>
                  <a:pt x="306565" y="263906"/>
                </a:lnTo>
                <a:lnTo>
                  <a:pt x="306565" y="261023"/>
                </a:lnTo>
                <a:lnTo>
                  <a:pt x="4050" y="0"/>
                </a:ln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12"/>
          <p:cNvSpPr/>
          <p:nvPr/>
        </p:nvSpPr>
        <p:spPr>
          <a:xfrm>
            <a:off x="1997" y="0"/>
            <a:ext cx="6175367" cy="587418"/>
          </a:xfrm>
          <a:custGeom>
            <a:avLst/>
            <a:gdLst/>
            <a:ahLst/>
            <a:cxnLst/>
            <a:rect l="l" t="t" r="r" b="b"/>
            <a:pathLst>
              <a:path w="6666230" h="648335">
                <a:moveTo>
                  <a:pt x="6666029" y="76"/>
                </a:moveTo>
                <a:lnTo>
                  <a:pt x="0" y="0"/>
                </a:lnTo>
                <a:lnTo>
                  <a:pt x="0" y="646277"/>
                </a:lnTo>
                <a:lnTo>
                  <a:pt x="6092319" y="647801"/>
                </a:lnTo>
                <a:lnTo>
                  <a:pt x="6666029" y="76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" name="object 13"/>
          <p:cNvSpPr txBox="1"/>
          <p:nvPr/>
        </p:nvSpPr>
        <p:spPr>
          <a:xfrm>
            <a:off x="439148" y="120130"/>
            <a:ext cx="2666502" cy="288770"/>
          </a:xfrm>
          <a:prstGeom prst="rect">
            <a:avLst/>
          </a:prstGeom>
        </p:spPr>
        <p:txBody>
          <a:bodyPr vert="horz" wrap="square" lIns="0" tIns="11657" rIns="0" bIns="0" rtlCol="0">
            <a:spAutoFit/>
          </a:bodyPr>
          <a:lstStyle/>
          <a:p>
            <a:pPr marL="11657">
              <a:spcBef>
                <a:spcPts val="92"/>
              </a:spcBef>
            </a:pPr>
            <a:r>
              <a:rPr b="1" spc="5" dirty="0">
                <a:solidFill>
                  <a:srgbClr val="FFFFFF"/>
                </a:solidFill>
                <a:latin typeface="Calibri"/>
                <a:cs typeface="Calibri"/>
              </a:rPr>
              <a:t>ЦЕЛЬ</a:t>
            </a:r>
            <a:r>
              <a:rPr b="1" spc="23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b="1" spc="-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b="1" spc="-18" dirty="0">
                <a:solidFill>
                  <a:srgbClr val="FFFFFF"/>
                </a:solidFill>
                <a:latin typeface="Calibri"/>
                <a:cs typeface="Calibri"/>
              </a:rPr>
              <a:t>ЗАДАЧИ</a:t>
            </a:r>
            <a:r>
              <a:rPr b="1" spc="96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b="1" spc="-23" dirty="0">
                <a:solidFill>
                  <a:srgbClr val="FFFFFF"/>
                </a:solidFill>
                <a:latin typeface="Calibri"/>
                <a:cs typeface="Calibri"/>
              </a:rPr>
              <a:t>ПРОЕКТА</a:t>
            </a:r>
            <a:endParaRPr dirty="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575349" y="6633742"/>
            <a:ext cx="124707" cy="129585"/>
          </a:xfrm>
          <a:prstGeom prst="rect">
            <a:avLst/>
          </a:prstGeom>
        </p:spPr>
        <p:txBody>
          <a:bodyPr vert="horz" wrap="square" lIns="0" tIns="6412" rIns="0" bIns="0" rtlCol="0">
            <a:spAutoFit/>
          </a:bodyPr>
          <a:lstStyle/>
          <a:p>
            <a:pPr marL="34972">
              <a:spcBef>
                <a:spcPts val="50"/>
              </a:spcBef>
            </a:pPr>
            <a:fld id="{81D60167-4931-47E6-BA6A-407CBD079E47}" type="slidenum">
              <a:rPr sz="800" b="1" dirty="0">
                <a:solidFill>
                  <a:srgbClr val="FFFFFF"/>
                </a:solidFill>
                <a:latin typeface="Calibri"/>
                <a:cs typeface="Calibri"/>
              </a:rPr>
              <a:pPr marL="34972">
                <a:spcBef>
                  <a:spcPts val="50"/>
                </a:spcBef>
              </a:pPr>
              <a:t>2</a:t>
            </a:fld>
            <a:endParaRPr sz="800" dirty="0">
              <a:latin typeface="Calibri"/>
              <a:cs typeface="Calibri"/>
            </a:endParaRPr>
          </a:p>
        </p:txBody>
      </p:sp>
      <p:pic>
        <p:nvPicPr>
          <p:cNvPr id="23" name="Рисунок 22" descr="Мишень со сплошной заливкой">
            <a:extLst>
              <a:ext uri="{FF2B5EF4-FFF2-40B4-BE49-F238E27FC236}">
                <a16:creationId xmlns="" xmlns:a16="http://schemas.microsoft.com/office/drawing/2014/main" id="{D6AC9857-010C-5B7B-3518-1049205D9DBE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lum/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22960" y="4812030"/>
            <a:ext cx="1040130" cy="982980"/>
          </a:xfrm>
          <a:prstGeom prst="rect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</p:pic>
      <p:sp>
        <p:nvSpPr>
          <p:cNvPr id="24" name="Прямоугольник 23"/>
          <p:cNvSpPr/>
          <p:nvPr/>
        </p:nvSpPr>
        <p:spPr>
          <a:xfrm>
            <a:off x="1981482" y="5409900"/>
            <a:ext cx="315849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Вовлечь в процесс разработки инвестиционного профиля Марксовского муниципального района заинтересованные стороны 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Рисунок 24" descr="Линейчатая диаграмма со сплошной заливкой">
            <a:extLst>
              <a:ext uri="{FF2B5EF4-FFF2-40B4-BE49-F238E27FC236}">
                <a16:creationId xmlns="" xmlns:a16="http://schemas.microsoft.com/office/drawing/2014/main" id="{F7695287-FEBE-E10C-0F82-16ED8046ED1A}"/>
              </a:ext>
            </a:extLst>
          </p:cNvPr>
          <p:cNvPicPr>
            <a:picLocks noChangeAspect="1"/>
          </p:cNvPicPr>
          <p:nvPr/>
        </p:nvPicPr>
        <p:blipFill>
          <a:blip r:embed="rId13">
            <a:duotone>
              <a:prstClr val="black"/>
              <a:schemeClr val="accent1">
                <a:tint val="45000"/>
                <a:satMod val="400000"/>
              </a:schemeClr>
            </a:duotone>
            <a:lum bright="19000" contrast="17000"/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924840" y="3690848"/>
            <a:ext cx="926871" cy="926871"/>
          </a:xfrm>
          <a:prstGeom prst="rect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</p:pic>
      <p:sp>
        <p:nvSpPr>
          <p:cNvPr id="26" name="Прямоугольник 25"/>
          <p:cNvSpPr/>
          <p:nvPr/>
        </p:nvSpPr>
        <p:spPr>
          <a:xfrm>
            <a:off x="2863709" y="4169248"/>
            <a:ext cx="331851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Определить наиболее перспективные инвестиционные проекты 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Рисунок 26" descr="Переместить со сплошной заливкой">
            <a:extLst>
              <a:ext uri="{FF2B5EF4-FFF2-40B4-BE49-F238E27FC236}">
                <a16:creationId xmlns="" xmlns:a16="http://schemas.microsoft.com/office/drawing/2014/main" id="{1D163E46-56AE-0787-9A7F-860B5ACA0E14}"/>
              </a:ext>
            </a:extLst>
          </p:cNvPr>
          <p:cNvPicPr>
            <a:picLocks noChangeAspect="1"/>
          </p:cNvPicPr>
          <p:nvPr/>
        </p:nvPicPr>
        <p:blipFill>
          <a:blip r:embed="rId14">
            <a:duotone>
              <a:prstClr val="black"/>
              <a:schemeClr val="accent1">
                <a:tint val="45000"/>
                <a:satMod val="400000"/>
              </a:schemeClr>
            </a:duotone>
            <a:lum bright="14000" contrast="18000"/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903221" y="2514600"/>
            <a:ext cx="1143000" cy="925830"/>
          </a:xfrm>
          <a:prstGeom prst="rect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</p:pic>
      <p:sp>
        <p:nvSpPr>
          <p:cNvPr id="28" name="Прямоугольник 27"/>
          <p:cNvSpPr/>
          <p:nvPr/>
        </p:nvSpPr>
        <p:spPr>
          <a:xfrm>
            <a:off x="4038177" y="3074106"/>
            <a:ext cx="37985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Выбрать приоритетные направления инвестиционного развития 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" name="Рисунок 28" descr="Документ со сплошной заливкой">
            <a:extLst>
              <a:ext uri="{FF2B5EF4-FFF2-40B4-BE49-F238E27FC236}">
                <a16:creationId xmlns="" xmlns:a16="http://schemas.microsoft.com/office/drawing/2014/main" id="{4EA49418-3DF4-08F4-73BF-1C3DE1F508DC}"/>
              </a:ext>
            </a:extLst>
          </p:cNvPr>
          <p:cNvPicPr>
            <a:picLocks noChangeAspect="1"/>
          </p:cNvPicPr>
          <p:nvPr/>
        </p:nvPicPr>
        <p:blipFill>
          <a:blip r:embed="rId15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96DAC541-7B7A-43D3-8B79-37D633B846F1}">
                <asvg:svgBlip xmlns=""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3881604" y="1474470"/>
            <a:ext cx="827556" cy="754380"/>
          </a:xfrm>
          <a:prstGeom prst="rect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</p:pic>
      <p:sp>
        <p:nvSpPr>
          <p:cNvPr id="30" name="Прямоугольник 29"/>
          <p:cNvSpPr/>
          <p:nvPr/>
        </p:nvSpPr>
        <p:spPr>
          <a:xfrm>
            <a:off x="4554362" y="2202018"/>
            <a:ext cx="4953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Выработать рекомендации по улучшению </a:t>
            </a:r>
          </a:p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инвестиционной привлекательности 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1" name="Рисунок 30" descr="Целевая аудитория со сплошной заливкой">
            <a:extLst>
              <a:ext uri="{FF2B5EF4-FFF2-40B4-BE49-F238E27FC236}">
                <a16:creationId xmlns="" xmlns:a16="http://schemas.microsoft.com/office/drawing/2014/main" id="{A0F746DC-C1D4-E563-0179-7F09629BF254}"/>
              </a:ext>
            </a:extLst>
          </p:cNvPr>
          <p:cNvPicPr>
            <a:picLocks noChangeAspect="1"/>
          </p:cNvPicPr>
          <p:nvPr/>
        </p:nvPicPr>
        <p:blipFill>
          <a:blip r:embed="rId17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021414" y="345724"/>
            <a:ext cx="798941" cy="798941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tx2">
                <a:lumMod val="60000"/>
                <a:lumOff val="40000"/>
              </a:schemeClr>
            </a:solidFill>
          </a:ln>
        </p:spPr>
      </p:pic>
      <p:sp>
        <p:nvSpPr>
          <p:cNvPr id="32" name="Прямоугольник 31"/>
          <p:cNvSpPr/>
          <p:nvPr/>
        </p:nvSpPr>
        <p:spPr>
          <a:xfrm>
            <a:off x="5805793" y="1139944"/>
            <a:ext cx="28966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Определить потенциальных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стейкхолдеров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05B6D61C-1069-12A2-C2E4-5E3C479D3EC1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ЦЕЛЬ И ЗАДАЧИ ПРОЕКТА</a:t>
            </a:r>
            <a:endParaRPr lang="x-non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DB517AAE-F63A-9A1A-05EC-284F77E97210}"/>
              </a:ext>
            </a:extLst>
          </p:cNvPr>
          <p:cNvSpPr txBox="1"/>
          <p:nvPr/>
        </p:nvSpPr>
        <p:spPr>
          <a:xfrm>
            <a:off x="65076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x-none" sz="800" smtClean="0">
                <a:latin typeface="Arial" panose="020B0604020202020204" pitchFamily="34" charset="0"/>
                <a:cs typeface="Arial" panose="020B0604020202020204" pitchFamily="34" charset="0"/>
              </a:rPr>
              <a:t>НВЕСТИЦИОННЫЙ ПРОФИЛЬ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 МАРКСОВСКОГО МУНИЦИПАЛЬНОГО РАЙОНА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3" name="Picture 2" descr="C:\Users\нигматулинаои\Desktop\для презентации\Герб Маркс - без фона.pn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50335" y="0"/>
            <a:ext cx="655665" cy="7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Номер слайда 50">
            <a:extLst>
              <a:ext uri="{FF2B5EF4-FFF2-40B4-BE49-F238E27FC236}">
                <a16:creationId xmlns:a16="http://schemas.microsoft.com/office/drawing/2014/main" xmlns="" id="{44424661-66FD-8F93-DC83-63C5A9828CC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380083" y="6553473"/>
            <a:ext cx="727623" cy="304527"/>
          </a:xfrm>
          <a:prstGeom prst="rect">
            <a:avLst/>
          </a:prstGeo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2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615114" y="6505652"/>
            <a:ext cx="128158" cy="137150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 flipH="1">
            <a:off x="4822499" y="3463965"/>
            <a:ext cx="45719" cy="1300349"/>
          </a:xfrm>
          <a:custGeom>
            <a:avLst/>
            <a:gdLst/>
            <a:ahLst/>
            <a:cxnLst/>
            <a:rect l="l" t="t" r="r" b="b"/>
            <a:pathLst>
              <a:path w="94615" h="1613534">
                <a:moveTo>
                  <a:pt x="31412" y="1518697"/>
                </a:moveTo>
                <a:lnTo>
                  <a:pt x="0" y="1518697"/>
                </a:lnTo>
                <a:lnTo>
                  <a:pt x="47118" y="1612935"/>
                </a:lnTo>
                <a:lnTo>
                  <a:pt x="86384" y="1534403"/>
                </a:lnTo>
                <a:lnTo>
                  <a:pt x="31412" y="1534403"/>
                </a:lnTo>
                <a:lnTo>
                  <a:pt x="31412" y="1518697"/>
                </a:lnTo>
                <a:close/>
              </a:path>
              <a:path w="94615" h="1613534">
                <a:moveTo>
                  <a:pt x="62825" y="0"/>
                </a:moveTo>
                <a:lnTo>
                  <a:pt x="31412" y="0"/>
                </a:lnTo>
                <a:lnTo>
                  <a:pt x="31412" y="1534403"/>
                </a:lnTo>
                <a:lnTo>
                  <a:pt x="62825" y="1534403"/>
                </a:lnTo>
                <a:lnTo>
                  <a:pt x="62825" y="0"/>
                </a:lnTo>
                <a:close/>
              </a:path>
              <a:path w="94615" h="1613534">
                <a:moveTo>
                  <a:pt x="94237" y="1518697"/>
                </a:moveTo>
                <a:lnTo>
                  <a:pt x="62825" y="1518697"/>
                </a:lnTo>
                <a:lnTo>
                  <a:pt x="62825" y="1534403"/>
                </a:lnTo>
                <a:lnTo>
                  <a:pt x="86384" y="1534403"/>
                </a:lnTo>
                <a:lnTo>
                  <a:pt x="94237" y="1518697"/>
                </a:lnTo>
                <a:close/>
              </a:path>
            </a:pathLst>
          </a:custGeom>
          <a:solidFill>
            <a:srgbClr val="004FA9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515640" y="3737041"/>
            <a:ext cx="48274" cy="1038159"/>
          </a:xfrm>
          <a:custGeom>
            <a:avLst/>
            <a:gdLst/>
            <a:ahLst/>
            <a:cxnLst/>
            <a:rect l="l" t="t" r="r" b="b"/>
            <a:pathLst>
              <a:path w="94614" h="1613534">
                <a:moveTo>
                  <a:pt x="31412" y="1518697"/>
                </a:moveTo>
                <a:lnTo>
                  <a:pt x="0" y="1518697"/>
                </a:lnTo>
                <a:lnTo>
                  <a:pt x="47118" y="1612935"/>
                </a:lnTo>
                <a:lnTo>
                  <a:pt x="86384" y="1534403"/>
                </a:lnTo>
                <a:lnTo>
                  <a:pt x="31412" y="1534403"/>
                </a:lnTo>
                <a:lnTo>
                  <a:pt x="31412" y="1518697"/>
                </a:lnTo>
                <a:close/>
              </a:path>
              <a:path w="94614" h="1613534">
                <a:moveTo>
                  <a:pt x="62825" y="0"/>
                </a:moveTo>
                <a:lnTo>
                  <a:pt x="31412" y="0"/>
                </a:lnTo>
                <a:lnTo>
                  <a:pt x="31412" y="1534403"/>
                </a:lnTo>
                <a:lnTo>
                  <a:pt x="62825" y="1534403"/>
                </a:lnTo>
                <a:lnTo>
                  <a:pt x="62825" y="0"/>
                </a:lnTo>
                <a:close/>
              </a:path>
              <a:path w="94614" h="1613534">
                <a:moveTo>
                  <a:pt x="94237" y="1518697"/>
                </a:moveTo>
                <a:lnTo>
                  <a:pt x="62825" y="1518697"/>
                </a:lnTo>
                <a:lnTo>
                  <a:pt x="62825" y="1534403"/>
                </a:lnTo>
                <a:lnTo>
                  <a:pt x="86384" y="1534403"/>
                </a:lnTo>
                <a:lnTo>
                  <a:pt x="94237" y="1518697"/>
                </a:lnTo>
                <a:close/>
              </a:path>
            </a:pathLst>
          </a:custGeom>
          <a:solidFill>
            <a:srgbClr val="004FA9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089239" y="3740670"/>
            <a:ext cx="49647" cy="1020016"/>
          </a:xfrm>
          <a:custGeom>
            <a:avLst/>
            <a:gdLst/>
            <a:ahLst/>
            <a:cxnLst/>
            <a:rect l="l" t="t" r="r" b="b"/>
            <a:pathLst>
              <a:path w="94615" h="1613534">
                <a:moveTo>
                  <a:pt x="31412" y="1518697"/>
                </a:moveTo>
                <a:lnTo>
                  <a:pt x="0" y="1518697"/>
                </a:lnTo>
                <a:lnTo>
                  <a:pt x="47118" y="1612935"/>
                </a:lnTo>
                <a:lnTo>
                  <a:pt x="86384" y="1534403"/>
                </a:lnTo>
                <a:lnTo>
                  <a:pt x="31412" y="1534403"/>
                </a:lnTo>
                <a:lnTo>
                  <a:pt x="31412" y="1518697"/>
                </a:lnTo>
                <a:close/>
              </a:path>
              <a:path w="94615" h="1613534">
                <a:moveTo>
                  <a:pt x="62825" y="0"/>
                </a:moveTo>
                <a:lnTo>
                  <a:pt x="31412" y="0"/>
                </a:lnTo>
                <a:lnTo>
                  <a:pt x="31412" y="1534403"/>
                </a:lnTo>
                <a:lnTo>
                  <a:pt x="62825" y="1534403"/>
                </a:lnTo>
                <a:lnTo>
                  <a:pt x="62825" y="0"/>
                </a:lnTo>
                <a:close/>
              </a:path>
              <a:path w="94615" h="1613534">
                <a:moveTo>
                  <a:pt x="94237" y="1518697"/>
                </a:moveTo>
                <a:lnTo>
                  <a:pt x="62825" y="1518697"/>
                </a:lnTo>
                <a:lnTo>
                  <a:pt x="62825" y="1534403"/>
                </a:lnTo>
                <a:lnTo>
                  <a:pt x="86384" y="1534403"/>
                </a:lnTo>
                <a:lnTo>
                  <a:pt x="94237" y="1518697"/>
                </a:lnTo>
                <a:close/>
              </a:path>
            </a:pathLst>
          </a:custGeom>
          <a:solidFill>
            <a:srgbClr val="004FA9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9" name="object 19"/>
          <p:cNvGrpSpPr/>
          <p:nvPr/>
        </p:nvGrpSpPr>
        <p:grpSpPr>
          <a:xfrm>
            <a:off x="3536442" y="3047785"/>
            <a:ext cx="2530673" cy="779090"/>
            <a:chOff x="7177163" y="5026025"/>
            <a:chExt cx="5135969" cy="1284777"/>
          </a:xfrm>
          <a:solidFill>
            <a:schemeClr val="tx2">
              <a:lumMod val="20000"/>
              <a:lumOff val="80000"/>
            </a:schemeClr>
          </a:solidFill>
        </p:grpSpPr>
        <p:pic>
          <p:nvPicPr>
            <p:cNvPr id="20" name="object 2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77163" y="5026025"/>
              <a:ext cx="5135969" cy="1284777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7403334" y="5235861"/>
              <a:ext cx="4654550" cy="878840"/>
            </a:xfrm>
            <a:custGeom>
              <a:avLst/>
              <a:gdLst/>
              <a:ahLst/>
              <a:cxnLst/>
              <a:rect l="l" t="t" r="r" b="b"/>
              <a:pathLst>
                <a:path w="4654550" h="878839">
                  <a:moveTo>
                    <a:pt x="4383007" y="0"/>
                  </a:moveTo>
                  <a:lnTo>
                    <a:pt x="271091" y="0"/>
                  </a:lnTo>
                  <a:lnTo>
                    <a:pt x="222358" y="4367"/>
                  </a:lnTo>
                  <a:lnTo>
                    <a:pt x="176493" y="16958"/>
                  </a:lnTo>
                  <a:lnTo>
                    <a:pt x="134260" y="37008"/>
                  </a:lnTo>
                  <a:lnTo>
                    <a:pt x="96424" y="63752"/>
                  </a:lnTo>
                  <a:lnTo>
                    <a:pt x="63752" y="96424"/>
                  </a:lnTo>
                  <a:lnTo>
                    <a:pt x="37008" y="134260"/>
                  </a:lnTo>
                  <a:lnTo>
                    <a:pt x="16958" y="176493"/>
                  </a:lnTo>
                  <a:lnTo>
                    <a:pt x="4367" y="222358"/>
                  </a:lnTo>
                  <a:lnTo>
                    <a:pt x="0" y="271091"/>
                  </a:lnTo>
                  <a:lnTo>
                    <a:pt x="0" y="607206"/>
                  </a:lnTo>
                  <a:lnTo>
                    <a:pt x="4367" y="655939"/>
                  </a:lnTo>
                  <a:lnTo>
                    <a:pt x="16958" y="701804"/>
                  </a:lnTo>
                  <a:lnTo>
                    <a:pt x="37008" y="744037"/>
                  </a:lnTo>
                  <a:lnTo>
                    <a:pt x="63752" y="781873"/>
                  </a:lnTo>
                  <a:lnTo>
                    <a:pt x="96424" y="814545"/>
                  </a:lnTo>
                  <a:lnTo>
                    <a:pt x="134260" y="841289"/>
                  </a:lnTo>
                  <a:lnTo>
                    <a:pt x="176493" y="861339"/>
                  </a:lnTo>
                  <a:lnTo>
                    <a:pt x="222358" y="873930"/>
                  </a:lnTo>
                  <a:lnTo>
                    <a:pt x="271091" y="878297"/>
                  </a:lnTo>
                  <a:lnTo>
                    <a:pt x="4383007" y="878297"/>
                  </a:lnTo>
                  <a:lnTo>
                    <a:pt x="4431740" y="873930"/>
                  </a:lnTo>
                  <a:lnTo>
                    <a:pt x="4477606" y="861339"/>
                  </a:lnTo>
                  <a:lnTo>
                    <a:pt x="4519839" y="841289"/>
                  </a:lnTo>
                  <a:lnTo>
                    <a:pt x="4557674" y="814545"/>
                  </a:lnTo>
                  <a:lnTo>
                    <a:pt x="4590346" y="781873"/>
                  </a:lnTo>
                  <a:lnTo>
                    <a:pt x="4617090" y="744037"/>
                  </a:lnTo>
                  <a:lnTo>
                    <a:pt x="4637140" y="701804"/>
                  </a:lnTo>
                  <a:lnTo>
                    <a:pt x="4649731" y="655939"/>
                  </a:lnTo>
                  <a:lnTo>
                    <a:pt x="4654099" y="607206"/>
                  </a:lnTo>
                  <a:lnTo>
                    <a:pt x="4654099" y="271091"/>
                  </a:lnTo>
                  <a:lnTo>
                    <a:pt x="4649731" y="222358"/>
                  </a:lnTo>
                  <a:lnTo>
                    <a:pt x="4637140" y="176493"/>
                  </a:lnTo>
                  <a:lnTo>
                    <a:pt x="4617090" y="134260"/>
                  </a:lnTo>
                  <a:lnTo>
                    <a:pt x="4590346" y="96424"/>
                  </a:lnTo>
                  <a:lnTo>
                    <a:pt x="4557674" y="63752"/>
                  </a:lnTo>
                  <a:lnTo>
                    <a:pt x="4519839" y="37008"/>
                  </a:lnTo>
                  <a:lnTo>
                    <a:pt x="4477606" y="16958"/>
                  </a:lnTo>
                  <a:lnTo>
                    <a:pt x="4431740" y="4367"/>
                  </a:lnTo>
                  <a:lnTo>
                    <a:pt x="4383007" y="0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</p:spPr>
          <p:txBody>
            <a:bodyPr wrap="square" lIns="0" tIns="0" rIns="0" bIns="0" rtlCol="0"/>
            <a:lstStyle/>
            <a:p>
              <a:endParaRPr lang="ru-RU" sz="1000" dirty="0" smtClean="0">
                <a:latin typeface="Arial" pitchFamily="34" charset="0"/>
                <a:cs typeface="Arial" pitchFamily="34" charset="0"/>
              </a:endParaRPr>
            </a:p>
            <a:p>
              <a:pPr algn="ctr"/>
              <a:r>
                <a:rPr lang="ru-RU" sz="1000" dirty="0" smtClean="0">
                  <a:latin typeface="Arial" pitchFamily="34" charset="0"/>
                  <a:cs typeface="Arial" pitchFamily="34" charset="0"/>
                </a:rPr>
                <a:t>Инженерная инфраструктура</a:t>
              </a:r>
              <a:endParaRPr sz="1000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4" name="object 24"/>
          <p:cNvSpPr/>
          <p:nvPr/>
        </p:nvSpPr>
        <p:spPr>
          <a:xfrm>
            <a:off x="544659" y="3999506"/>
            <a:ext cx="2281669" cy="636104"/>
          </a:xfrm>
          <a:custGeom>
            <a:avLst/>
            <a:gdLst/>
            <a:ahLst/>
            <a:cxnLst/>
            <a:rect l="l" t="t" r="r" b="b"/>
            <a:pathLst>
              <a:path w="4654550" h="882650">
                <a:moveTo>
                  <a:pt x="4402483" y="0"/>
                </a:moveTo>
                <a:lnTo>
                  <a:pt x="251615" y="0"/>
                </a:lnTo>
                <a:lnTo>
                  <a:pt x="206391" y="4054"/>
                </a:lnTo>
                <a:lnTo>
                  <a:pt x="163824" y="15743"/>
                </a:lnTo>
                <a:lnTo>
                  <a:pt x="124626" y="34356"/>
                </a:lnTo>
                <a:lnTo>
                  <a:pt x="89508" y="59181"/>
                </a:lnTo>
                <a:lnTo>
                  <a:pt x="59181" y="89508"/>
                </a:lnTo>
                <a:lnTo>
                  <a:pt x="34356" y="124626"/>
                </a:lnTo>
                <a:lnTo>
                  <a:pt x="15743" y="163824"/>
                </a:lnTo>
                <a:lnTo>
                  <a:pt x="4054" y="206391"/>
                </a:lnTo>
                <a:lnTo>
                  <a:pt x="0" y="251615"/>
                </a:lnTo>
                <a:lnTo>
                  <a:pt x="0" y="630452"/>
                </a:lnTo>
                <a:lnTo>
                  <a:pt x="4054" y="675676"/>
                </a:lnTo>
                <a:lnTo>
                  <a:pt x="15743" y="718242"/>
                </a:lnTo>
                <a:lnTo>
                  <a:pt x="34356" y="757440"/>
                </a:lnTo>
                <a:lnTo>
                  <a:pt x="59181" y="792558"/>
                </a:lnTo>
                <a:lnTo>
                  <a:pt x="89508" y="822885"/>
                </a:lnTo>
                <a:lnTo>
                  <a:pt x="124626" y="847711"/>
                </a:lnTo>
                <a:lnTo>
                  <a:pt x="163824" y="866323"/>
                </a:lnTo>
                <a:lnTo>
                  <a:pt x="206391" y="878013"/>
                </a:lnTo>
                <a:lnTo>
                  <a:pt x="251615" y="882067"/>
                </a:lnTo>
                <a:lnTo>
                  <a:pt x="4402483" y="882067"/>
                </a:lnTo>
                <a:lnTo>
                  <a:pt x="4447708" y="878013"/>
                </a:lnTo>
                <a:lnTo>
                  <a:pt x="4490274" y="866323"/>
                </a:lnTo>
                <a:lnTo>
                  <a:pt x="4529472" y="847711"/>
                </a:lnTo>
                <a:lnTo>
                  <a:pt x="4564590" y="822885"/>
                </a:lnTo>
                <a:lnTo>
                  <a:pt x="4594917" y="792558"/>
                </a:lnTo>
                <a:lnTo>
                  <a:pt x="4619742" y="757440"/>
                </a:lnTo>
                <a:lnTo>
                  <a:pt x="4638355" y="718242"/>
                </a:lnTo>
                <a:lnTo>
                  <a:pt x="4650044" y="675676"/>
                </a:lnTo>
                <a:lnTo>
                  <a:pt x="4654099" y="630452"/>
                </a:lnTo>
                <a:lnTo>
                  <a:pt x="4654099" y="251615"/>
                </a:lnTo>
                <a:lnTo>
                  <a:pt x="4650044" y="206391"/>
                </a:lnTo>
                <a:lnTo>
                  <a:pt x="4638355" y="163824"/>
                </a:lnTo>
                <a:lnTo>
                  <a:pt x="4619742" y="124626"/>
                </a:lnTo>
                <a:lnTo>
                  <a:pt x="4594917" y="89508"/>
                </a:lnTo>
                <a:lnTo>
                  <a:pt x="4564590" y="59181"/>
                </a:lnTo>
                <a:lnTo>
                  <a:pt x="4529472" y="34356"/>
                </a:lnTo>
                <a:lnTo>
                  <a:pt x="4490274" y="15743"/>
                </a:lnTo>
                <a:lnTo>
                  <a:pt x="4447708" y="4054"/>
                </a:lnTo>
                <a:lnTo>
                  <a:pt x="4402483" y="0"/>
                </a:ln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</p:spPr>
        <p:txBody>
          <a:bodyPr wrap="square" lIns="0" tIns="0" rIns="0" bIns="0" rtlCol="0"/>
          <a:lstStyle/>
          <a:p>
            <a:pPr algn="ctr"/>
            <a:endParaRPr lang="ru-RU" sz="10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000" dirty="0" smtClean="0">
                <a:latin typeface="Arial" pitchFamily="34" charset="0"/>
                <a:cs typeface="Arial" pitchFamily="34" charset="0"/>
              </a:rPr>
              <a:t>Нехватка рабочих и </a:t>
            </a:r>
            <a:r>
              <a:rPr lang="ru-RU" sz="1100" dirty="0" smtClean="0">
                <a:latin typeface="Arial" pitchFamily="34" charset="0"/>
                <a:cs typeface="Arial" pitchFamily="34" charset="0"/>
              </a:rPr>
              <a:t>высококвалифицированных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ru-RU" sz="1000" dirty="0" smtClean="0">
                <a:latin typeface="Arial" pitchFamily="34" charset="0"/>
                <a:cs typeface="Arial" pitchFamily="34" charset="0"/>
              </a:rPr>
              <a:t>кадров</a:t>
            </a:r>
            <a:endParaRPr sz="10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3519055" y="1704926"/>
            <a:ext cx="2618509" cy="1079838"/>
            <a:chOff x="7334226" y="2862321"/>
            <a:chExt cx="4840704" cy="1689343"/>
          </a:xfrm>
          <a:solidFill>
            <a:schemeClr val="tx2">
              <a:lumMod val="40000"/>
              <a:lumOff val="60000"/>
            </a:schemeClr>
          </a:solidFill>
        </p:grpSpPr>
        <p:pic>
          <p:nvPicPr>
            <p:cNvPr id="28" name="object 28"/>
            <p:cNvPicPr/>
            <p:nvPr/>
          </p:nvPicPr>
          <p:blipFill>
            <a:blip r:embed="rId4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lum bright="10000" contrast="100000"/>
            </a:blip>
            <a:stretch>
              <a:fillRect/>
            </a:stretch>
          </p:blipFill>
          <p:spPr>
            <a:xfrm>
              <a:off x="7334226" y="2862321"/>
              <a:ext cx="4840704" cy="1689343"/>
            </a:xfrm>
            <a:prstGeom prst="rect">
              <a:avLst/>
            </a:prstGeom>
            <a:grpFill/>
            <a:ln>
              <a:noFill/>
            </a:ln>
          </p:spPr>
        </p:pic>
        <p:sp>
          <p:nvSpPr>
            <p:cNvPr id="29" name="object 29"/>
            <p:cNvSpPr/>
            <p:nvPr/>
          </p:nvSpPr>
          <p:spPr>
            <a:xfrm>
              <a:off x="7557884" y="3075927"/>
              <a:ext cx="4345305" cy="1319530"/>
            </a:xfrm>
            <a:custGeom>
              <a:avLst/>
              <a:gdLst/>
              <a:ahLst/>
              <a:cxnLst/>
              <a:rect l="l" t="t" r="r" b="b"/>
              <a:pathLst>
                <a:path w="4345305" h="1319529">
                  <a:moveTo>
                    <a:pt x="3873913" y="0"/>
                  </a:moveTo>
                  <a:lnTo>
                    <a:pt x="471085" y="0"/>
                  </a:lnTo>
                  <a:lnTo>
                    <a:pt x="422914" y="2431"/>
                  </a:lnTo>
                  <a:lnTo>
                    <a:pt x="376136" y="9569"/>
                  </a:lnTo>
                  <a:lnTo>
                    <a:pt x="330988" y="21176"/>
                  </a:lnTo>
                  <a:lnTo>
                    <a:pt x="287705" y="37016"/>
                  </a:lnTo>
                  <a:lnTo>
                    <a:pt x="246525" y="56851"/>
                  </a:lnTo>
                  <a:lnTo>
                    <a:pt x="207684" y="80446"/>
                  </a:lnTo>
                  <a:lnTo>
                    <a:pt x="171419" y="107563"/>
                  </a:lnTo>
                  <a:lnTo>
                    <a:pt x="137967" y="137967"/>
                  </a:lnTo>
                  <a:lnTo>
                    <a:pt x="107563" y="171419"/>
                  </a:lnTo>
                  <a:lnTo>
                    <a:pt x="80446" y="207684"/>
                  </a:lnTo>
                  <a:lnTo>
                    <a:pt x="56851" y="246525"/>
                  </a:lnTo>
                  <a:lnTo>
                    <a:pt x="37016" y="287705"/>
                  </a:lnTo>
                  <a:lnTo>
                    <a:pt x="21176" y="330988"/>
                  </a:lnTo>
                  <a:lnTo>
                    <a:pt x="9569" y="376136"/>
                  </a:lnTo>
                  <a:lnTo>
                    <a:pt x="2431" y="422914"/>
                  </a:lnTo>
                  <a:lnTo>
                    <a:pt x="0" y="471085"/>
                  </a:lnTo>
                  <a:lnTo>
                    <a:pt x="0" y="848246"/>
                  </a:lnTo>
                  <a:lnTo>
                    <a:pt x="2431" y="896416"/>
                  </a:lnTo>
                  <a:lnTo>
                    <a:pt x="9569" y="943194"/>
                  </a:lnTo>
                  <a:lnTo>
                    <a:pt x="21176" y="988343"/>
                  </a:lnTo>
                  <a:lnTo>
                    <a:pt x="37016" y="1031625"/>
                  </a:lnTo>
                  <a:lnTo>
                    <a:pt x="56851" y="1072806"/>
                  </a:lnTo>
                  <a:lnTo>
                    <a:pt x="80446" y="1111647"/>
                  </a:lnTo>
                  <a:lnTo>
                    <a:pt x="107563" y="1147912"/>
                  </a:lnTo>
                  <a:lnTo>
                    <a:pt x="137967" y="1181364"/>
                  </a:lnTo>
                  <a:lnTo>
                    <a:pt x="171419" y="1211767"/>
                  </a:lnTo>
                  <a:lnTo>
                    <a:pt x="207684" y="1238885"/>
                  </a:lnTo>
                  <a:lnTo>
                    <a:pt x="246525" y="1262479"/>
                  </a:lnTo>
                  <a:lnTo>
                    <a:pt x="287705" y="1282315"/>
                  </a:lnTo>
                  <a:lnTo>
                    <a:pt x="330988" y="1298154"/>
                  </a:lnTo>
                  <a:lnTo>
                    <a:pt x="376136" y="1309761"/>
                  </a:lnTo>
                  <a:lnTo>
                    <a:pt x="422914" y="1316899"/>
                  </a:lnTo>
                  <a:lnTo>
                    <a:pt x="471085" y="1319331"/>
                  </a:lnTo>
                  <a:lnTo>
                    <a:pt x="3873913" y="1319331"/>
                  </a:lnTo>
                  <a:lnTo>
                    <a:pt x="3922083" y="1316899"/>
                  </a:lnTo>
                  <a:lnTo>
                    <a:pt x="3968861" y="1309761"/>
                  </a:lnTo>
                  <a:lnTo>
                    <a:pt x="4014010" y="1298154"/>
                  </a:lnTo>
                  <a:lnTo>
                    <a:pt x="4057293" y="1282315"/>
                  </a:lnTo>
                  <a:lnTo>
                    <a:pt x="4098473" y="1262479"/>
                  </a:lnTo>
                  <a:lnTo>
                    <a:pt x="4137314" y="1238885"/>
                  </a:lnTo>
                  <a:lnTo>
                    <a:pt x="4173579" y="1211767"/>
                  </a:lnTo>
                  <a:lnTo>
                    <a:pt x="4207031" y="1181364"/>
                  </a:lnTo>
                  <a:lnTo>
                    <a:pt x="4237434" y="1147912"/>
                  </a:lnTo>
                  <a:lnTo>
                    <a:pt x="4264552" y="1111647"/>
                  </a:lnTo>
                  <a:lnTo>
                    <a:pt x="4288146" y="1072806"/>
                  </a:lnTo>
                  <a:lnTo>
                    <a:pt x="4307982" y="1031625"/>
                  </a:lnTo>
                  <a:lnTo>
                    <a:pt x="4323821" y="988343"/>
                  </a:lnTo>
                  <a:lnTo>
                    <a:pt x="4335428" y="943194"/>
                  </a:lnTo>
                  <a:lnTo>
                    <a:pt x="4342566" y="896416"/>
                  </a:lnTo>
                  <a:lnTo>
                    <a:pt x="4344998" y="848246"/>
                  </a:lnTo>
                  <a:lnTo>
                    <a:pt x="4344998" y="471085"/>
                  </a:lnTo>
                  <a:lnTo>
                    <a:pt x="4342566" y="422914"/>
                  </a:lnTo>
                  <a:lnTo>
                    <a:pt x="4335428" y="376136"/>
                  </a:lnTo>
                  <a:lnTo>
                    <a:pt x="4323821" y="330988"/>
                  </a:lnTo>
                  <a:lnTo>
                    <a:pt x="4307982" y="287705"/>
                  </a:lnTo>
                  <a:lnTo>
                    <a:pt x="4288146" y="246525"/>
                  </a:lnTo>
                  <a:lnTo>
                    <a:pt x="4264552" y="207684"/>
                  </a:lnTo>
                  <a:lnTo>
                    <a:pt x="4237434" y="171419"/>
                  </a:lnTo>
                  <a:lnTo>
                    <a:pt x="4207031" y="137967"/>
                  </a:lnTo>
                  <a:lnTo>
                    <a:pt x="4173579" y="107563"/>
                  </a:lnTo>
                  <a:lnTo>
                    <a:pt x="4137314" y="80446"/>
                  </a:lnTo>
                  <a:lnTo>
                    <a:pt x="4098473" y="56851"/>
                  </a:lnTo>
                  <a:lnTo>
                    <a:pt x="4057293" y="37016"/>
                  </a:lnTo>
                  <a:lnTo>
                    <a:pt x="4014010" y="21176"/>
                  </a:lnTo>
                  <a:lnTo>
                    <a:pt x="3968861" y="9569"/>
                  </a:lnTo>
                  <a:lnTo>
                    <a:pt x="3922083" y="2431"/>
                  </a:lnTo>
                  <a:lnTo>
                    <a:pt x="387391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wrap="square" lIns="0" tIns="0" rIns="0" bIns="0" rtlCol="0"/>
            <a:lstStyle/>
            <a:p>
              <a:endParaRPr sz="11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" name="object 30"/>
            <p:cNvSpPr/>
            <p:nvPr/>
          </p:nvSpPr>
          <p:spPr>
            <a:xfrm>
              <a:off x="7752627" y="3400019"/>
              <a:ext cx="3986894" cy="1129969"/>
            </a:xfrm>
            <a:custGeom>
              <a:avLst/>
              <a:gdLst/>
              <a:ahLst/>
              <a:cxnLst/>
              <a:rect l="l" t="t" r="r" b="b"/>
              <a:pathLst>
                <a:path w="3965575" h="1010285">
                  <a:moveTo>
                    <a:pt x="3581042" y="0"/>
                  </a:moveTo>
                  <a:lnTo>
                    <a:pt x="384490" y="0"/>
                  </a:lnTo>
                  <a:lnTo>
                    <a:pt x="336260" y="2995"/>
                  </a:lnTo>
                  <a:lnTo>
                    <a:pt x="289818" y="11742"/>
                  </a:lnTo>
                  <a:lnTo>
                    <a:pt x="245524" y="25880"/>
                  </a:lnTo>
                  <a:lnTo>
                    <a:pt x="203739" y="45048"/>
                  </a:lnTo>
                  <a:lnTo>
                    <a:pt x="164822" y="68887"/>
                  </a:lnTo>
                  <a:lnTo>
                    <a:pt x="129134" y="97036"/>
                  </a:lnTo>
                  <a:lnTo>
                    <a:pt x="97036" y="129134"/>
                  </a:lnTo>
                  <a:lnTo>
                    <a:pt x="68887" y="164822"/>
                  </a:lnTo>
                  <a:lnTo>
                    <a:pt x="45048" y="203739"/>
                  </a:lnTo>
                  <a:lnTo>
                    <a:pt x="25880" y="245524"/>
                  </a:lnTo>
                  <a:lnTo>
                    <a:pt x="11742" y="289818"/>
                  </a:lnTo>
                  <a:lnTo>
                    <a:pt x="2995" y="336260"/>
                  </a:lnTo>
                  <a:lnTo>
                    <a:pt x="0" y="384490"/>
                  </a:lnTo>
                  <a:lnTo>
                    <a:pt x="0" y="625740"/>
                  </a:lnTo>
                  <a:lnTo>
                    <a:pt x="2995" y="673970"/>
                  </a:lnTo>
                  <a:lnTo>
                    <a:pt x="11742" y="720412"/>
                  </a:lnTo>
                  <a:lnTo>
                    <a:pt x="25880" y="764706"/>
                  </a:lnTo>
                  <a:lnTo>
                    <a:pt x="45048" y="806491"/>
                  </a:lnTo>
                  <a:lnTo>
                    <a:pt x="68887" y="845408"/>
                  </a:lnTo>
                  <a:lnTo>
                    <a:pt x="97036" y="881096"/>
                  </a:lnTo>
                  <a:lnTo>
                    <a:pt x="129134" y="913194"/>
                  </a:lnTo>
                  <a:lnTo>
                    <a:pt x="164822" y="941343"/>
                  </a:lnTo>
                  <a:lnTo>
                    <a:pt x="203739" y="965182"/>
                  </a:lnTo>
                  <a:lnTo>
                    <a:pt x="245524" y="984350"/>
                  </a:lnTo>
                  <a:lnTo>
                    <a:pt x="289818" y="998488"/>
                  </a:lnTo>
                  <a:lnTo>
                    <a:pt x="336260" y="1007235"/>
                  </a:lnTo>
                  <a:lnTo>
                    <a:pt x="384490" y="1010231"/>
                  </a:lnTo>
                  <a:lnTo>
                    <a:pt x="3581042" y="1010231"/>
                  </a:lnTo>
                  <a:lnTo>
                    <a:pt x="3629272" y="1007235"/>
                  </a:lnTo>
                  <a:lnTo>
                    <a:pt x="3675714" y="998488"/>
                  </a:lnTo>
                  <a:lnTo>
                    <a:pt x="3720008" y="984350"/>
                  </a:lnTo>
                  <a:lnTo>
                    <a:pt x="3761794" y="965182"/>
                  </a:lnTo>
                  <a:lnTo>
                    <a:pt x="3800711" y="941343"/>
                  </a:lnTo>
                  <a:lnTo>
                    <a:pt x="3836398" y="913194"/>
                  </a:lnTo>
                  <a:lnTo>
                    <a:pt x="3868497" y="881096"/>
                  </a:lnTo>
                  <a:lnTo>
                    <a:pt x="3896646" y="845408"/>
                  </a:lnTo>
                  <a:lnTo>
                    <a:pt x="3920484" y="806491"/>
                  </a:lnTo>
                  <a:lnTo>
                    <a:pt x="3939653" y="764706"/>
                  </a:lnTo>
                  <a:lnTo>
                    <a:pt x="3953791" y="720412"/>
                  </a:lnTo>
                  <a:lnTo>
                    <a:pt x="3962537" y="673970"/>
                  </a:lnTo>
                  <a:lnTo>
                    <a:pt x="3965533" y="625740"/>
                  </a:lnTo>
                  <a:lnTo>
                    <a:pt x="3965533" y="384490"/>
                  </a:lnTo>
                  <a:lnTo>
                    <a:pt x="3962537" y="336260"/>
                  </a:lnTo>
                  <a:lnTo>
                    <a:pt x="3953791" y="289818"/>
                  </a:lnTo>
                  <a:lnTo>
                    <a:pt x="3939653" y="245524"/>
                  </a:lnTo>
                  <a:lnTo>
                    <a:pt x="3920484" y="203739"/>
                  </a:lnTo>
                  <a:lnTo>
                    <a:pt x="3896646" y="164822"/>
                  </a:lnTo>
                  <a:lnTo>
                    <a:pt x="3868497" y="129134"/>
                  </a:lnTo>
                  <a:lnTo>
                    <a:pt x="3836398" y="97036"/>
                  </a:lnTo>
                  <a:lnTo>
                    <a:pt x="3800711" y="68887"/>
                  </a:lnTo>
                  <a:lnTo>
                    <a:pt x="3761794" y="45048"/>
                  </a:lnTo>
                  <a:lnTo>
                    <a:pt x="3720008" y="25880"/>
                  </a:lnTo>
                  <a:lnTo>
                    <a:pt x="3675714" y="11742"/>
                  </a:lnTo>
                  <a:lnTo>
                    <a:pt x="3629272" y="2995"/>
                  </a:lnTo>
                  <a:lnTo>
                    <a:pt x="358104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wrap="square" lIns="0" tIns="0" rIns="0" bIns="0" rtlCol="0"/>
            <a:lstStyle/>
            <a:p>
              <a:pPr algn="ctr"/>
              <a:endParaRPr lang="ru-RU" sz="1100" dirty="0" smtClean="0">
                <a:latin typeface="Arial" pitchFamily="34" charset="0"/>
                <a:cs typeface="Arial" pitchFamily="34" charset="0"/>
              </a:endParaRPr>
            </a:p>
            <a:p>
              <a:pPr algn="ctr"/>
              <a:r>
                <a:rPr lang="ru-RU" sz="1000" dirty="0" smtClean="0">
                  <a:latin typeface="Arial" pitchFamily="34" charset="0"/>
                  <a:cs typeface="Arial" pitchFamily="34" charset="0"/>
                </a:rPr>
                <a:t>Ключевые</a:t>
              </a:r>
              <a:r>
                <a:rPr lang="ru-RU" sz="1100" dirty="0" smtClean="0">
                  <a:latin typeface="Arial" pitchFamily="34" charset="0"/>
                  <a:cs typeface="Arial" pitchFamily="34" charset="0"/>
                </a:rPr>
                <a:t> направления</a:t>
              </a:r>
              <a:endParaRPr sz="1100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3" name="object 33"/>
          <p:cNvSpPr/>
          <p:nvPr/>
        </p:nvSpPr>
        <p:spPr>
          <a:xfrm>
            <a:off x="3671635" y="3876893"/>
            <a:ext cx="2293461" cy="535240"/>
          </a:xfrm>
          <a:custGeom>
            <a:avLst/>
            <a:gdLst/>
            <a:ahLst/>
            <a:cxnLst/>
            <a:rect l="l" t="t" r="r" b="b"/>
            <a:pathLst>
              <a:path w="4654550" h="882650">
                <a:moveTo>
                  <a:pt x="4402483" y="0"/>
                </a:moveTo>
                <a:lnTo>
                  <a:pt x="251615" y="0"/>
                </a:lnTo>
                <a:lnTo>
                  <a:pt x="206391" y="4054"/>
                </a:lnTo>
                <a:lnTo>
                  <a:pt x="163824" y="15743"/>
                </a:lnTo>
                <a:lnTo>
                  <a:pt x="124626" y="34356"/>
                </a:lnTo>
                <a:lnTo>
                  <a:pt x="89508" y="59181"/>
                </a:lnTo>
                <a:lnTo>
                  <a:pt x="59181" y="89508"/>
                </a:lnTo>
                <a:lnTo>
                  <a:pt x="34356" y="124626"/>
                </a:lnTo>
                <a:lnTo>
                  <a:pt x="15743" y="163824"/>
                </a:lnTo>
                <a:lnTo>
                  <a:pt x="4054" y="206391"/>
                </a:lnTo>
                <a:lnTo>
                  <a:pt x="0" y="251615"/>
                </a:lnTo>
                <a:lnTo>
                  <a:pt x="0" y="630452"/>
                </a:lnTo>
                <a:lnTo>
                  <a:pt x="4054" y="675676"/>
                </a:lnTo>
                <a:lnTo>
                  <a:pt x="15743" y="718242"/>
                </a:lnTo>
                <a:lnTo>
                  <a:pt x="34356" y="757440"/>
                </a:lnTo>
                <a:lnTo>
                  <a:pt x="59181" y="792558"/>
                </a:lnTo>
                <a:lnTo>
                  <a:pt x="89508" y="822885"/>
                </a:lnTo>
                <a:lnTo>
                  <a:pt x="124626" y="847711"/>
                </a:lnTo>
                <a:lnTo>
                  <a:pt x="163824" y="866323"/>
                </a:lnTo>
                <a:lnTo>
                  <a:pt x="206391" y="878013"/>
                </a:lnTo>
                <a:lnTo>
                  <a:pt x="251615" y="882067"/>
                </a:lnTo>
                <a:lnTo>
                  <a:pt x="4402483" y="882067"/>
                </a:lnTo>
                <a:lnTo>
                  <a:pt x="4447708" y="878013"/>
                </a:lnTo>
                <a:lnTo>
                  <a:pt x="4490274" y="866323"/>
                </a:lnTo>
                <a:lnTo>
                  <a:pt x="4529472" y="847711"/>
                </a:lnTo>
                <a:lnTo>
                  <a:pt x="4564590" y="822885"/>
                </a:lnTo>
                <a:lnTo>
                  <a:pt x="4594917" y="792558"/>
                </a:lnTo>
                <a:lnTo>
                  <a:pt x="4619742" y="757440"/>
                </a:lnTo>
                <a:lnTo>
                  <a:pt x="4638355" y="718242"/>
                </a:lnTo>
                <a:lnTo>
                  <a:pt x="4650044" y="675676"/>
                </a:lnTo>
                <a:lnTo>
                  <a:pt x="4654099" y="630452"/>
                </a:lnTo>
                <a:lnTo>
                  <a:pt x="4654099" y="251615"/>
                </a:lnTo>
                <a:lnTo>
                  <a:pt x="4650044" y="206391"/>
                </a:lnTo>
                <a:lnTo>
                  <a:pt x="4638355" y="163824"/>
                </a:lnTo>
                <a:lnTo>
                  <a:pt x="4619742" y="124626"/>
                </a:lnTo>
                <a:lnTo>
                  <a:pt x="4594917" y="89508"/>
                </a:lnTo>
                <a:lnTo>
                  <a:pt x="4564590" y="59181"/>
                </a:lnTo>
                <a:lnTo>
                  <a:pt x="4529472" y="34356"/>
                </a:lnTo>
                <a:lnTo>
                  <a:pt x="4490274" y="15743"/>
                </a:lnTo>
                <a:lnTo>
                  <a:pt x="4447708" y="4054"/>
                </a:lnTo>
                <a:lnTo>
                  <a:pt x="4402483" y="0"/>
                </a:ln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</p:spPr>
        <p:txBody>
          <a:bodyPr wrap="square" lIns="0" tIns="0" rIns="0" bIns="0" rtlCol="0"/>
          <a:lstStyle/>
          <a:p>
            <a:pPr algn="ctr"/>
            <a:endParaRPr lang="ru-RU" sz="10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000" dirty="0" smtClean="0">
                <a:latin typeface="Arial" pitchFamily="34" charset="0"/>
                <a:cs typeface="Arial" pitchFamily="34" charset="0"/>
              </a:rPr>
              <a:t>Небольшие мощности энергоресурса</a:t>
            </a:r>
            <a:endParaRPr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6798612" y="3995647"/>
            <a:ext cx="2293461" cy="535240"/>
          </a:xfrm>
          <a:custGeom>
            <a:avLst/>
            <a:gdLst/>
            <a:ahLst/>
            <a:cxnLst/>
            <a:rect l="l" t="t" r="r" b="b"/>
            <a:pathLst>
              <a:path w="4654550" h="882650">
                <a:moveTo>
                  <a:pt x="4402483" y="0"/>
                </a:moveTo>
                <a:lnTo>
                  <a:pt x="251615" y="0"/>
                </a:lnTo>
                <a:lnTo>
                  <a:pt x="206391" y="4054"/>
                </a:lnTo>
                <a:lnTo>
                  <a:pt x="163824" y="15743"/>
                </a:lnTo>
                <a:lnTo>
                  <a:pt x="124626" y="34356"/>
                </a:lnTo>
                <a:lnTo>
                  <a:pt x="89508" y="59181"/>
                </a:lnTo>
                <a:lnTo>
                  <a:pt x="59181" y="89508"/>
                </a:lnTo>
                <a:lnTo>
                  <a:pt x="34356" y="124626"/>
                </a:lnTo>
                <a:lnTo>
                  <a:pt x="15743" y="163824"/>
                </a:lnTo>
                <a:lnTo>
                  <a:pt x="4054" y="206391"/>
                </a:lnTo>
                <a:lnTo>
                  <a:pt x="0" y="251615"/>
                </a:lnTo>
                <a:lnTo>
                  <a:pt x="0" y="630452"/>
                </a:lnTo>
                <a:lnTo>
                  <a:pt x="4054" y="675676"/>
                </a:lnTo>
                <a:lnTo>
                  <a:pt x="15743" y="718242"/>
                </a:lnTo>
                <a:lnTo>
                  <a:pt x="34356" y="757440"/>
                </a:lnTo>
                <a:lnTo>
                  <a:pt x="59181" y="792558"/>
                </a:lnTo>
                <a:lnTo>
                  <a:pt x="89508" y="822885"/>
                </a:lnTo>
                <a:lnTo>
                  <a:pt x="124626" y="847711"/>
                </a:lnTo>
                <a:lnTo>
                  <a:pt x="163824" y="866323"/>
                </a:lnTo>
                <a:lnTo>
                  <a:pt x="206391" y="878013"/>
                </a:lnTo>
                <a:lnTo>
                  <a:pt x="251615" y="882067"/>
                </a:lnTo>
                <a:lnTo>
                  <a:pt x="4402483" y="882067"/>
                </a:lnTo>
                <a:lnTo>
                  <a:pt x="4447708" y="878013"/>
                </a:lnTo>
                <a:lnTo>
                  <a:pt x="4490274" y="866323"/>
                </a:lnTo>
                <a:lnTo>
                  <a:pt x="4529472" y="847711"/>
                </a:lnTo>
                <a:lnTo>
                  <a:pt x="4564590" y="822885"/>
                </a:lnTo>
                <a:lnTo>
                  <a:pt x="4594917" y="792558"/>
                </a:lnTo>
                <a:lnTo>
                  <a:pt x="4619742" y="757440"/>
                </a:lnTo>
                <a:lnTo>
                  <a:pt x="4638355" y="718242"/>
                </a:lnTo>
                <a:lnTo>
                  <a:pt x="4650044" y="675676"/>
                </a:lnTo>
                <a:lnTo>
                  <a:pt x="4654099" y="630452"/>
                </a:lnTo>
                <a:lnTo>
                  <a:pt x="4654099" y="251615"/>
                </a:lnTo>
                <a:lnTo>
                  <a:pt x="4650044" y="206391"/>
                </a:lnTo>
                <a:lnTo>
                  <a:pt x="4638355" y="163824"/>
                </a:lnTo>
                <a:lnTo>
                  <a:pt x="4619742" y="124626"/>
                </a:lnTo>
                <a:lnTo>
                  <a:pt x="4594917" y="89508"/>
                </a:lnTo>
                <a:lnTo>
                  <a:pt x="4564590" y="59181"/>
                </a:lnTo>
                <a:lnTo>
                  <a:pt x="4529472" y="34356"/>
                </a:lnTo>
                <a:lnTo>
                  <a:pt x="4490274" y="15743"/>
                </a:lnTo>
                <a:lnTo>
                  <a:pt x="4447708" y="4054"/>
                </a:lnTo>
                <a:lnTo>
                  <a:pt x="4402483" y="0"/>
                </a:ln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</p:spPr>
        <p:txBody>
          <a:bodyPr wrap="square" lIns="0" tIns="0" rIns="0" bIns="0" rtlCol="0"/>
          <a:lstStyle/>
          <a:p>
            <a:pPr algn="ctr"/>
            <a:endParaRPr lang="ru-RU" sz="10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000" dirty="0" smtClean="0">
                <a:latin typeface="Arial" pitchFamily="34" charset="0"/>
                <a:cs typeface="Arial" pitchFamily="34" charset="0"/>
              </a:rPr>
              <a:t>Отсутствие железнодорожного  сообщения</a:t>
            </a:r>
            <a:endParaRPr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1514475" y="2781300"/>
            <a:ext cx="6629399" cy="531915"/>
          </a:xfrm>
          <a:custGeom>
            <a:avLst/>
            <a:gdLst/>
            <a:ahLst/>
            <a:cxnLst/>
            <a:rect l="l" t="t" r="r" b="b"/>
            <a:pathLst>
              <a:path w="12883515" h="1130935">
                <a:moveTo>
                  <a:pt x="12882956" y="1036624"/>
                </a:moveTo>
                <a:lnTo>
                  <a:pt x="12851549" y="1036624"/>
                </a:lnTo>
                <a:lnTo>
                  <a:pt x="12851549" y="694220"/>
                </a:lnTo>
                <a:lnTo>
                  <a:pt x="12851549" y="662813"/>
                </a:lnTo>
                <a:lnTo>
                  <a:pt x="6481064" y="662813"/>
                </a:lnTo>
                <a:lnTo>
                  <a:pt x="6481064" y="0"/>
                </a:lnTo>
                <a:lnTo>
                  <a:pt x="6449644" y="0"/>
                </a:lnTo>
                <a:lnTo>
                  <a:pt x="6449644" y="662813"/>
                </a:lnTo>
                <a:lnTo>
                  <a:pt x="31407" y="662813"/>
                </a:lnTo>
                <a:lnTo>
                  <a:pt x="31407" y="1036624"/>
                </a:lnTo>
                <a:lnTo>
                  <a:pt x="0" y="1036624"/>
                </a:lnTo>
                <a:lnTo>
                  <a:pt x="47117" y="1130858"/>
                </a:lnTo>
                <a:lnTo>
                  <a:pt x="86385" y="1052322"/>
                </a:lnTo>
                <a:lnTo>
                  <a:pt x="94234" y="1036624"/>
                </a:lnTo>
                <a:lnTo>
                  <a:pt x="62826" y="1036624"/>
                </a:lnTo>
                <a:lnTo>
                  <a:pt x="62826" y="694220"/>
                </a:lnTo>
                <a:lnTo>
                  <a:pt x="6449644" y="694220"/>
                </a:lnTo>
                <a:lnTo>
                  <a:pt x="6481064" y="694220"/>
                </a:lnTo>
                <a:lnTo>
                  <a:pt x="12820129" y="694220"/>
                </a:lnTo>
                <a:lnTo>
                  <a:pt x="12820129" y="1036624"/>
                </a:lnTo>
                <a:lnTo>
                  <a:pt x="12788722" y="1036624"/>
                </a:lnTo>
                <a:lnTo>
                  <a:pt x="12835839" y="1130858"/>
                </a:lnTo>
                <a:lnTo>
                  <a:pt x="12875108" y="1052322"/>
                </a:lnTo>
                <a:lnTo>
                  <a:pt x="12882956" y="1036624"/>
                </a:lnTo>
                <a:close/>
              </a:path>
            </a:pathLst>
          </a:custGeom>
          <a:solidFill>
            <a:srgbClr val="004FA9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509032" y="4780973"/>
            <a:ext cx="2293461" cy="535240"/>
          </a:xfrm>
          <a:custGeom>
            <a:avLst/>
            <a:gdLst/>
            <a:ahLst/>
            <a:cxnLst/>
            <a:rect l="l" t="t" r="r" b="b"/>
            <a:pathLst>
              <a:path w="4654550" h="882650">
                <a:moveTo>
                  <a:pt x="4402483" y="0"/>
                </a:moveTo>
                <a:lnTo>
                  <a:pt x="251615" y="0"/>
                </a:lnTo>
                <a:lnTo>
                  <a:pt x="206391" y="4054"/>
                </a:lnTo>
                <a:lnTo>
                  <a:pt x="163824" y="15743"/>
                </a:lnTo>
                <a:lnTo>
                  <a:pt x="124626" y="34356"/>
                </a:lnTo>
                <a:lnTo>
                  <a:pt x="89508" y="59181"/>
                </a:lnTo>
                <a:lnTo>
                  <a:pt x="59181" y="89508"/>
                </a:lnTo>
                <a:lnTo>
                  <a:pt x="34356" y="124626"/>
                </a:lnTo>
                <a:lnTo>
                  <a:pt x="15743" y="163824"/>
                </a:lnTo>
                <a:lnTo>
                  <a:pt x="4054" y="206391"/>
                </a:lnTo>
                <a:lnTo>
                  <a:pt x="0" y="251615"/>
                </a:lnTo>
                <a:lnTo>
                  <a:pt x="0" y="630452"/>
                </a:lnTo>
                <a:lnTo>
                  <a:pt x="4054" y="675676"/>
                </a:lnTo>
                <a:lnTo>
                  <a:pt x="15743" y="718242"/>
                </a:lnTo>
                <a:lnTo>
                  <a:pt x="34356" y="757440"/>
                </a:lnTo>
                <a:lnTo>
                  <a:pt x="59181" y="792558"/>
                </a:lnTo>
                <a:lnTo>
                  <a:pt x="89508" y="822885"/>
                </a:lnTo>
                <a:lnTo>
                  <a:pt x="124626" y="847711"/>
                </a:lnTo>
                <a:lnTo>
                  <a:pt x="163824" y="866323"/>
                </a:lnTo>
                <a:lnTo>
                  <a:pt x="206391" y="878013"/>
                </a:lnTo>
                <a:lnTo>
                  <a:pt x="251615" y="882067"/>
                </a:lnTo>
                <a:lnTo>
                  <a:pt x="4402483" y="882067"/>
                </a:lnTo>
                <a:lnTo>
                  <a:pt x="4447708" y="878013"/>
                </a:lnTo>
                <a:lnTo>
                  <a:pt x="4490274" y="866323"/>
                </a:lnTo>
                <a:lnTo>
                  <a:pt x="4529472" y="847711"/>
                </a:lnTo>
                <a:lnTo>
                  <a:pt x="4564590" y="822885"/>
                </a:lnTo>
                <a:lnTo>
                  <a:pt x="4594917" y="792558"/>
                </a:lnTo>
                <a:lnTo>
                  <a:pt x="4619742" y="757440"/>
                </a:lnTo>
                <a:lnTo>
                  <a:pt x="4638355" y="718242"/>
                </a:lnTo>
                <a:lnTo>
                  <a:pt x="4650044" y="675676"/>
                </a:lnTo>
                <a:lnTo>
                  <a:pt x="4654099" y="630452"/>
                </a:lnTo>
                <a:lnTo>
                  <a:pt x="4654099" y="251615"/>
                </a:lnTo>
                <a:lnTo>
                  <a:pt x="4650044" y="206391"/>
                </a:lnTo>
                <a:lnTo>
                  <a:pt x="4638355" y="163824"/>
                </a:lnTo>
                <a:lnTo>
                  <a:pt x="4619742" y="124626"/>
                </a:lnTo>
                <a:lnTo>
                  <a:pt x="4594917" y="89508"/>
                </a:lnTo>
                <a:lnTo>
                  <a:pt x="4564590" y="59181"/>
                </a:lnTo>
                <a:lnTo>
                  <a:pt x="4529472" y="34356"/>
                </a:lnTo>
                <a:lnTo>
                  <a:pt x="4490274" y="15743"/>
                </a:lnTo>
                <a:lnTo>
                  <a:pt x="4447708" y="4054"/>
                </a:lnTo>
                <a:lnTo>
                  <a:pt x="4402483" y="0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</p:spPr>
        <p:txBody>
          <a:bodyPr wrap="square" lIns="0" tIns="0" rIns="0" bIns="0" rtlCol="0"/>
          <a:lstStyle/>
          <a:p>
            <a:pPr algn="ctr"/>
            <a:endParaRPr lang="ru-RU" sz="10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000" dirty="0" smtClean="0">
                <a:latin typeface="Arial" pitchFamily="34" charset="0"/>
                <a:cs typeface="Arial" pitchFamily="34" charset="0"/>
              </a:rPr>
              <a:t>Отток населения в крупные города</a:t>
            </a:r>
            <a:endParaRPr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6798612" y="4769098"/>
            <a:ext cx="2293461" cy="535240"/>
          </a:xfrm>
          <a:custGeom>
            <a:avLst/>
            <a:gdLst/>
            <a:ahLst/>
            <a:cxnLst/>
            <a:rect l="l" t="t" r="r" b="b"/>
            <a:pathLst>
              <a:path w="4654550" h="882650">
                <a:moveTo>
                  <a:pt x="4402483" y="0"/>
                </a:moveTo>
                <a:lnTo>
                  <a:pt x="251615" y="0"/>
                </a:lnTo>
                <a:lnTo>
                  <a:pt x="206391" y="4054"/>
                </a:lnTo>
                <a:lnTo>
                  <a:pt x="163824" y="15743"/>
                </a:lnTo>
                <a:lnTo>
                  <a:pt x="124626" y="34356"/>
                </a:lnTo>
                <a:lnTo>
                  <a:pt x="89508" y="59181"/>
                </a:lnTo>
                <a:lnTo>
                  <a:pt x="59181" y="89508"/>
                </a:lnTo>
                <a:lnTo>
                  <a:pt x="34356" y="124626"/>
                </a:lnTo>
                <a:lnTo>
                  <a:pt x="15743" y="163824"/>
                </a:lnTo>
                <a:lnTo>
                  <a:pt x="4054" y="206391"/>
                </a:lnTo>
                <a:lnTo>
                  <a:pt x="0" y="251615"/>
                </a:lnTo>
                <a:lnTo>
                  <a:pt x="0" y="630452"/>
                </a:lnTo>
                <a:lnTo>
                  <a:pt x="4054" y="675676"/>
                </a:lnTo>
                <a:lnTo>
                  <a:pt x="15743" y="718242"/>
                </a:lnTo>
                <a:lnTo>
                  <a:pt x="34356" y="757440"/>
                </a:lnTo>
                <a:lnTo>
                  <a:pt x="59181" y="792558"/>
                </a:lnTo>
                <a:lnTo>
                  <a:pt x="89508" y="822885"/>
                </a:lnTo>
                <a:lnTo>
                  <a:pt x="124626" y="847711"/>
                </a:lnTo>
                <a:lnTo>
                  <a:pt x="163824" y="866323"/>
                </a:lnTo>
                <a:lnTo>
                  <a:pt x="206391" y="878013"/>
                </a:lnTo>
                <a:lnTo>
                  <a:pt x="251615" y="882067"/>
                </a:lnTo>
                <a:lnTo>
                  <a:pt x="4402483" y="882067"/>
                </a:lnTo>
                <a:lnTo>
                  <a:pt x="4447708" y="878013"/>
                </a:lnTo>
                <a:lnTo>
                  <a:pt x="4490274" y="866323"/>
                </a:lnTo>
                <a:lnTo>
                  <a:pt x="4529472" y="847711"/>
                </a:lnTo>
                <a:lnTo>
                  <a:pt x="4564590" y="822885"/>
                </a:lnTo>
                <a:lnTo>
                  <a:pt x="4594917" y="792558"/>
                </a:lnTo>
                <a:lnTo>
                  <a:pt x="4619742" y="757440"/>
                </a:lnTo>
                <a:lnTo>
                  <a:pt x="4638355" y="718242"/>
                </a:lnTo>
                <a:lnTo>
                  <a:pt x="4650044" y="675676"/>
                </a:lnTo>
                <a:lnTo>
                  <a:pt x="4654099" y="630452"/>
                </a:lnTo>
                <a:lnTo>
                  <a:pt x="4654099" y="251615"/>
                </a:lnTo>
                <a:lnTo>
                  <a:pt x="4650044" y="206391"/>
                </a:lnTo>
                <a:lnTo>
                  <a:pt x="4638355" y="163824"/>
                </a:lnTo>
                <a:lnTo>
                  <a:pt x="4619742" y="124626"/>
                </a:lnTo>
                <a:lnTo>
                  <a:pt x="4594917" y="89508"/>
                </a:lnTo>
                <a:lnTo>
                  <a:pt x="4564590" y="59181"/>
                </a:lnTo>
                <a:lnTo>
                  <a:pt x="4529472" y="34356"/>
                </a:lnTo>
                <a:lnTo>
                  <a:pt x="4490274" y="15743"/>
                </a:lnTo>
                <a:lnTo>
                  <a:pt x="4447708" y="4054"/>
                </a:lnTo>
                <a:lnTo>
                  <a:pt x="4402483" y="0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</p:spPr>
        <p:txBody>
          <a:bodyPr wrap="square" lIns="0" tIns="0" rIns="0" bIns="0" rtlCol="0"/>
          <a:lstStyle/>
          <a:p>
            <a:pPr algn="ctr"/>
            <a:endParaRPr lang="ru-RU" sz="10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000" dirty="0" smtClean="0">
                <a:latin typeface="Arial" pitchFamily="34" charset="0"/>
                <a:cs typeface="Arial" pitchFamily="34" charset="0"/>
              </a:rPr>
              <a:t>Низкое качество дорог с твердым покрытием</a:t>
            </a:r>
            <a:endParaRPr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3731011" y="4769099"/>
            <a:ext cx="2293461" cy="535240"/>
          </a:xfrm>
          <a:custGeom>
            <a:avLst/>
            <a:gdLst/>
            <a:ahLst/>
            <a:cxnLst/>
            <a:rect l="l" t="t" r="r" b="b"/>
            <a:pathLst>
              <a:path w="4654550" h="882650">
                <a:moveTo>
                  <a:pt x="4402483" y="0"/>
                </a:moveTo>
                <a:lnTo>
                  <a:pt x="251615" y="0"/>
                </a:lnTo>
                <a:lnTo>
                  <a:pt x="206391" y="4054"/>
                </a:lnTo>
                <a:lnTo>
                  <a:pt x="163824" y="15743"/>
                </a:lnTo>
                <a:lnTo>
                  <a:pt x="124626" y="34356"/>
                </a:lnTo>
                <a:lnTo>
                  <a:pt x="89508" y="59181"/>
                </a:lnTo>
                <a:lnTo>
                  <a:pt x="59181" y="89508"/>
                </a:lnTo>
                <a:lnTo>
                  <a:pt x="34356" y="124626"/>
                </a:lnTo>
                <a:lnTo>
                  <a:pt x="15743" y="163824"/>
                </a:lnTo>
                <a:lnTo>
                  <a:pt x="4054" y="206391"/>
                </a:lnTo>
                <a:lnTo>
                  <a:pt x="0" y="251615"/>
                </a:lnTo>
                <a:lnTo>
                  <a:pt x="0" y="630452"/>
                </a:lnTo>
                <a:lnTo>
                  <a:pt x="4054" y="675676"/>
                </a:lnTo>
                <a:lnTo>
                  <a:pt x="15743" y="718242"/>
                </a:lnTo>
                <a:lnTo>
                  <a:pt x="34356" y="757440"/>
                </a:lnTo>
                <a:lnTo>
                  <a:pt x="59181" y="792558"/>
                </a:lnTo>
                <a:lnTo>
                  <a:pt x="89508" y="822885"/>
                </a:lnTo>
                <a:lnTo>
                  <a:pt x="124626" y="847711"/>
                </a:lnTo>
                <a:lnTo>
                  <a:pt x="163824" y="866323"/>
                </a:lnTo>
                <a:lnTo>
                  <a:pt x="206391" y="878013"/>
                </a:lnTo>
                <a:lnTo>
                  <a:pt x="251615" y="882067"/>
                </a:lnTo>
                <a:lnTo>
                  <a:pt x="4402483" y="882067"/>
                </a:lnTo>
                <a:lnTo>
                  <a:pt x="4447708" y="878013"/>
                </a:lnTo>
                <a:lnTo>
                  <a:pt x="4490274" y="866323"/>
                </a:lnTo>
                <a:lnTo>
                  <a:pt x="4529472" y="847711"/>
                </a:lnTo>
                <a:lnTo>
                  <a:pt x="4564590" y="822885"/>
                </a:lnTo>
                <a:lnTo>
                  <a:pt x="4594917" y="792558"/>
                </a:lnTo>
                <a:lnTo>
                  <a:pt x="4619742" y="757440"/>
                </a:lnTo>
                <a:lnTo>
                  <a:pt x="4638355" y="718242"/>
                </a:lnTo>
                <a:lnTo>
                  <a:pt x="4650044" y="675676"/>
                </a:lnTo>
                <a:lnTo>
                  <a:pt x="4654099" y="630452"/>
                </a:lnTo>
                <a:lnTo>
                  <a:pt x="4654099" y="251615"/>
                </a:lnTo>
                <a:lnTo>
                  <a:pt x="4650044" y="206391"/>
                </a:lnTo>
                <a:lnTo>
                  <a:pt x="4638355" y="163824"/>
                </a:lnTo>
                <a:lnTo>
                  <a:pt x="4619742" y="124626"/>
                </a:lnTo>
                <a:lnTo>
                  <a:pt x="4594917" y="89508"/>
                </a:lnTo>
                <a:lnTo>
                  <a:pt x="4564590" y="59181"/>
                </a:lnTo>
                <a:lnTo>
                  <a:pt x="4529472" y="34356"/>
                </a:lnTo>
                <a:lnTo>
                  <a:pt x="4490274" y="15743"/>
                </a:lnTo>
                <a:lnTo>
                  <a:pt x="4447708" y="4054"/>
                </a:lnTo>
                <a:lnTo>
                  <a:pt x="4402483" y="0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</p:spPr>
        <p:txBody>
          <a:bodyPr wrap="square" lIns="0" tIns="0" rIns="0" bIns="0" rtlCol="0"/>
          <a:lstStyle/>
          <a:p>
            <a:pPr algn="ctr"/>
            <a:endParaRPr lang="ru-RU" sz="10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000" dirty="0" smtClean="0">
                <a:latin typeface="Arial" pitchFamily="34" charset="0"/>
                <a:cs typeface="Arial" pitchFamily="34" charset="0"/>
              </a:rPr>
              <a:t>Изношенность коммунальной инфраструктуры</a:t>
            </a:r>
            <a:endParaRPr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Скругленный прямоугольник 49">
            <a:extLst>
              <a:ext uri="{FF2B5EF4-FFF2-40B4-BE49-F238E27FC236}">
                <a16:creationId xmlns="" xmlns:a16="http://schemas.microsoft.com/office/drawing/2014/main" id="{09002972-2A83-B7CB-3C33-9226D2D723D3}"/>
              </a:ext>
            </a:extLst>
          </p:cNvPr>
          <p:cNvSpPr/>
          <p:nvPr/>
        </p:nvSpPr>
        <p:spPr>
          <a:xfrm>
            <a:off x="627017" y="163628"/>
            <a:ext cx="1769953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организационные проблемы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="" xmlns:a16="http://schemas.microsoft.com/office/drawing/2014/main" id="{19E9B03B-BE87-3304-E369-A5ACD1EC2E2A}"/>
              </a:ext>
            </a:extLst>
          </p:cNvPr>
          <p:cNvSpPr txBox="1"/>
          <p:nvPr/>
        </p:nvSpPr>
        <p:spPr>
          <a:xfrm>
            <a:off x="627016" y="550177"/>
            <a:ext cx="9160580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ОРГАНИЗАЦИОННЫЕ ПРОБЛЕМЫ, 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ПРЕПЯТСТВУЮЩИЕ РАЗВИТИЮ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МАРКСОВСКОГО МУНИЦИПАЛЬНОГО РАЙОНА</a:t>
            </a:r>
            <a:endParaRPr lang="x-non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="" xmlns:a16="http://schemas.microsoft.com/office/drawing/2014/main" id="{AC19C6E1-7562-2FED-8B2B-7B5DFCFCC998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МАРКСОВСКОГО МУНИЦИПАЛЬНОГО РАЙОНА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object 21"/>
          <p:cNvSpPr/>
          <p:nvPr/>
        </p:nvSpPr>
        <p:spPr>
          <a:xfrm>
            <a:off x="558320" y="3208677"/>
            <a:ext cx="2293461" cy="532929"/>
          </a:xfrm>
          <a:custGeom>
            <a:avLst/>
            <a:gdLst/>
            <a:ahLst/>
            <a:cxnLst/>
            <a:rect l="l" t="t" r="r" b="b"/>
            <a:pathLst>
              <a:path w="4654550" h="878839">
                <a:moveTo>
                  <a:pt x="4383007" y="0"/>
                </a:moveTo>
                <a:lnTo>
                  <a:pt x="271091" y="0"/>
                </a:lnTo>
                <a:lnTo>
                  <a:pt x="222358" y="4367"/>
                </a:lnTo>
                <a:lnTo>
                  <a:pt x="176493" y="16958"/>
                </a:lnTo>
                <a:lnTo>
                  <a:pt x="134260" y="37008"/>
                </a:lnTo>
                <a:lnTo>
                  <a:pt x="96424" y="63752"/>
                </a:lnTo>
                <a:lnTo>
                  <a:pt x="63752" y="96424"/>
                </a:lnTo>
                <a:lnTo>
                  <a:pt x="37008" y="134260"/>
                </a:lnTo>
                <a:lnTo>
                  <a:pt x="16958" y="176493"/>
                </a:lnTo>
                <a:lnTo>
                  <a:pt x="4367" y="222358"/>
                </a:lnTo>
                <a:lnTo>
                  <a:pt x="0" y="271091"/>
                </a:lnTo>
                <a:lnTo>
                  <a:pt x="0" y="607206"/>
                </a:lnTo>
                <a:lnTo>
                  <a:pt x="4367" y="655939"/>
                </a:lnTo>
                <a:lnTo>
                  <a:pt x="16958" y="701804"/>
                </a:lnTo>
                <a:lnTo>
                  <a:pt x="37008" y="744037"/>
                </a:lnTo>
                <a:lnTo>
                  <a:pt x="63752" y="781873"/>
                </a:lnTo>
                <a:lnTo>
                  <a:pt x="96424" y="814545"/>
                </a:lnTo>
                <a:lnTo>
                  <a:pt x="134260" y="841289"/>
                </a:lnTo>
                <a:lnTo>
                  <a:pt x="176493" y="861339"/>
                </a:lnTo>
                <a:lnTo>
                  <a:pt x="222358" y="873930"/>
                </a:lnTo>
                <a:lnTo>
                  <a:pt x="271091" y="878297"/>
                </a:lnTo>
                <a:lnTo>
                  <a:pt x="4383007" y="878297"/>
                </a:lnTo>
                <a:lnTo>
                  <a:pt x="4431740" y="873930"/>
                </a:lnTo>
                <a:lnTo>
                  <a:pt x="4477606" y="861339"/>
                </a:lnTo>
                <a:lnTo>
                  <a:pt x="4519839" y="841289"/>
                </a:lnTo>
                <a:lnTo>
                  <a:pt x="4557674" y="814545"/>
                </a:lnTo>
                <a:lnTo>
                  <a:pt x="4590346" y="781873"/>
                </a:lnTo>
                <a:lnTo>
                  <a:pt x="4617090" y="744037"/>
                </a:lnTo>
                <a:lnTo>
                  <a:pt x="4637140" y="701804"/>
                </a:lnTo>
                <a:lnTo>
                  <a:pt x="4649731" y="655939"/>
                </a:lnTo>
                <a:lnTo>
                  <a:pt x="4654099" y="607206"/>
                </a:lnTo>
                <a:lnTo>
                  <a:pt x="4654099" y="271091"/>
                </a:lnTo>
                <a:lnTo>
                  <a:pt x="4649731" y="222358"/>
                </a:lnTo>
                <a:lnTo>
                  <a:pt x="4637140" y="176493"/>
                </a:lnTo>
                <a:lnTo>
                  <a:pt x="4617090" y="134260"/>
                </a:lnTo>
                <a:lnTo>
                  <a:pt x="4590346" y="96424"/>
                </a:lnTo>
                <a:lnTo>
                  <a:pt x="4557674" y="63752"/>
                </a:lnTo>
                <a:lnTo>
                  <a:pt x="4519839" y="37008"/>
                </a:lnTo>
                <a:lnTo>
                  <a:pt x="4477606" y="16958"/>
                </a:lnTo>
                <a:lnTo>
                  <a:pt x="4431740" y="4367"/>
                </a:lnTo>
                <a:lnTo>
                  <a:pt x="4383007" y="0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endParaRPr lang="ru-RU" sz="10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000" dirty="0" smtClean="0">
                <a:latin typeface="Arial" pitchFamily="34" charset="0"/>
                <a:cs typeface="Arial" pitchFamily="34" charset="0"/>
              </a:rPr>
              <a:t>Кадровые проблемы</a:t>
            </a:r>
            <a:endParaRPr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object 21"/>
          <p:cNvSpPr/>
          <p:nvPr/>
        </p:nvSpPr>
        <p:spPr>
          <a:xfrm>
            <a:off x="6674113" y="3220552"/>
            <a:ext cx="2293461" cy="532929"/>
          </a:xfrm>
          <a:custGeom>
            <a:avLst/>
            <a:gdLst/>
            <a:ahLst/>
            <a:cxnLst/>
            <a:rect l="l" t="t" r="r" b="b"/>
            <a:pathLst>
              <a:path w="4654550" h="878839">
                <a:moveTo>
                  <a:pt x="4383007" y="0"/>
                </a:moveTo>
                <a:lnTo>
                  <a:pt x="271091" y="0"/>
                </a:lnTo>
                <a:lnTo>
                  <a:pt x="222358" y="4367"/>
                </a:lnTo>
                <a:lnTo>
                  <a:pt x="176493" y="16958"/>
                </a:lnTo>
                <a:lnTo>
                  <a:pt x="134260" y="37008"/>
                </a:lnTo>
                <a:lnTo>
                  <a:pt x="96424" y="63752"/>
                </a:lnTo>
                <a:lnTo>
                  <a:pt x="63752" y="96424"/>
                </a:lnTo>
                <a:lnTo>
                  <a:pt x="37008" y="134260"/>
                </a:lnTo>
                <a:lnTo>
                  <a:pt x="16958" y="176493"/>
                </a:lnTo>
                <a:lnTo>
                  <a:pt x="4367" y="222358"/>
                </a:lnTo>
                <a:lnTo>
                  <a:pt x="0" y="271091"/>
                </a:lnTo>
                <a:lnTo>
                  <a:pt x="0" y="607206"/>
                </a:lnTo>
                <a:lnTo>
                  <a:pt x="4367" y="655939"/>
                </a:lnTo>
                <a:lnTo>
                  <a:pt x="16958" y="701804"/>
                </a:lnTo>
                <a:lnTo>
                  <a:pt x="37008" y="744037"/>
                </a:lnTo>
                <a:lnTo>
                  <a:pt x="63752" y="781873"/>
                </a:lnTo>
                <a:lnTo>
                  <a:pt x="96424" y="814545"/>
                </a:lnTo>
                <a:lnTo>
                  <a:pt x="134260" y="841289"/>
                </a:lnTo>
                <a:lnTo>
                  <a:pt x="176493" y="861339"/>
                </a:lnTo>
                <a:lnTo>
                  <a:pt x="222358" y="873930"/>
                </a:lnTo>
                <a:lnTo>
                  <a:pt x="271091" y="878297"/>
                </a:lnTo>
                <a:lnTo>
                  <a:pt x="4383007" y="878297"/>
                </a:lnTo>
                <a:lnTo>
                  <a:pt x="4431740" y="873930"/>
                </a:lnTo>
                <a:lnTo>
                  <a:pt x="4477606" y="861339"/>
                </a:lnTo>
                <a:lnTo>
                  <a:pt x="4519839" y="841289"/>
                </a:lnTo>
                <a:lnTo>
                  <a:pt x="4557674" y="814545"/>
                </a:lnTo>
                <a:lnTo>
                  <a:pt x="4590346" y="781873"/>
                </a:lnTo>
                <a:lnTo>
                  <a:pt x="4617090" y="744037"/>
                </a:lnTo>
                <a:lnTo>
                  <a:pt x="4637140" y="701804"/>
                </a:lnTo>
                <a:lnTo>
                  <a:pt x="4649731" y="655939"/>
                </a:lnTo>
                <a:lnTo>
                  <a:pt x="4654099" y="607206"/>
                </a:lnTo>
                <a:lnTo>
                  <a:pt x="4654099" y="271091"/>
                </a:lnTo>
                <a:lnTo>
                  <a:pt x="4649731" y="222358"/>
                </a:lnTo>
                <a:lnTo>
                  <a:pt x="4637140" y="176493"/>
                </a:lnTo>
                <a:lnTo>
                  <a:pt x="4617090" y="134260"/>
                </a:lnTo>
                <a:lnTo>
                  <a:pt x="4590346" y="96424"/>
                </a:lnTo>
                <a:lnTo>
                  <a:pt x="4557674" y="63752"/>
                </a:lnTo>
                <a:lnTo>
                  <a:pt x="4519839" y="37008"/>
                </a:lnTo>
                <a:lnTo>
                  <a:pt x="4477606" y="16958"/>
                </a:lnTo>
                <a:lnTo>
                  <a:pt x="4431740" y="4367"/>
                </a:lnTo>
                <a:lnTo>
                  <a:pt x="4383007" y="0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endParaRPr lang="ru-RU" sz="10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000" dirty="0" smtClean="0">
                <a:latin typeface="Arial" pitchFamily="34" charset="0"/>
                <a:cs typeface="Arial" pitchFamily="34" charset="0"/>
              </a:rPr>
              <a:t>Логистические проблемы</a:t>
            </a:r>
            <a:endParaRPr sz="1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4" name="Picture 2" descr="C:\Users\нигматулинаои\Desktop\для презентации\Герб Маркс - без фона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50335" y="0"/>
            <a:ext cx="655665" cy="7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791685A8-F7C3-F2BF-A0EF-3322004B2D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BA801194-F58F-7977-B5EA-4F2AA6D97899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ДЕЙСТВИЯ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АДМИНИСТРАЦИИ</a:t>
            </a:r>
            <a:endParaRPr lang="x-non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="" xmlns:a16="http://schemas.microsoft.com/office/drawing/2014/main" id="{543EF462-B3DD-138C-ECBD-CF021C82966A}"/>
              </a:ext>
            </a:extLst>
          </p:cNvPr>
          <p:cNvSpPr/>
          <p:nvPr/>
        </p:nvSpPr>
        <p:spPr>
          <a:xfrm>
            <a:off x="627017" y="163628"/>
            <a:ext cx="1821215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ТОП-действия администрации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="" xmlns:a16="http://schemas.microsoft.com/office/drawing/2014/main" id="{BEFA8711-2121-28E9-9943-5434821F3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21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8BEE145C-8146-AFE7-D91E-14BC5C57D4A1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МАРКСОВСКОГО МУНИЦИПАЛЬНОГО РАЙОНА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8" name="Group 28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651642614"/>
              </p:ext>
            </p:extLst>
          </p:nvPr>
        </p:nvGraphicFramePr>
        <p:xfrm>
          <a:off x="256032" y="1138872"/>
          <a:ext cx="9467088" cy="5083798"/>
        </p:xfrm>
        <a:graphic>
          <a:graphicData uri="http://schemas.openxmlformats.org/drawingml/2006/table">
            <a:tbl>
              <a:tblPr/>
              <a:tblGrid>
                <a:gridCol w="2828544"/>
                <a:gridCol w="6638544"/>
              </a:tblGrid>
              <a:tr h="110577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PT Astra Serif"/>
                          <a:cs typeface="Arial" pitchFamily="34" charset="0"/>
                        </a:rPr>
                        <a:t>        Нивелирование угрозы выбора                            инвестором другого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PT Astra Serif"/>
                          <a:cs typeface="Arial" pitchFamily="34" charset="0"/>
                        </a:rPr>
                        <a:t>муниципального района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PT Astra Serif"/>
                          <a:cs typeface="Arial" pitchFamily="34" charset="0"/>
                        </a:rPr>
                        <a:t>-использование буклетов и других материалов для презентации сильных сторон и возможностей МР перед потенциальным инвестором;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PT Astra Serif"/>
                          <a:cs typeface="Arial" pitchFamily="34" charset="0"/>
                        </a:rPr>
                        <a:t>- оперативное решение вопросов по подбору площадки согласно заявленным критериям, своевременное информирование о действующих механизмах государственной и муниципальной поддержки;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PT Astra Serif"/>
                          <a:cs typeface="Arial" pitchFamily="34" charset="0"/>
                        </a:rPr>
                        <a:t>-содействие в решении вопросов между инвестором и РСО, связанных с необходимой инфраструктурой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3685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T Astra Serif"/>
                          <a:cs typeface="Arial" pitchFamily="34" charset="0"/>
                        </a:rPr>
                        <a:t>Кадровые проблемы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PT Astra Serif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T Astra Serif"/>
                          <a:cs typeface="Arial" pitchFamily="34" charset="0"/>
                        </a:rPr>
                        <a:t>- 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T Astra Serif"/>
                          <a:cs typeface="Arial" pitchFamily="34" charset="0"/>
                        </a:rPr>
                        <a:t>организация мероприятий с участием представителей власти, бизнеса и профильными средними образовательными организациями на тему готовности по открытию дополнительных направлений по программам обучения  востребованных специальностей;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T Astra Serif"/>
                          <a:cs typeface="Arial" pitchFamily="34" charset="0"/>
                        </a:rPr>
                        <a:t>содействие в  </a:t>
                      </a:r>
                      <a:r>
                        <a:rPr kumimoji="0" lang="ru-RU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T Astra Serif"/>
                          <a:cs typeface="Arial" pitchFamily="34" charset="0"/>
                        </a:rPr>
                        <a:t>релокации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T Astra Serif"/>
                          <a:cs typeface="Arial" pitchFamily="34" charset="0"/>
                        </a:rPr>
                        <a:t> работников из других населенных пунктов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T Astra Serif"/>
                          <a:cs typeface="Arial" pitchFamily="34" charset="0"/>
                        </a:rPr>
                        <a:t> разработка программы по  кадровому обеспечению района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57899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T Astra Serif"/>
                          <a:cs typeface="Arial" pitchFamily="34" charset="0"/>
                        </a:rPr>
                        <a:t>Развитие туризма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PT Astra Serif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T Astra Serif"/>
                          <a:cs typeface="Arial" pitchFamily="34" charset="0"/>
                        </a:rPr>
                        <a:t>- 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T Astra Serif"/>
                          <a:cs typeface="Arial" pitchFamily="34" charset="0"/>
                        </a:rPr>
                        <a:t>проведение ежегодных значимых мероприятий, фестивалей с целью сохранения и развития культурного наследия района;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T Astra Serif"/>
                          <a:cs typeface="Arial" pitchFamily="34" charset="0"/>
                        </a:rPr>
                        <a:t>- разработка новых туристических маршрутов, создание новых локаций;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T Astra Serif"/>
                          <a:cs typeface="Arial" pitchFamily="34" charset="0"/>
                        </a:rPr>
                        <a:t>- активное информирование интересантов о туристическом потенциале района и свободных инвестиционных нишах в данной сфере.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PT Astra Serif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03049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T Astra Serif"/>
                          <a:cs typeface="Arial" pitchFamily="34" charset="0"/>
                        </a:rPr>
                        <a:t>       Развитие предпринимательства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PT Astra Serif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T Astra Serif"/>
                          <a:cs typeface="Arial" pitchFamily="34" charset="0"/>
                        </a:rPr>
                        <a:t>- активное информирование предпринимателей и инвесторов о мерах поддержки бизнеса через СМИ, сайт администрации, Инвестиционный портал, персональные консультации;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T Astra Serif"/>
                          <a:cs typeface="Arial" pitchFamily="34" charset="0"/>
                        </a:rPr>
                        <a:t> активное взаимодействие с Корпорацией развития СО на предмет привлечения инвесторов в район;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T Astra Serif"/>
                          <a:cs typeface="Arial" pitchFamily="34" charset="0"/>
                        </a:rPr>
                        <a:t> разработка новых мер поддержки предпринимательства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20" name="Рисунок 19" descr="Портфель со сплошной заливкой">
            <a:extLst>
              <a:ext uri="{FF2B5EF4-FFF2-40B4-BE49-F238E27FC236}">
                <a16:creationId xmlns="" xmlns:a16="http://schemas.microsoft.com/office/drawing/2014/main" id="{28B91FD6-9663-B8E1-51F5-BE4E4F3AB1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92360" y="5491821"/>
            <a:ext cx="360000" cy="360000"/>
          </a:xfrm>
          <a:prstGeom prst="rect">
            <a:avLst/>
          </a:prstGeom>
        </p:spPr>
      </p:pic>
      <p:pic>
        <p:nvPicPr>
          <p:cNvPr id="21" name="Рисунок 20" descr="Камера со сплошной заливкой">
            <a:extLst>
              <a:ext uri="{FF2B5EF4-FFF2-40B4-BE49-F238E27FC236}">
                <a16:creationId xmlns="" xmlns:a16="http://schemas.microsoft.com/office/drawing/2014/main" id="{9DF8632B-D878-E41E-A5A6-AD86220689A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73519" y="4197747"/>
            <a:ext cx="360000" cy="360000"/>
          </a:xfrm>
          <a:prstGeom prst="rect">
            <a:avLst/>
          </a:prstGeom>
        </p:spPr>
      </p:pic>
      <p:pic>
        <p:nvPicPr>
          <p:cNvPr id="22" name="Рисунок 21" descr="Отменить подписку со сплошной заливкой">
            <a:extLst>
              <a:ext uri="{FF2B5EF4-FFF2-40B4-BE49-F238E27FC236}">
                <a16:creationId xmlns="" xmlns:a16="http://schemas.microsoft.com/office/drawing/2014/main" id="{00D33911-5205-12C3-2F51-5E9A779E981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90698" y="2726966"/>
            <a:ext cx="360000" cy="360000"/>
          </a:xfrm>
          <a:prstGeom prst="rect">
            <a:avLst/>
          </a:prstGeom>
        </p:spPr>
      </p:pic>
      <p:pic>
        <p:nvPicPr>
          <p:cNvPr id="24" name="Рисунок 23" descr="Щит со сплошной заливкой">
            <a:extLst>
              <a:ext uri="{FF2B5EF4-FFF2-40B4-BE49-F238E27FC236}">
                <a16:creationId xmlns="" xmlns:a16="http://schemas.microsoft.com/office/drawing/2014/main" id="{E30D36B0-2FC1-76F1-1183-CBEA4971EAF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9109" y="1509389"/>
            <a:ext cx="360000" cy="360000"/>
          </a:xfrm>
          <a:prstGeom prst="rect">
            <a:avLst/>
          </a:prstGeom>
        </p:spPr>
      </p:pic>
      <p:pic>
        <p:nvPicPr>
          <p:cNvPr id="11" name="Picture 2" descr="C:\Users\нигматулинаои\Desktop\для презентации\Герб Маркс - без фона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50335" y="0"/>
            <a:ext cx="655665" cy="7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621337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D49A0D2-0039-5241-13CE-AA046594AE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>
            <a:extLst>
              <a:ext uri="{FF2B5EF4-FFF2-40B4-BE49-F238E27FC236}">
                <a16:creationId xmlns="" xmlns:a16="http://schemas.microsoft.com/office/drawing/2014/main" id="{B0BF2B5B-D07E-4C64-A867-D2A033F8E587}"/>
              </a:ext>
            </a:extLst>
          </p:cNvPr>
          <p:cNvSpPr/>
          <p:nvPr/>
        </p:nvSpPr>
        <p:spPr>
          <a:xfrm>
            <a:off x="508001" y="1956987"/>
            <a:ext cx="9255402" cy="4344980"/>
          </a:xfrm>
          <a:prstGeom prst="roundRect">
            <a:avLst>
              <a:gd name="adj" fmla="val 6624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Arial"/>
                <a:cs typeface="Arial"/>
              </a:rPr>
              <a:t>Производство бумаги и картона </a:t>
            </a:r>
            <a:endParaRPr lang="x-none" smtClean="0">
              <a:latin typeface="Arial"/>
              <a:cs typeface="Arial"/>
            </a:endParaRPr>
          </a:p>
          <a:p>
            <a:pPr algn="ctr"/>
            <a:endParaRPr lang="x-none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7BEBCFC9-2094-4D30-5E88-AD2AAC9910B5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ВЕДУЩИЕ ПРЕДПРИЯТИЯ РАЙОНА</a:t>
            </a:r>
            <a:endParaRPr lang="x-non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="" xmlns:a16="http://schemas.microsoft.com/office/drawing/2014/main" id="{47F25DC1-0EF0-8FCE-EC12-BF13D24215FF}"/>
              </a:ext>
            </a:extLst>
          </p:cNvPr>
          <p:cNvSpPr/>
          <p:nvPr/>
        </p:nvSpPr>
        <p:spPr>
          <a:xfrm>
            <a:off x="627017" y="163628"/>
            <a:ext cx="1476103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Ведущие предприятия</a:t>
            </a:r>
            <a:endParaRPr lang="ru-RU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Номер слайда 50">
            <a:extLst>
              <a:ext uri="{FF2B5EF4-FFF2-40B4-BE49-F238E27FC236}">
                <a16:creationId xmlns="" xmlns:a16="http://schemas.microsoft.com/office/drawing/2014/main" id="{BE161D04-B6AE-6DB3-3015-74CAE5E93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22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="" xmlns:a16="http://schemas.microsoft.com/office/drawing/2014/main" id="{5F0312A7-08F5-BB4E-B2B0-C7A184546B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286752906"/>
              </p:ext>
            </p:extLst>
          </p:nvPr>
        </p:nvGraphicFramePr>
        <p:xfrm>
          <a:off x="284368" y="914400"/>
          <a:ext cx="9453397" cy="56450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57856">
                  <a:extLst>
                    <a:ext uri="{9D8B030D-6E8A-4147-A177-3AD203B41FA5}">
                      <a16:colId xmlns="" xmlns:a16="http://schemas.microsoft.com/office/drawing/2014/main" val="3163916451"/>
                    </a:ext>
                  </a:extLst>
                </a:gridCol>
                <a:gridCol w="3905230">
                  <a:extLst>
                    <a:ext uri="{9D8B030D-6E8A-4147-A177-3AD203B41FA5}">
                      <a16:colId xmlns="" xmlns:a16="http://schemas.microsoft.com/office/drawing/2014/main" val="2399887350"/>
                    </a:ext>
                  </a:extLst>
                </a:gridCol>
                <a:gridCol w="2390311">
                  <a:extLst>
                    <a:ext uri="{9D8B030D-6E8A-4147-A177-3AD203B41FA5}">
                      <a16:colId xmlns="" xmlns:a16="http://schemas.microsoft.com/office/drawing/2014/main" val="223652072"/>
                    </a:ext>
                  </a:extLst>
                </a:gridCol>
              </a:tblGrid>
              <a:tr h="664047">
                <a:tc>
                  <a:txBody>
                    <a:bodyPr/>
                    <a:lstStyle/>
                    <a:p>
                      <a:pPr algn="ctr"/>
                      <a:r>
                        <a:rPr lang="ru-RU" sz="1100" b="1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КОМПАНИИ </a:t>
                      </a:r>
                      <a:endParaRPr lang="x-none" sz="1100" b="1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216000" marB="21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100" b="1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СФЕРА ДЕЯТЕЛЬНОСТИ</a:t>
                      </a:r>
                    </a:p>
                  </a:txBody>
                  <a:tcPr marL="0" marR="0" marT="216000" marB="21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ЧИСЛЕННОСТЬ</a:t>
                      </a:r>
                      <a:r>
                        <a:rPr lang="ru-RU" sz="1100" b="1" i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СОТРУДНИКОВ</a:t>
                      </a:r>
                      <a:endParaRPr lang="x-none" sz="1100" b="1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216000" marB="21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tx2">
                            <a:lumMod val="60000"/>
                            <a:lumOff val="4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300895412"/>
                  </a:ext>
                </a:extLst>
              </a:tr>
              <a:tr h="405892">
                <a:tc>
                  <a:txBody>
                    <a:bodyPr/>
                    <a:lstStyle/>
                    <a:p>
                      <a:pPr algn="l"/>
                      <a:r>
                        <a:rPr lang="ru-RU" sz="1000" b="1" i="0" spc="-1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ООО «</a:t>
                      </a:r>
                      <a:r>
                        <a:rPr lang="ru-RU" sz="1000" b="1" i="0" spc="-1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Пивзавод</a:t>
                      </a:r>
                      <a:r>
                        <a:rPr lang="ru-RU" sz="1000" b="1" i="0" spc="-1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- </a:t>
                      </a:r>
                      <a:r>
                        <a:rPr lang="ru-RU" sz="1000" b="1" i="0" spc="-1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Марксовский</a:t>
                      </a:r>
                      <a:r>
                        <a:rPr lang="ru-RU" sz="1000" b="1" i="0" spc="-1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»</a:t>
                      </a:r>
                      <a:endParaRPr lang="x-none" sz="10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b="0" i="0" dirty="0" smtClean="0">
                          <a:latin typeface="Arial" pitchFamily="34" charset="0"/>
                          <a:cs typeface="Arial" pitchFamily="34" charset="0"/>
                        </a:rPr>
                        <a:t>Производство пива</a:t>
                      </a:r>
                      <a:endParaRPr lang="x-none" sz="1000" b="0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0000" marR="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i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87</a:t>
                      </a:r>
                      <a:endParaRPr lang="x-none" sz="1000" b="1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66187201"/>
                  </a:ext>
                </a:extLst>
              </a:tr>
              <a:tr h="415251">
                <a:tc>
                  <a:txBody>
                    <a:bodyPr/>
                    <a:lstStyle/>
                    <a:p>
                      <a:pPr algn="l"/>
                      <a:r>
                        <a:rPr lang="ru-RU" sz="1000" b="1" i="0" spc="-1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ОАО «Маслодел» </a:t>
                      </a:r>
                      <a:endParaRPr lang="x-none" sz="10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dirty="0" smtClean="0">
                          <a:latin typeface="Arial" pitchFamily="34" charset="0"/>
                          <a:cs typeface="Arial" pitchFamily="34" charset="0"/>
                        </a:rPr>
                        <a:t>Производство молочной продукции</a:t>
                      </a:r>
                      <a:endParaRPr lang="x-none" sz="1000" b="0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0000" marR="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i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146</a:t>
                      </a:r>
                      <a:endParaRPr lang="x-none" sz="1000" b="1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01925131"/>
                  </a:ext>
                </a:extLst>
              </a:tr>
              <a:tr h="382469">
                <a:tc>
                  <a:txBody>
                    <a:bodyPr/>
                    <a:lstStyle/>
                    <a:p>
                      <a:pPr algn="l"/>
                      <a:r>
                        <a:rPr lang="ru-RU" sz="1000" b="1" i="0" spc="-1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ООО «Хлеб Поволжья»</a:t>
                      </a:r>
                      <a:endParaRPr lang="x-none" sz="10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dirty="0">
                          <a:latin typeface="Arial" pitchFamily="34" charset="0"/>
                          <a:cs typeface="Arial" pitchFamily="34" charset="0"/>
                        </a:rPr>
                        <a:t>Производство </a:t>
                      </a:r>
                      <a:r>
                        <a:rPr lang="ru-RU" sz="1000" b="0" i="0" dirty="0" smtClean="0">
                          <a:latin typeface="Arial" pitchFamily="34" charset="0"/>
                          <a:cs typeface="Arial" pitchFamily="34" charset="0"/>
                        </a:rPr>
                        <a:t>хлеба и хлебобулочных</a:t>
                      </a:r>
                      <a:r>
                        <a:rPr lang="ru-RU" sz="1000" b="0" i="0" baseline="0" dirty="0" smtClean="0">
                          <a:latin typeface="Arial" pitchFamily="34" charset="0"/>
                          <a:cs typeface="Arial" pitchFamily="34" charset="0"/>
                        </a:rPr>
                        <a:t> изделий недлительного хранения</a:t>
                      </a:r>
                      <a:endParaRPr lang="x-none" sz="1000" b="0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0000" marR="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i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</a:t>
                      </a:r>
                      <a:endParaRPr lang="x-none" sz="1000" b="1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1548693"/>
                  </a:ext>
                </a:extLst>
              </a:tr>
              <a:tr h="360613">
                <a:tc>
                  <a:txBody>
                    <a:bodyPr/>
                    <a:lstStyle/>
                    <a:p>
                      <a:pPr algn="l"/>
                      <a:r>
                        <a:rPr lang="ru-RU" sz="1000" b="1" i="0" spc="-1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ООО «НПФ «</a:t>
                      </a:r>
                      <a:r>
                        <a:rPr lang="ru-RU" sz="1000" b="1" i="0" spc="-1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Моссар</a:t>
                      </a:r>
                      <a:r>
                        <a:rPr lang="ru-RU" sz="1000" b="1" i="0" spc="-1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»</a:t>
                      </a:r>
                      <a:endParaRPr lang="x-none" sz="10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dirty="0" smtClean="0">
                          <a:latin typeface="Arial" pitchFamily="34" charset="0"/>
                          <a:cs typeface="Arial" pitchFamily="34" charset="0"/>
                        </a:rPr>
                        <a:t>Производство прочих</a:t>
                      </a:r>
                      <a:r>
                        <a:rPr lang="ru-RU" sz="1000" b="0" i="0" baseline="0" dirty="0" smtClean="0">
                          <a:latin typeface="Arial" pitchFamily="34" charset="0"/>
                          <a:cs typeface="Arial" pitchFamily="34" charset="0"/>
                        </a:rPr>
                        <a:t> приборов, датчиков, аппаратуры и инструментов для измерения, контроля и испытаний</a:t>
                      </a:r>
                      <a:endParaRPr lang="x-none" sz="1000" b="0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0000" marR="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i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1 010</a:t>
                      </a:r>
                      <a:endParaRPr lang="x-none" sz="1000" b="1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30485187"/>
                  </a:ext>
                </a:extLst>
              </a:tr>
              <a:tr h="371540">
                <a:tc>
                  <a:txBody>
                    <a:bodyPr/>
                    <a:lstStyle/>
                    <a:p>
                      <a:pPr algn="l"/>
                      <a:r>
                        <a:rPr lang="ru-RU" sz="1000" b="1" i="0" spc="-1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ООО «Товарное хозяйство»</a:t>
                      </a:r>
                      <a:endParaRPr lang="x-none" sz="10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dirty="0" smtClean="0">
                          <a:latin typeface="Arial" pitchFamily="34" charset="0"/>
                          <a:cs typeface="Arial" pitchFamily="34" charset="0"/>
                        </a:rPr>
                        <a:t>Производство рафинированных растительных масел и их фракций</a:t>
                      </a:r>
                      <a:endParaRPr lang="x-none" sz="1000" b="0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0000" marR="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i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369</a:t>
                      </a:r>
                      <a:endParaRPr lang="x-none" sz="1000" b="1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71482407"/>
                  </a:ext>
                </a:extLst>
              </a:tr>
              <a:tr h="360614">
                <a:tc>
                  <a:txBody>
                    <a:bodyPr/>
                    <a:lstStyle/>
                    <a:p>
                      <a:pPr algn="l"/>
                      <a:r>
                        <a:rPr lang="ru-RU" sz="1000" b="1" i="0" spc="-1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ООО «Волжский Дизельный Альянс»</a:t>
                      </a:r>
                      <a:endParaRPr lang="x-none" sz="10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dirty="0" smtClean="0">
                          <a:latin typeface="Arial" pitchFamily="34" charset="0"/>
                          <a:cs typeface="Arial" pitchFamily="34" charset="0"/>
                        </a:rPr>
                        <a:t>Производство</a:t>
                      </a:r>
                      <a:r>
                        <a:rPr lang="ru-RU" sz="1000" b="0" i="0" baseline="0" dirty="0" smtClean="0">
                          <a:latin typeface="Arial" pitchFamily="34" charset="0"/>
                          <a:cs typeface="Arial" pitchFamily="34" charset="0"/>
                        </a:rPr>
                        <a:t> рабочих насосов и компрессоров</a:t>
                      </a:r>
                      <a:endParaRPr lang="x-none" sz="1000" b="0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0000" marR="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i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115</a:t>
                      </a:r>
                      <a:endParaRPr lang="x-none" sz="1000" b="1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50459432"/>
                  </a:ext>
                </a:extLst>
              </a:tr>
              <a:tr h="360614">
                <a:tc>
                  <a:txBody>
                    <a:bodyPr/>
                    <a:lstStyle/>
                    <a:p>
                      <a:pPr algn="l"/>
                      <a:r>
                        <a:rPr lang="ru-RU" sz="1000" b="1" i="0" spc="-1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ООО «Рестарт»</a:t>
                      </a:r>
                      <a:endParaRPr lang="x-none" sz="1000" b="1" i="0" spc="-1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Производство элементов электронной аппаратуры</a:t>
                      </a:r>
                      <a:endParaRPr lang="x-none" sz="1000" b="0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0000" marR="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i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125</a:t>
                      </a:r>
                      <a:endParaRPr lang="x-none" sz="1000" b="1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382469">
                <a:tc>
                  <a:txBody>
                    <a:bodyPr/>
                    <a:lstStyle/>
                    <a:p>
                      <a:pPr algn="l"/>
                      <a:r>
                        <a:rPr lang="ru-RU" sz="1000" b="1" i="0" spc="-1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АО «ПЗ «Мелиоратор»</a:t>
                      </a:r>
                      <a:endParaRPr lang="x-none" sz="10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latin typeface="Arial" pitchFamily="34" charset="0"/>
                          <a:cs typeface="Arial" pitchFamily="34" charset="0"/>
                        </a:rPr>
                        <a:t>Разведение молочного крупного рогатого скота, производство сырого молока</a:t>
                      </a:r>
                      <a:endParaRPr lang="x-none" sz="1000" b="0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0000" marR="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i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214</a:t>
                      </a:r>
                      <a:endParaRPr lang="x-none" sz="1000" b="1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30183076"/>
                  </a:ext>
                </a:extLst>
              </a:tr>
              <a:tr h="404323">
                <a:tc>
                  <a:txBody>
                    <a:bodyPr/>
                    <a:lstStyle/>
                    <a:p>
                      <a:pPr algn="l"/>
                      <a:r>
                        <a:rPr lang="ru-RU" sz="1000" b="1" i="0" spc="-1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АО «ПЗ «Трудовой»</a:t>
                      </a:r>
                      <a:endParaRPr lang="x-none" sz="10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dirty="0" smtClean="0">
                          <a:latin typeface="Arial" pitchFamily="34" charset="0"/>
                          <a:cs typeface="Arial" pitchFamily="34" charset="0"/>
                        </a:rPr>
                        <a:t>Разведение молочного крупного</a:t>
                      </a:r>
                      <a:r>
                        <a:rPr lang="ru-RU" sz="1000" b="0" i="0" baseline="0" dirty="0" smtClean="0">
                          <a:latin typeface="Arial" pitchFamily="34" charset="0"/>
                          <a:cs typeface="Arial" pitchFamily="34" charset="0"/>
                        </a:rPr>
                        <a:t> рогатого скота, производство сырого молока</a:t>
                      </a:r>
                      <a:endParaRPr lang="x-none" sz="1000" b="0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0000" marR="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i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565</a:t>
                      </a:r>
                      <a:endParaRPr lang="x-none" sz="1000" b="1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010085752"/>
                  </a:ext>
                </a:extLst>
              </a:tr>
              <a:tr h="336454">
                <a:tc>
                  <a:txBody>
                    <a:bodyPr/>
                    <a:lstStyle/>
                    <a:p>
                      <a:pPr algn="l"/>
                      <a:r>
                        <a:rPr lang="ru-RU" sz="1000" b="1" i="0" spc="-1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ООО «Наше дело»</a:t>
                      </a:r>
                      <a:endParaRPr lang="x-none" sz="10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dirty="0" smtClean="0">
                          <a:latin typeface="Arial" pitchFamily="34" charset="0"/>
                          <a:cs typeface="Arial" pitchFamily="34" charset="0"/>
                        </a:rPr>
                        <a:t>Выращивание зерновых культур</a:t>
                      </a:r>
                      <a:endParaRPr lang="x-none" sz="1000" b="0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0000" marR="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i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161</a:t>
                      </a:r>
                      <a:endParaRPr lang="x-none" sz="1000" b="1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395711">
                <a:tc>
                  <a:txBody>
                    <a:bodyPr/>
                    <a:lstStyle/>
                    <a:p>
                      <a:pPr algn="l"/>
                      <a:r>
                        <a:rPr lang="ru-RU" sz="1000" b="1" i="0" spc="-1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ЗАО «Заря 2024»</a:t>
                      </a:r>
                      <a:endParaRPr lang="x-none" sz="10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latin typeface="Arial" pitchFamily="34" charset="0"/>
                          <a:cs typeface="Arial" pitchFamily="34" charset="0"/>
                        </a:rPr>
                        <a:t>Выращивание зерновых (кроме риса), зернобобовых культур и семян масличных культур</a:t>
                      </a:r>
                      <a:endParaRPr lang="x-none" sz="1000" b="0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0000" marR="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i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</a:t>
                      </a:r>
                      <a:endParaRPr lang="x-none" sz="1000" b="1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299371">
                <a:tc>
                  <a:txBody>
                    <a:bodyPr/>
                    <a:lstStyle/>
                    <a:p>
                      <a:pPr algn="l"/>
                      <a:r>
                        <a:rPr lang="ru-RU" sz="1000" b="1" i="0" spc="-1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КФХ «АНТО»</a:t>
                      </a:r>
                      <a:endParaRPr lang="x-none" sz="10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latin typeface="Arial" pitchFamily="34" charset="0"/>
                          <a:cs typeface="Arial" pitchFamily="34" charset="0"/>
                        </a:rPr>
                        <a:t>Выращивание зерновых культур</a:t>
                      </a:r>
                      <a:endParaRPr lang="x-none" sz="1000" b="0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0000" marR="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i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x-none" sz="1000" b="1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505665">
                <a:tc>
                  <a:txBody>
                    <a:bodyPr/>
                    <a:lstStyle/>
                    <a:p>
                      <a:pPr algn="l"/>
                      <a:r>
                        <a:rPr lang="ru-RU" sz="1000" b="1" i="0" spc="-1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ООО «</a:t>
                      </a:r>
                      <a:r>
                        <a:rPr lang="ru-RU" sz="1000" b="1" i="0" spc="-1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Салмон</a:t>
                      </a:r>
                      <a:r>
                        <a:rPr lang="ru-RU" sz="1000" b="1" i="0" spc="-1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»</a:t>
                      </a:r>
                      <a:endParaRPr lang="x-none" sz="1000" b="1" i="0" spc="-1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Рыбоводство пресноводное индустриальное</a:t>
                      </a:r>
                      <a:endParaRPr lang="x-none" sz="900" b="0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0000" marR="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x-none" sz="1000" b="1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3F127894-A823-802A-D158-07CFF374686A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МАРКСОВСКОГО  МУНИЦИПАЛЬНОГО РАЙОНА  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C:\Users\нигматулинаои\Desktop\для презентации\Герб Маркс - без фона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50335" y="0"/>
            <a:ext cx="655665" cy="7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848563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CAE4DF3-4069-426F-765E-1A32C16EED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Скругленный прямоугольник 249">
            <a:extLst>
              <a:ext uri="{FF2B5EF4-FFF2-40B4-BE49-F238E27FC236}">
                <a16:creationId xmlns:a16="http://schemas.microsoft.com/office/drawing/2014/main" xmlns="" id="{A7D13D97-88D9-27E6-6C22-29FB7739103F}"/>
              </a:ext>
            </a:extLst>
          </p:cNvPr>
          <p:cNvSpPr/>
          <p:nvPr/>
        </p:nvSpPr>
        <p:spPr>
          <a:xfrm>
            <a:off x="7182976" y="901748"/>
            <a:ext cx="2424162" cy="820174"/>
          </a:xfrm>
          <a:prstGeom prst="roundRect">
            <a:avLst>
              <a:gd name="adj" fmla="val 29072"/>
            </a:avLst>
          </a:prstGeom>
          <a:solidFill>
            <a:schemeClr val="accent1"/>
          </a:solidFill>
          <a:ln>
            <a:solidFill>
              <a:schemeClr val="tx2">
                <a:lumMod val="40000"/>
                <a:lumOff val="6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РЕЗУЛЬТАТЫ</a:t>
            </a:r>
            <a:endParaRPr kumimoji="0" lang="x-none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A09EC2F-CF31-786D-D4D8-C17159FE658C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СПЕЦИАЛИЗАЦИЯ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ЭКОНОМИКИ РАЙОНА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xmlns="" id="{4F7A3946-1845-FA66-5792-4AAE01563317}"/>
              </a:ext>
            </a:extLst>
          </p:cNvPr>
          <p:cNvSpPr/>
          <p:nvPr/>
        </p:nvSpPr>
        <p:spPr>
          <a:xfrm>
            <a:off x="627017" y="163628"/>
            <a:ext cx="1544683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специализация </a:t>
            </a:r>
            <a:r>
              <a:rPr lang="ru-RU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экономики </a:t>
            </a:r>
            <a:endParaRPr lang="ru-RU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xmlns="" id="{9BF11437-93BC-C50D-E4F1-D7C848057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23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xmlns="" id="{8DFD040F-E768-5ADE-B5B2-62A957EAB713}"/>
              </a:ext>
            </a:extLst>
          </p:cNvPr>
          <p:cNvSpPr/>
          <p:nvPr/>
        </p:nvSpPr>
        <p:spPr>
          <a:xfrm>
            <a:off x="247006" y="996751"/>
            <a:ext cx="2294313" cy="775596"/>
          </a:xfrm>
          <a:prstGeom prst="roundRect">
            <a:avLst>
              <a:gd name="adj" fmla="val 29072"/>
            </a:avLst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СПЕЦИАЛИЗАЦИЯ</a:t>
            </a:r>
            <a:endParaRPr lang="x-none" dirty="0">
              <a:solidFill>
                <a:schemeClr val="tx1"/>
              </a:solidFill>
            </a:endParaRPr>
          </a:p>
        </p:txBody>
      </p:sp>
      <p:sp>
        <p:nvSpPr>
          <p:cNvPr id="180" name="Скругленный прямоугольник 179">
            <a:extLst>
              <a:ext uri="{FF2B5EF4-FFF2-40B4-BE49-F238E27FC236}">
                <a16:creationId xmlns:a16="http://schemas.microsoft.com/office/drawing/2014/main" xmlns="" id="{E892DF85-E276-19EC-9AE4-EDF25C1DD3F8}"/>
              </a:ext>
            </a:extLst>
          </p:cNvPr>
          <p:cNvSpPr/>
          <p:nvPr/>
        </p:nvSpPr>
        <p:spPr>
          <a:xfrm>
            <a:off x="2600697" y="984876"/>
            <a:ext cx="2241138" cy="775596"/>
          </a:xfrm>
          <a:prstGeom prst="roundRect">
            <a:avLst>
              <a:gd name="adj" fmla="val 29072"/>
            </a:avLst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ТРЕНД</a:t>
            </a:r>
            <a:endParaRPr kumimoji="0" lang="x-none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2" name="Скругленный прямоугольник 221">
            <a:extLst>
              <a:ext uri="{FF2B5EF4-FFF2-40B4-BE49-F238E27FC236}">
                <a16:creationId xmlns:a16="http://schemas.microsoft.com/office/drawing/2014/main" xmlns="" id="{11A4B8E0-BDA8-FF6A-9BD0-97F7BBC9403A}"/>
              </a:ext>
            </a:extLst>
          </p:cNvPr>
          <p:cNvSpPr/>
          <p:nvPr/>
        </p:nvSpPr>
        <p:spPr>
          <a:xfrm>
            <a:off x="4920343" y="941982"/>
            <a:ext cx="2195999" cy="775596"/>
          </a:xfrm>
          <a:prstGeom prst="roundRect">
            <a:avLst>
              <a:gd name="adj" fmla="val 29072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ЭФФЕКТЫ</a:t>
            </a:r>
            <a:endParaRPr kumimoji="0" lang="x-none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Скругленный прямоугольник 24">
            <a:extLst>
              <a:ext uri="{FF2B5EF4-FFF2-40B4-BE49-F238E27FC236}">
                <a16:creationId xmlns:a16="http://schemas.microsoft.com/office/drawing/2014/main" xmlns="" id="{C02EF7BD-C028-6329-5305-8F88F1AC95F6}"/>
              </a:ext>
            </a:extLst>
          </p:cNvPr>
          <p:cNvSpPr/>
          <p:nvPr/>
        </p:nvSpPr>
        <p:spPr>
          <a:xfrm>
            <a:off x="205810" y="1864425"/>
            <a:ext cx="2323633" cy="1131520"/>
          </a:xfrm>
          <a:prstGeom prst="roundRect">
            <a:avLst>
              <a:gd name="adj" fmla="val 24805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3999" rIns="108000" rtlCol="0" anchor="ctr"/>
          <a:lstStyle/>
          <a:p>
            <a:r>
              <a:rPr kumimoji="0" lang="ru-RU" sz="10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СЕЛЬСКОЕ ХОЗЯЙСТВО</a:t>
            </a:r>
            <a:endParaRPr lang="ru-RU" sz="1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kumimoji="0" lang="ru-RU" sz="10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0" name="Скругленный прямоугольник 29">
            <a:extLst>
              <a:ext uri="{FF2B5EF4-FFF2-40B4-BE49-F238E27FC236}">
                <a16:creationId xmlns:a16="http://schemas.microsoft.com/office/drawing/2014/main" xmlns="" id="{7BE4B10B-9BE5-5535-7DC1-84A76C3E4FF9}"/>
              </a:ext>
            </a:extLst>
          </p:cNvPr>
          <p:cNvSpPr/>
          <p:nvPr/>
        </p:nvSpPr>
        <p:spPr>
          <a:xfrm>
            <a:off x="2610208" y="1805049"/>
            <a:ext cx="2195998" cy="1199408"/>
          </a:xfrm>
          <a:prstGeom prst="roundRect">
            <a:avLst>
              <a:gd name="adj" fmla="val 2480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pPr algn="just"/>
            <a:r>
              <a:rPr kumimoji="0" lang="ru-RU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следование концепции устойчивого развития</a:t>
            </a:r>
            <a:endParaRPr kumimoji="0" lang="x-none" sz="1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" name="Скругленный прямоугольник 30">
            <a:extLst>
              <a:ext uri="{FF2B5EF4-FFF2-40B4-BE49-F238E27FC236}">
                <a16:creationId xmlns:a16="http://schemas.microsoft.com/office/drawing/2014/main" xmlns="" id="{9CD9B1A4-5B87-CACD-4C89-1F5A2879F8A7}"/>
              </a:ext>
            </a:extLst>
          </p:cNvPr>
          <p:cNvSpPr/>
          <p:nvPr/>
        </p:nvSpPr>
        <p:spPr>
          <a:xfrm>
            <a:off x="2612571" y="3034160"/>
            <a:ext cx="2241136" cy="1003450"/>
          </a:xfrm>
          <a:prstGeom prst="roundRect">
            <a:avLst>
              <a:gd name="adj" fmla="val 2480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pPr algn="just"/>
            <a:r>
              <a:rPr lang="ru-RU" sz="1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предпочтение товарам отечественного производства  </a:t>
            </a:r>
          </a:p>
          <a:p>
            <a:pPr algn="just"/>
            <a:r>
              <a:rPr lang="ru-RU" sz="1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внедрение концепции устойчивого развития</a:t>
            </a:r>
            <a:endParaRPr lang="x-none" sz="1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Скругленный прямоугольник 31">
            <a:extLst>
              <a:ext uri="{FF2B5EF4-FFF2-40B4-BE49-F238E27FC236}">
                <a16:creationId xmlns:a16="http://schemas.microsoft.com/office/drawing/2014/main" xmlns="" id="{451F4428-9FCA-5063-D656-8F80EF03FD67}"/>
              </a:ext>
            </a:extLst>
          </p:cNvPr>
          <p:cNvSpPr/>
          <p:nvPr/>
        </p:nvSpPr>
        <p:spPr>
          <a:xfrm>
            <a:off x="2622085" y="4067755"/>
            <a:ext cx="2195998" cy="936000"/>
          </a:xfrm>
          <a:prstGeom prst="roundRect">
            <a:avLst>
              <a:gd name="adj" fmla="val 2480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pPr algn="just"/>
            <a:r>
              <a:rPr lang="ru-RU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всестороннее развитие туризма</a:t>
            </a:r>
            <a:endParaRPr kumimoji="0" lang="x-none" sz="1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3" name="Скругленный прямоугольник 32">
            <a:extLst>
              <a:ext uri="{FF2B5EF4-FFF2-40B4-BE49-F238E27FC236}">
                <a16:creationId xmlns:a16="http://schemas.microsoft.com/office/drawing/2014/main" xmlns="" id="{FC8CF6C8-81DD-8B71-71E1-5A623F4AF195}"/>
              </a:ext>
            </a:extLst>
          </p:cNvPr>
          <p:cNvSpPr/>
          <p:nvPr/>
        </p:nvSpPr>
        <p:spPr>
          <a:xfrm>
            <a:off x="2610209" y="5053845"/>
            <a:ext cx="2195998" cy="936000"/>
          </a:xfrm>
          <a:prstGeom prst="roundRect">
            <a:avLst>
              <a:gd name="adj" fmla="val 2480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pPr algn="just"/>
            <a:r>
              <a:rPr lang="ru-RU" sz="1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улучшение жилищных и культурно-бытовых условий для населения </a:t>
            </a:r>
            <a:endParaRPr kumimoji="0" lang="x-none" sz="1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4" name="Скругленный прямоугольник 33">
            <a:extLst>
              <a:ext uri="{FF2B5EF4-FFF2-40B4-BE49-F238E27FC236}">
                <a16:creationId xmlns:a16="http://schemas.microsoft.com/office/drawing/2014/main" xmlns="" id="{446787C7-71E0-4401-A234-F9D01230A173}"/>
              </a:ext>
            </a:extLst>
          </p:cNvPr>
          <p:cNvSpPr/>
          <p:nvPr/>
        </p:nvSpPr>
        <p:spPr>
          <a:xfrm>
            <a:off x="4883978" y="1816926"/>
            <a:ext cx="2195998" cy="1092530"/>
          </a:xfrm>
          <a:prstGeom prst="roundRect">
            <a:avLst>
              <a:gd name="adj" fmla="val 2480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pPr algn="just"/>
            <a:r>
              <a:rPr kumimoji="0" lang="ru-RU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формирование имиджа социально-ответственной компании</a:t>
            </a:r>
            <a:endParaRPr kumimoji="0" lang="x-none" sz="1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7" name="Скругленный прямоугольник 36">
            <a:extLst>
              <a:ext uri="{FF2B5EF4-FFF2-40B4-BE49-F238E27FC236}">
                <a16:creationId xmlns:a16="http://schemas.microsoft.com/office/drawing/2014/main" xmlns="" id="{E4CA7EB7-C354-EF11-6D62-CF3433AAF3E7}"/>
              </a:ext>
            </a:extLst>
          </p:cNvPr>
          <p:cNvSpPr/>
          <p:nvPr/>
        </p:nvSpPr>
        <p:spPr>
          <a:xfrm>
            <a:off x="4919604" y="2945081"/>
            <a:ext cx="2195998" cy="1068779"/>
          </a:xfrm>
          <a:prstGeom prst="roundRect">
            <a:avLst>
              <a:gd name="adj" fmla="val 2480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pPr algn="just"/>
            <a:r>
              <a:rPr lang="ru-RU" sz="1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</a:t>
            </a:r>
            <a:r>
              <a:rPr kumimoji="0" lang="ru-RU" sz="10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здание высокотехнологичного и конкурентного продукта </a:t>
            </a:r>
          </a:p>
          <a:p>
            <a:pPr algn="just"/>
            <a:r>
              <a:rPr kumimoji="0" lang="ru-RU" sz="10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формирование имиджа социально ответственной организации </a:t>
            </a:r>
          </a:p>
          <a:p>
            <a:endParaRPr kumimoji="0" lang="x-none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9" name="Скругленный прямоугольник 38">
            <a:extLst>
              <a:ext uri="{FF2B5EF4-FFF2-40B4-BE49-F238E27FC236}">
                <a16:creationId xmlns:a16="http://schemas.microsoft.com/office/drawing/2014/main" xmlns="" id="{39C3BFB0-AC8C-DC51-95F1-FC5B2E117CFA}"/>
              </a:ext>
            </a:extLst>
          </p:cNvPr>
          <p:cNvSpPr/>
          <p:nvPr/>
        </p:nvSpPr>
        <p:spPr>
          <a:xfrm>
            <a:off x="4860227" y="4044004"/>
            <a:ext cx="2253092" cy="936000"/>
          </a:xfrm>
          <a:prstGeom prst="roundRect">
            <a:avLst>
              <a:gd name="adj" fmla="val 2480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pPr algn="just"/>
            <a:r>
              <a:rPr kumimoji="0" lang="ru-RU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рост популярности </a:t>
            </a:r>
            <a:r>
              <a:rPr kumimoji="0" lang="ru-RU" sz="10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района, </a:t>
            </a:r>
            <a:r>
              <a:rPr kumimoji="0" lang="ru-RU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 также увеличение интереса трудоспособного   к работе в местных организациях</a:t>
            </a:r>
            <a:endParaRPr kumimoji="0" lang="x-none" sz="1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0" name="Скругленный прямоугольник 39">
            <a:extLst>
              <a:ext uri="{FF2B5EF4-FFF2-40B4-BE49-F238E27FC236}">
                <a16:creationId xmlns:a16="http://schemas.microsoft.com/office/drawing/2014/main" xmlns="" id="{02194ADC-533C-CC03-C944-087B4BB49763}"/>
              </a:ext>
            </a:extLst>
          </p:cNvPr>
          <p:cNvSpPr/>
          <p:nvPr/>
        </p:nvSpPr>
        <p:spPr>
          <a:xfrm>
            <a:off x="4883977" y="5053845"/>
            <a:ext cx="2195998" cy="936000"/>
          </a:xfrm>
          <a:prstGeom prst="roundRect">
            <a:avLst>
              <a:gd name="adj" fmla="val 2480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pPr algn="just"/>
            <a:r>
              <a:rPr lang="ru-RU" sz="1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kumimoji="0" lang="ru-RU" sz="10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ост комфорта  и безопасности среды жизнедеятельности </a:t>
            </a:r>
            <a:r>
              <a:rPr kumimoji="0" lang="ru-RU" sz="10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x-none" sz="1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1" name="Скругленный прямоугольник 40">
            <a:extLst>
              <a:ext uri="{FF2B5EF4-FFF2-40B4-BE49-F238E27FC236}">
                <a16:creationId xmlns:a16="http://schemas.microsoft.com/office/drawing/2014/main" xmlns="" id="{620A350A-0C83-6169-7BB7-91190AAC56AA}"/>
              </a:ext>
            </a:extLst>
          </p:cNvPr>
          <p:cNvSpPr/>
          <p:nvPr/>
        </p:nvSpPr>
        <p:spPr>
          <a:xfrm>
            <a:off x="7145872" y="1757548"/>
            <a:ext cx="2532518" cy="1235033"/>
          </a:xfrm>
          <a:prstGeom prst="roundRect">
            <a:avLst>
              <a:gd name="adj" fmla="val 2480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72000" rtlCol="0" anchor="ctr"/>
          <a:lstStyle/>
          <a:p>
            <a:pPr marL="171450" indent="-171450" algn="just">
              <a:buClr>
                <a:srgbClr val="4756A0"/>
              </a:buClr>
              <a:buFont typeface="Arial" pitchFamily="34" charset="0"/>
              <a:buChar char="•"/>
            </a:pPr>
            <a:r>
              <a:rPr kumimoji="0" lang="ru-RU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рост объёмов производства                </a:t>
            </a:r>
            <a:r>
              <a:rPr kumimoji="0" lang="ru-RU" sz="10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 </a:t>
            </a:r>
            <a:r>
              <a:rPr kumimoji="0" lang="ru-RU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доходов</a:t>
            </a:r>
          </a:p>
          <a:p>
            <a:pPr marL="171450" indent="-171450" algn="just">
              <a:buClr>
                <a:srgbClr val="4756A0"/>
              </a:buClr>
              <a:buFont typeface="Arial" pitchFamily="34" charset="0"/>
              <a:buChar char="•"/>
            </a:pPr>
            <a:endParaRPr kumimoji="0" lang="ru-RU" sz="1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indent="-171450" algn="just">
              <a:buClr>
                <a:srgbClr val="4756A0"/>
              </a:buClr>
              <a:buFont typeface="Arial" pitchFamily="34" charset="0"/>
              <a:buChar char="•"/>
            </a:pPr>
            <a:r>
              <a:rPr lang="ru-RU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усиление позиции местных предприятий</a:t>
            </a:r>
          </a:p>
          <a:p>
            <a:pPr marL="171450" indent="-171450" algn="just">
              <a:buClr>
                <a:srgbClr val="4756A0"/>
              </a:buClr>
              <a:buFont typeface="Arial" pitchFamily="34" charset="0"/>
              <a:buChar char="•"/>
            </a:pPr>
            <a:endParaRPr lang="ru-RU" sz="1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just">
              <a:buClr>
                <a:srgbClr val="4756A0"/>
              </a:buClr>
              <a:buFont typeface="Arial" pitchFamily="34" charset="0"/>
              <a:buChar char="•"/>
            </a:pPr>
            <a:r>
              <a:rPr kumimoji="0" lang="ru-RU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создание новых рабочих мест</a:t>
            </a:r>
            <a:endParaRPr kumimoji="0" lang="x-none" sz="1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2" name="Скругленный прямоугольник 41">
            <a:extLst>
              <a:ext uri="{FF2B5EF4-FFF2-40B4-BE49-F238E27FC236}">
                <a16:creationId xmlns:a16="http://schemas.microsoft.com/office/drawing/2014/main" xmlns="" id="{5E94A2F5-2793-E16F-26F2-58AAB470AE7B}"/>
              </a:ext>
            </a:extLst>
          </p:cNvPr>
          <p:cNvSpPr/>
          <p:nvPr/>
        </p:nvSpPr>
        <p:spPr>
          <a:xfrm>
            <a:off x="7139987" y="3069788"/>
            <a:ext cx="2538403" cy="936000"/>
          </a:xfrm>
          <a:prstGeom prst="roundRect">
            <a:avLst>
              <a:gd name="adj" fmla="val 2480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pPr marL="171450" indent="-171450" algn="just">
              <a:buClr>
                <a:srgbClr val="4756A0"/>
              </a:buClr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укрепление имиджа  отечественных производителей </a:t>
            </a:r>
          </a:p>
          <a:p>
            <a:pPr marL="171450" indent="-171450" algn="just">
              <a:buClr>
                <a:srgbClr val="4756A0"/>
              </a:buClr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рост спроса на их продукцию</a:t>
            </a:r>
            <a:endParaRPr lang="ru-RU" sz="1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Скругленный прямоугольник 42">
            <a:extLst>
              <a:ext uri="{FF2B5EF4-FFF2-40B4-BE49-F238E27FC236}">
                <a16:creationId xmlns:a16="http://schemas.microsoft.com/office/drawing/2014/main" xmlns="" id="{5A205FB9-C2AC-0FA9-A12E-99D0E94D43CB}"/>
              </a:ext>
            </a:extLst>
          </p:cNvPr>
          <p:cNvSpPr/>
          <p:nvPr/>
        </p:nvSpPr>
        <p:spPr>
          <a:xfrm>
            <a:off x="7145872" y="4037610"/>
            <a:ext cx="2568144" cy="926275"/>
          </a:xfrm>
          <a:prstGeom prst="roundRect">
            <a:avLst>
              <a:gd name="adj" fmla="val 2480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pPr marL="171450" indent="-171450" algn="just">
              <a:buClr>
                <a:srgbClr val="4756A0"/>
              </a:buClr>
              <a:buFont typeface="Arial" panose="020B0604020202020204" pitchFamily="34" charset="0"/>
              <a:buChar char="•"/>
            </a:pPr>
            <a:r>
              <a:rPr kumimoji="0" lang="ru-RU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увеличение туристического потока, </a:t>
            </a:r>
            <a:r>
              <a:rPr lang="ru-RU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привлечение кадров на предприятия</a:t>
            </a:r>
          </a:p>
          <a:p>
            <a:pPr marL="171450" indent="-171450" algn="just">
              <a:buClr>
                <a:srgbClr val="4756A0"/>
              </a:buClr>
              <a:buFont typeface="Arial" panose="020B0604020202020204" pitchFamily="34" charset="0"/>
              <a:buChar char="•"/>
            </a:pPr>
            <a:endParaRPr lang="ru-RU" sz="1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just">
              <a:buClr>
                <a:srgbClr val="4756A0"/>
              </a:buClr>
              <a:buFont typeface="Arial" panose="020B0604020202020204" pitchFamily="34" charset="0"/>
              <a:buChar char="•"/>
            </a:pPr>
            <a:r>
              <a:rPr kumimoji="0" lang="ru-RU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повышение туристической привлекательности </a:t>
            </a:r>
            <a:r>
              <a:rPr kumimoji="0" lang="ru-RU" sz="10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района</a:t>
            </a:r>
            <a:endParaRPr lang="ru-RU" sz="1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Скругленный прямоугольник 43">
            <a:extLst>
              <a:ext uri="{FF2B5EF4-FFF2-40B4-BE49-F238E27FC236}">
                <a16:creationId xmlns:a16="http://schemas.microsoft.com/office/drawing/2014/main" xmlns="" id="{3B98B1CF-4517-BBF5-E0FD-1FF08E092530}"/>
              </a:ext>
            </a:extLst>
          </p:cNvPr>
          <p:cNvSpPr/>
          <p:nvPr/>
        </p:nvSpPr>
        <p:spPr>
          <a:xfrm>
            <a:off x="7151320" y="5042264"/>
            <a:ext cx="2565070" cy="1128156"/>
          </a:xfrm>
          <a:prstGeom prst="roundRect">
            <a:avLst>
              <a:gd name="adj" fmla="val 2480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pPr marL="171450" indent="-171450" algn="just">
              <a:buClr>
                <a:srgbClr val="4756A0"/>
              </a:buClr>
              <a:buFont typeface="Arial" panose="020B0604020202020204" pitchFamily="34" charset="0"/>
              <a:buChar char="•"/>
            </a:pPr>
            <a:r>
              <a:rPr kumimoji="0" lang="ru-RU" sz="10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развитие</a:t>
            </a:r>
            <a:r>
              <a:rPr kumimoji="0" lang="ru-RU" sz="10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рынка земельных участков</a:t>
            </a:r>
          </a:p>
          <a:p>
            <a:pPr marL="171450" indent="-171450" algn="just">
              <a:buClr>
                <a:srgbClr val="4756A0"/>
              </a:buClr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Вовлечение в жилищное строительство неиспользуемых земель, находящихся в муниципальной и государственной собственности  </a:t>
            </a:r>
            <a:endParaRPr kumimoji="0" lang="ru-RU" sz="1000" i="0" u="none" strike="noStrike" kern="1200" cap="none" spc="0" normalizeH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indent="-171450">
              <a:buClr>
                <a:srgbClr val="4756A0"/>
              </a:buClr>
              <a:buFont typeface="Arial" panose="020B0604020202020204" pitchFamily="34" charset="0"/>
              <a:buChar char="•"/>
            </a:pPr>
            <a:endParaRPr kumimoji="0" lang="ru-RU" sz="7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7" name="Скругленный прямоугольник 46">
            <a:extLst>
              <a:ext uri="{FF2B5EF4-FFF2-40B4-BE49-F238E27FC236}">
                <a16:creationId xmlns:a16="http://schemas.microsoft.com/office/drawing/2014/main" xmlns="" id="{0B159CCD-8DCC-35D9-D343-F8D7980C00D8}"/>
              </a:ext>
            </a:extLst>
          </p:cNvPr>
          <p:cNvSpPr/>
          <p:nvPr/>
        </p:nvSpPr>
        <p:spPr>
          <a:xfrm>
            <a:off x="241437" y="3058765"/>
            <a:ext cx="2311758" cy="936000"/>
          </a:xfrm>
          <a:prstGeom prst="roundRect">
            <a:avLst>
              <a:gd name="adj" fmla="val 24805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3999" rIns="108000" rtlCol="0" anchor="ctr"/>
          <a:lstStyle/>
          <a:p>
            <a:r>
              <a:rPr kumimoji="0" lang="ru-RU" sz="10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ОБРАБАТЫВАЮЩИЕ ПРОИЗВОДСТВА</a:t>
            </a:r>
            <a:endParaRPr lang="ru-RU" sz="1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kumimoji="0" lang="ru-RU" sz="7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8" name="Скругленный прямоугольник 47">
            <a:extLst>
              <a:ext uri="{FF2B5EF4-FFF2-40B4-BE49-F238E27FC236}">
                <a16:creationId xmlns:a16="http://schemas.microsoft.com/office/drawing/2014/main" xmlns="" id="{8EA64575-B412-1ABF-E226-D9E08A3F70D2}"/>
              </a:ext>
            </a:extLst>
          </p:cNvPr>
          <p:cNvSpPr/>
          <p:nvPr/>
        </p:nvSpPr>
        <p:spPr>
          <a:xfrm>
            <a:off x="229560" y="4031272"/>
            <a:ext cx="2335509" cy="936000"/>
          </a:xfrm>
          <a:prstGeom prst="roundRect">
            <a:avLst>
              <a:gd name="adj" fmla="val 24805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3999" rIns="108000" rtlCol="0" anchor="ctr"/>
          <a:lstStyle/>
          <a:p>
            <a:r>
              <a:rPr kumimoji="0" lang="ru-RU" sz="8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ДЕЯТЕЛЬНОСТЬ АДМИНИСТРАТИВНАЯ</a:t>
            </a:r>
          </a:p>
          <a:p>
            <a:r>
              <a:rPr lang="ru-RU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СОПУСТВУЮЩИЕ ДОПОЛНИТЕЛЬНЫЕ УСЛУГИ</a:t>
            </a:r>
          </a:p>
          <a:p>
            <a:endParaRPr kumimoji="0" lang="ru-RU" sz="8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r>
              <a:rPr kumimoji="0" lang="ru-RU" sz="9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туризм</a:t>
            </a:r>
            <a:endParaRPr kumimoji="0" lang="x-none" sz="9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9" name="Скругленный прямоугольник 48">
            <a:extLst>
              <a:ext uri="{FF2B5EF4-FFF2-40B4-BE49-F238E27FC236}">
                <a16:creationId xmlns:a16="http://schemas.microsoft.com/office/drawing/2014/main" xmlns="" id="{21FF861E-9E86-E5A4-972D-4CB1732EF982}"/>
              </a:ext>
            </a:extLst>
          </p:cNvPr>
          <p:cNvSpPr/>
          <p:nvPr/>
        </p:nvSpPr>
        <p:spPr>
          <a:xfrm>
            <a:off x="217686" y="5018219"/>
            <a:ext cx="2347384" cy="936000"/>
          </a:xfrm>
          <a:prstGeom prst="roundRect">
            <a:avLst>
              <a:gd name="adj" fmla="val 24805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3999" rIns="108000" rtlCol="0" anchor="ctr"/>
          <a:lstStyle/>
          <a:p>
            <a:r>
              <a:rPr lang="ru-RU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СТРОИТЕЛЬСТВО</a:t>
            </a:r>
            <a:endParaRPr kumimoji="0" lang="x-none" sz="10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60" name="Рисунок 59" descr="Мишень со сплошной заливкой">
            <a:extLst>
              <a:ext uri="{FF2B5EF4-FFF2-40B4-BE49-F238E27FC236}">
                <a16:creationId xmlns:a16="http://schemas.microsoft.com/office/drawing/2014/main" xmlns="" id="{A81A232F-CB3D-247F-434B-78C8D8C3FE18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lum bright="-39000" contrast="7000"/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313883" y="2470068"/>
            <a:ext cx="422387" cy="392257"/>
          </a:xfrm>
          <a:prstGeom prst="rect">
            <a:avLst/>
          </a:prstGeom>
        </p:spPr>
      </p:pic>
      <p:pic>
        <p:nvPicPr>
          <p:cNvPr id="62" name="Рисунок 61" descr="Мишень со сплошной заливкой">
            <a:extLst>
              <a:ext uri="{FF2B5EF4-FFF2-40B4-BE49-F238E27FC236}">
                <a16:creationId xmlns:a16="http://schemas.microsoft.com/office/drawing/2014/main" xmlns="" id="{00CC93DE-FC64-D56E-17C6-6E314509E864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lum bright="-77000" contrast="-58000"/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361385" y="3538847"/>
            <a:ext cx="363010" cy="390985"/>
          </a:xfrm>
          <a:prstGeom prst="rect">
            <a:avLst/>
          </a:prstGeom>
        </p:spPr>
      </p:pic>
      <p:pic>
        <p:nvPicPr>
          <p:cNvPr id="65" name="Рисунок 64" descr="Щит со сплошной заливкой">
            <a:extLst>
              <a:ext uri="{FF2B5EF4-FFF2-40B4-BE49-F238E27FC236}">
                <a16:creationId xmlns:a16="http://schemas.microsoft.com/office/drawing/2014/main" xmlns="" id="{E8A80F92-20F9-65E4-220C-991DF547B26F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1">
                <a:tint val="45000"/>
                <a:satMod val="400000"/>
              </a:schemeClr>
            </a:duotone>
            <a:lum bright="-40000"/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349509" y="4544903"/>
            <a:ext cx="360000" cy="360000"/>
          </a:xfrm>
          <a:prstGeom prst="rect">
            <a:avLst/>
          </a:prstGeom>
        </p:spPr>
      </p:pic>
      <p:pic>
        <p:nvPicPr>
          <p:cNvPr id="67" name="Рисунок 66" descr="Золотые слитки со сплошной заливкой">
            <a:extLst>
              <a:ext uri="{FF2B5EF4-FFF2-40B4-BE49-F238E27FC236}">
                <a16:creationId xmlns:a16="http://schemas.microsoft.com/office/drawing/2014/main" xmlns="" id="{B0CC6219-D947-1401-0A40-495B03354A39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prstClr val="black"/>
              <a:schemeClr val="accent1">
                <a:tint val="45000"/>
                <a:satMod val="400000"/>
              </a:schemeClr>
            </a:duotone>
            <a:lum bright="-21000" contrast="-67000"/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325757" y="5519976"/>
            <a:ext cx="360000" cy="360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22BDE69E-A303-DD58-85DA-DBCA1EA2B97D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МАРКСОВСКОГО МУНИЦИПАЛЬНОГО РАЙОНА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5" name="Picture 2" descr="C:\Users\нигматулинаои\Desktop\для презентации\Герб Маркс - без фона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50335" y="0"/>
            <a:ext cx="655665" cy="7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437652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CEE1F72B-78FB-C0E5-AB47-4F01C1333A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Rectangle 17"/>
          <p:cNvSpPr>
            <a:spLocks noChangeArrowheads="1"/>
          </p:cNvSpPr>
          <p:nvPr/>
        </p:nvSpPr>
        <p:spPr bwMode="auto">
          <a:xfrm>
            <a:off x="1" y="43936"/>
            <a:ext cx="184725" cy="369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37" tIns="45719" rIns="91437" bIns="45719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9" name="Прямоугольник 58"/>
          <p:cNvSpPr/>
          <p:nvPr/>
        </p:nvSpPr>
        <p:spPr>
          <a:xfrm>
            <a:off x="236415" y="5821976"/>
            <a:ext cx="2694937" cy="720013"/>
          </a:xfrm>
          <a:prstGeom prst="rect">
            <a:avLst/>
          </a:prstGeom>
        </p:spPr>
        <p:txBody>
          <a:bodyPr wrap="square" lIns="72969" tIns="36485" rIns="72969" bIns="36485">
            <a:spAutoFit/>
          </a:bodyPr>
          <a:lstStyle/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Закладка яблоневого сада, </a:t>
            </a:r>
          </a:p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ООО «Яблоневый сад», </a:t>
            </a: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33,5 млн.руб.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7296408" y="5838827"/>
            <a:ext cx="2270252" cy="720013"/>
          </a:xfrm>
          <a:prstGeom prst="rect">
            <a:avLst/>
          </a:prstGeom>
        </p:spPr>
        <p:txBody>
          <a:bodyPr wrap="none" lIns="72969" tIns="36485" rIns="72969" bIns="36485">
            <a:spAutoFit/>
          </a:bodyPr>
          <a:lstStyle/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Развитие садоводства, </a:t>
            </a:r>
          </a:p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ИП Проскурин В.В.</a:t>
            </a: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20,0 млн.руб.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99" name="Схема 98"/>
          <p:cNvGraphicFramePr/>
          <p:nvPr/>
        </p:nvGraphicFramePr>
        <p:xfrm>
          <a:off x="-1" y="1023498"/>
          <a:ext cx="9906001" cy="18936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100" name="Прямая соединительная линия 99"/>
          <p:cNvCxnSpPr/>
          <p:nvPr/>
        </p:nvCxnSpPr>
        <p:spPr>
          <a:xfrm>
            <a:off x="0" y="3290804"/>
            <a:ext cx="99060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BA9F1C0A-0B2A-DA06-9CBA-B877B267DC3C}"/>
              </a:ext>
            </a:extLst>
          </p:cNvPr>
          <p:cNvSpPr txBox="1"/>
          <p:nvPr/>
        </p:nvSpPr>
        <p:spPr>
          <a:xfrm>
            <a:off x="539334" y="475021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РЕАЛИЗУЕМЫЕ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ИНВЕСТИЦИОННЫЕ ПРОЕКТЫ</a:t>
            </a:r>
            <a:endParaRPr lang="x-non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>
            <a:extLst>
              <a:ext uri="{FF2B5EF4-FFF2-40B4-BE49-F238E27FC236}">
                <a16:creationId xmlns="" xmlns:a16="http://schemas.microsoft.com/office/drawing/2014/main" id="{71DB78E3-261E-0A63-C832-846882E4B22E}"/>
              </a:ext>
            </a:extLst>
          </p:cNvPr>
          <p:cNvSpPr/>
          <p:nvPr/>
        </p:nvSpPr>
        <p:spPr>
          <a:xfrm>
            <a:off x="526808" y="151102"/>
            <a:ext cx="2334844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реализуемые инвестиционные проекты</a:t>
            </a:r>
          </a:p>
        </p:txBody>
      </p:sp>
      <p:pic>
        <p:nvPicPr>
          <p:cNvPr id="15" name="Picture 2" descr="C:\Users\нигматулинаои\Desktop\для презентации\Герб Маркс - без фона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50335" y="0"/>
            <a:ext cx="655665" cy="7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DB517AAE-F63A-9A1A-05EC-284F77E97210}"/>
              </a:ext>
            </a:extLst>
          </p:cNvPr>
          <p:cNvSpPr txBox="1"/>
          <p:nvPr/>
        </p:nvSpPr>
        <p:spPr>
          <a:xfrm>
            <a:off x="0" y="6734889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x-none" sz="800" smtClean="0">
                <a:latin typeface="Arial" panose="020B0604020202020204" pitchFamily="34" charset="0"/>
                <a:cs typeface="Arial" panose="020B0604020202020204" pitchFamily="34" charset="0"/>
              </a:rPr>
              <a:t>НВЕСТИЦИОННЫЙ ПРОФИЛЬ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 МАРКСОВСКОГО МУНИЦИПАЛЬНОГО РАЙОНА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3" descr="\\192.168.0.123\экономика\ИНВЕСТИЦИИ\2024 год\фото по инвестпроектам\IMG_1853.jpeg"/>
          <p:cNvPicPr>
            <a:picLocks noChangeAspect="1" noChangeArrowheads="1"/>
          </p:cNvPicPr>
          <p:nvPr/>
        </p:nvPicPr>
        <p:blipFill>
          <a:blip r:embed="rId9" cstate="print">
            <a:lum contrast="20000"/>
          </a:blip>
          <a:stretch>
            <a:fillRect/>
          </a:stretch>
        </p:blipFill>
        <p:spPr bwMode="auto">
          <a:xfrm>
            <a:off x="2993570" y="3379594"/>
            <a:ext cx="3821297" cy="2401556"/>
          </a:xfrm>
          <a:prstGeom prst="rect">
            <a:avLst/>
          </a:prstGeom>
          <a:noFill/>
        </p:spPr>
      </p:pic>
      <p:sp>
        <p:nvSpPr>
          <p:cNvPr id="18" name="Прямоугольник 17"/>
          <p:cNvSpPr/>
          <p:nvPr/>
        </p:nvSpPr>
        <p:spPr>
          <a:xfrm>
            <a:off x="2694460" y="5791106"/>
            <a:ext cx="4033625" cy="935457"/>
          </a:xfrm>
          <a:prstGeom prst="rect">
            <a:avLst/>
          </a:prstGeom>
        </p:spPr>
        <p:txBody>
          <a:bodyPr wrap="square" lIns="72969" tIns="36485" rIns="72969" bIns="36485">
            <a:spAutoFit/>
          </a:bodyPr>
          <a:lstStyle/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Реконструкция здания бывшей </a:t>
            </a:r>
          </a:p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женской гимназии под бутик-отель «</a:t>
            </a:r>
            <a:r>
              <a:rPr lang="ru-RU" sz="1400" b="1" dirty="0" err="1" smtClean="0">
                <a:latin typeface="Arial" pitchFamily="34" charset="0"/>
                <a:cs typeface="Arial" pitchFamily="34" charset="0"/>
              </a:rPr>
              <a:t>Марксштадт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», Кузнецов А.Ю. </a:t>
            </a: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70,0 млн. руб.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9154" name="Picture 2" descr="C:\Users\аврамиди-мв\Desktop\IMG_2594.jpg"/>
          <p:cNvPicPr>
            <a:picLocks noChangeAspect="1" noChangeArrowheads="1"/>
          </p:cNvPicPr>
          <p:nvPr/>
        </p:nvPicPr>
        <p:blipFill>
          <a:blip r:embed="rId10">
            <a:lum bright="10000" contrast="23000"/>
          </a:blip>
          <a:srcRect/>
          <a:stretch>
            <a:fillRect/>
          </a:stretch>
        </p:blipFill>
        <p:spPr bwMode="auto">
          <a:xfrm>
            <a:off x="130629" y="3326005"/>
            <a:ext cx="2723782" cy="2421652"/>
          </a:xfrm>
          <a:prstGeom prst="rect">
            <a:avLst/>
          </a:prstGeom>
          <a:noFill/>
        </p:spPr>
      </p:pic>
      <p:pic>
        <p:nvPicPr>
          <p:cNvPr id="2" name="Picture 2" descr="C:\Users\аврамиди-мв\Downloads\PHOTO-2025-06-24-12-25-08.jpg"/>
          <p:cNvPicPr>
            <a:picLocks noChangeAspect="1" noChangeArrowheads="1"/>
          </p:cNvPicPr>
          <p:nvPr/>
        </p:nvPicPr>
        <p:blipFill>
          <a:blip r:embed="rId11">
            <a:lum contrast="26000"/>
          </a:blip>
          <a:srcRect/>
          <a:stretch>
            <a:fillRect/>
          </a:stretch>
        </p:blipFill>
        <p:spPr bwMode="auto">
          <a:xfrm>
            <a:off x="6944264" y="3346905"/>
            <a:ext cx="2711364" cy="243341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1844697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EE1F72B-78FB-C0E5-AB47-4F01C1333A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Rectangle 17"/>
          <p:cNvSpPr>
            <a:spLocks noChangeArrowheads="1"/>
          </p:cNvSpPr>
          <p:nvPr/>
        </p:nvSpPr>
        <p:spPr bwMode="auto">
          <a:xfrm>
            <a:off x="1" y="43936"/>
            <a:ext cx="184725" cy="369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37" tIns="45719" rIns="91437" bIns="45719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2" name="TextBox 91"/>
          <p:cNvSpPr txBox="1"/>
          <p:nvPr/>
        </p:nvSpPr>
        <p:spPr>
          <a:xfrm>
            <a:off x="4503844" y="3359902"/>
            <a:ext cx="1744939" cy="261608"/>
          </a:xfrm>
          <a:prstGeom prst="rect">
            <a:avLst/>
          </a:prstGeom>
          <a:noFill/>
        </p:spPr>
        <p:txBody>
          <a:bodyPr wrap="square" lIns="91437" tIns="45719" rIns="91437" bIns="45719" rtlCol="0">
            <a:spAutoFit/>
          </a:bodyPr>
          <a:lstStyle/>
          <a:p>
            <a:pPr algn="ctr">
              <a:tabLst>
                <a:tab pos="0" algn="l"/>
              </a:tabLst>
            </a:pPr>
            <a:endParaRPr lang="ru-RU" sz="1100" i="1" spc="-1" dirty="0" smtClean="0">
              <a:latin typeface="Book Antiqua" pitchFamily="18" charset="0"/>
              <a:cs typeface="Arial" pitchFamily="34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3744097" y="2734207"/>
            <a:ext cx="2965622" cy="673847"/>
          </a:xfrm>
          <a:prstGeom prst="rect">
            <a:avLst/>
          </a:prstGeom>
        </p:spPr>
        <p:txBody>
          <a:bodyPr wrap="square" lIns="72969" tIns="36485" rIns="72969" bIns="36485">
            <a:spAutoFit/>
          </a:bodyPr>
          <a:lstStyle/>
          <a:p>
            <a:pPr algn="ctr"/>
            <a:r>
              <a:rPr lang="ru-RU" sz="1300" b="1" dirty="0" smtClean="0">
                <a:latin typeface="Arial" pitchFamily="34" charset="0"/>
                <a:cs typeface="Arial" pitchFamily="34" charset="0"/>
              </a:rPr>
              <a:t>Швейная фабрика,</a:t>
            </a:r>
          </a:p>
          <a:p>
            <a:pPr algn="ctr"/>
            <a:r>
              <a:rPr lang="ru-RU" sz="1300" b="1" dirty="0" smtClean="0">
                <a:latin typeface="Arial" pitchFamily="34" charset="0"/>
                <a:cs typeface="Arial" pitchFamily="34" charset="0"/>
              </a:rPr>
              <a:t>ООО «СПЕЦОДЕЖДА-Маркс»</a:t>
            </a:r>
          </a:p>
          <a:p>
            <a:pPr algn="ctr"/>
            <a:r>
              <a:rPr lang="ru-RU" sz="13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200,0 млн.руб.</a:t>
            </a:r>
            <a:endParaRPr lang="ru-RU" sz="13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0" name="Прямая соединительная линия 49"/>
          <p:cNvCxnSpPr/>
          <p:nvPr/>
        </p:nvCxnSpPr>
        <p:spPr>
          <a:xfrm>
            <a:off x="0" y="3791889"/>
            <a:ext cx="99060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Прямоугольник 51"/>
          <p:cNvSpPr/>
          <p:nvPr/>
        </p:nvSpPr>
        <p:spPr>
          <a:xfrm>
            <a:off x="0" y="5707099"/>
            <a:ext cx="2956142" cy="289126"/>
          </a:xfrm>
          <a:prstGeom prst="rect">
            <a:avLst/>
          </a:prstGeom>
        </p:spPr>
        <p:txBody>
          <a:bodyPr wrap="square" lIns="72969" tIns="36485" rIns="72969" bIns="36485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 </a:t>
            </a:r>
          </a:p>
        </p:txBody>
      </p:sp>
      <p:sp>
        <p:nvSpPr>
          <p:cNvPr id="63" name="Прямоугольник 62"/>
          <p:cNvSpPr/>
          <p:nvPr/>
        </p:nvSpPr>
        <p:spPr>
          <a:xfrm>
            <a:off x="0" y="5784044"/>
            <a:ext cx="3732757" cy="1073956"/>
          </a:xfrm>
          <a:prstGeom prst="rect">
            <a:avLst/>
          </a:prstGeom>
        </p:spPr>
        <p:txBody>
          <a:bodyPr wrap="square" lIns="72969" tIns="36485" rIns="72969" bIns="36485">
            <a:spAutoFit/>
          </a:bodyPr>
          <a:lstStyle/>
          <a:p>
            <a:pPr algn="ctr"/>
            <a:r>
              <a:rPr lang="ru-RU" sz="1300" b="1" dirty="0" smtClean="0">
                <a:latin typeface="Arial" pitchFamily="34" charset="0"/>
                <a:cs typeface="Arial" pitchFamily="34" charset="0"/>
              </a:rPr>
              <a:t>Комплекс зданий и сооружений, в том числе роботизированного склада напольного хранения зерна, ООО</a:t>
            </a:r>
          </a:p>
          <a:p>
            <a:pPr algn="ctr"/>
            <a:r>
              <a:rPr lang="ru-RU" sz="1300" b="1" dirty="0" smtClean="0">
                <a:latin typeface="Arial" pitchFamily="34" charset="0"/>
                <a:cs typeface="Arial" pitchFamily="34" charset="0"/>
              </a:rPr>
              <a:t> «</a:t>
            </a:r>
            <a:r>
              <a:rPr lang="ru-RU" sz="1300" b="1" dirty="0" err="1" smtClean="0">
                <a:latin typeface="Arial" pitchFamily="34" charset="0"/>
                <a:cs typeface="Arial" pitchFamily="34" charset="0"/>
              </a:rPr>
              <a:t>Агро</a:t>
            </a:r>
            <a:r>
              <a:rPr lang="ru-RU" sz="1300" b="1" dirty="0" smtClean="0">
                <a:latin typeface="Arial" pitchFamily="34" charset="0"/>
                <a:cs typeface="Arial" pitchFamily="34" charset="0"/>
              </a:rPr>
              <a:t> Л.Т.Д.»</a:t>
            </a:r>
          </a:p>
          <a:p>
            <a:pPr algn="ctr"/>
            <a:r>
              <a:rPr lang="ru-RU" sz="13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500,0 млн.руб.</a:t>
            </a:r>
            <a:endParaRPr lang="ru-RU" sz="13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362" name="AutoShape 2" descr="-5206357544191252144_121.jpg"/>
          <p:cNvSpPr>
            <a:spLocks noChangeAspect="1" noChangeArrowheads="1"/>
          </p:cNvSpPr>
          <p:nvPr/>
        </p:nvSpPr>
        <p:spPr bwMode="auto">
          <a:xfrm>
            <a:off x="114628" y="-130999"/>
            <a:ext cx="224578" cy="276394"/>
          </a:xfrm>
          <a:prstGeom prst="rect">
            <a:avLst/>
          </a:prstGeom>
          <a:noFill/>
        </p:spPr>
        <p:txBody>
          <a:bodyPr vert="horz" wrap="square" lIns="72969" tIns="36485" rIns="72969" bIns="36485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" name="Picture 2" descr="C:\Users\нигматулинаои\Desktop\для презентации\Герб Маркс - без фона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50335" y="0"/>
            <a:ext cx="655665" cy="7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Скругленный прямоугольник 20">
            <a:extLst>
              <a:ext uri="{FF2B5EF4-FFF2-40B4-BE49-F238E27FC236}">
                <a16:creationId xmlns="" xmlns:a16="http://schemas.microsoft.com/office/drawing/2014/main" id="{71DB78E3-261E-0A63-C832-846882E4B22E}"/>
              </a:ext>
            </a:extLst>
          </p:cNvPr>
          <p:cNvSpPr/>
          <p:nvPr/>
        </p:nvSpPr>
        <p:spPr>
          <a:xfrm>
            <a:off x="414075" y="213732"/>
            <a:ext cx="2334844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реализуемые инвестиционные проекты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BA9F1C0A-0B2A-DA06-9CBA-B877B267DC3C}"/>
              </a:ext>
            </a:extLst>
          </p:cNvPr>
          <p:cNvSpPr txBox="1"/>
          <p:nvPr/>
        </p:nvSpPr>
        <p:spPr>
          <a:xfrm>
            <a:off x="464178" y="48754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РЕАЛИЗУЕМЫЕ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ИНВЕСТИЦИОННЫЕ ПРОЕКТЫ</a:t>
            </a:r>
            <a:endParaRPr lang="x-non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4"/>
          <p:cNvPicPr>
            <a:picLocks noChangeAspect="1" noChangeArrowheads="1"/>
          </p:cNvPicPr>
          <p:nvPr/>
        </p:nvPicPr>
        <p:blipFill>
          <a:blip r:embed="rId4" cstate="print">
            <a:lum contrast="21000"/>
          </a:blip>
          <a:srcRect/>
          <a:stretch>
            <a:fillRect/>
          </a:stretch>
        </p:blipFill>
        <p:spPr bwMode="auto">
          <a:xfrm>
            <a:off x="271849" y="3880022"/>
            <a:ext cx="3373393" cy="1890583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  <p:sp>
        <p:nvSpPr>
          <p:cNvPr id="26" name="Прямоугольник 25"/>
          <p:cNvSpPr/>
          <p:nvPr/>
        </p:nvSpPr>
        <p:spPr>
          <a:xfrm>
            <a:off x="296562" y="2692959"/>
            <a:ext cx="3212757" cy="873902"/>
          </a:xfrm>
          <a:prstGeom prst="rect">
            <a:avLst/>
          </a:prstGeom>
        </p:spPr>
        <p:txBody>
          <a:bodyPr wrap="square" lIns="72969" tIns="36485" rIns="72969" bIns="36485">
            <a:spAutoFit/>
          </a:bodyPr>
          <a:lstStyle/>
          <a:p>
            <a:pPr algn="ctr"/>
            <a:r>
              <a:rPr lang="ru-RU" sz="1300" b="1" dirty="0" smtClean="0">
                <a:latin typeface="Arial" pitchFamily="34" charset="0"/>
                <a:cs typeface="Arial" pitchFamily="34" charset="0"/>
              </a:rPr>
              <a:t>По хранению и переработке зерновых и масличных культур, ООО «</a:t>
            </a:r>
            <a:r>
              <a:rPr lang="ru-RU" sz="1300" b="1" dirty="0" err="1" smtClean="0">
                <a:latin typeface="Arial" pitchFamily="34" charset="0"/>
                <a:cs typeface="Arial" pitchFamily="34" charset="0"/>
              </a:rPr>
              <a:t>Лимагро</a:t>
            </a:r>
            <a:r>
              <a:rPr lang="ru-RU" sz="1300" b="1" dirty="0" smtClean="0">
                <a:latin typeface="Arial" pitchFamily="34" charset="0"/>
                <a:cs typeface="Arial" pitchFamily="34" charset="0"/>
              </a:rPr>
              <a:t>»</a:t>
            </a:r>
          </a:p>
          <a:p>
            <a:pPr algn="ctr"/>
            <a:r>
              <a:rPr lang="ru-RU" sz="13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80,0 млн.руб.</a:t>
            </a:r>
            <a:endParaRPr lang="ru-RU" sz="13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7" name="Рисунок 26" descr="маркс спецодежда.jpe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71453" y="845127"/>
            <a:ext cx="3048002" cy="1898074"/>
          </a:xfrm>
          <a:prstGeom prst="rect">
            <a:avLst/>
          </a:prstGeom>
        </p:spPr>
      </p:pic>
      <p:pic>
        <p:nvPicPr>
          <p:cNvPr id="30" name="Рисунок 29" descr="д.jpe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763328" y="843699"/>
            <a:ext cx="3082969" cy="1913356"/>
          </a:xfrm>
          <a:prstGeom prst="rect">
            <a:avLst/>
          </a:prstGeom>
        </p:spPr>
      </p:pic>
      <p:sp>
        <p:nvSpPr>
          <p:cNvPr id="31" name="Прямоугольник 30"/>
          <p:cNvSpPr/>
          <p:nvPr/>
        </p:nvSpPr>
        <p:spPr>
          <a:xfrm>
            <a:off x="6993924" y="2681415"/>
            <a:ext cx="2912076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3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Строительство животноводческого комплекса на 600 голов, состоящего из 2-х этапов, АО «ПЗ «Мелиоратор» </a:t>
            </a:r>
            <a:r>
              <a:rPr lang="ru-RU" sz="13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358,1 млн.руб. </a:t>
            </a:r>
          </a:p>
        </p:txBody>
      </p:sp>
      <p:pic>
        <p:nvPicPr>
          <p:cNvPr id="32" name="Picture 16" descr="C:\Users\аврамиди-мв\Desktop\IMG_5917.jpeg"/>
          <p:cNvPicPr>
            <a:picLocks noChangeAspect="1" noChangeArrowheads="1"/>
          </p:cNvPicPr>
          <p:nvPr/>
        </p:nvPicPr>
        <p:blipFill>
          <a:blip r:embed="rId7"/>
          <a:srcRect r="328" b="11336"/>
          <a:stretch>
            <a:fillRect/>
          </a:stretch>
        </p:blipFill>
        <p:spPr bwMode="auto">
          <a:xfrm>
            <a:off x="3718449" y="3878646"/>
            <a:ext cx="3090124" cy="1879603"/>
          </a:xfrm>
          <a:prstGeom prst="rect">
            <a:avLst/>
          </a:prstGeom>
          <a:noFill/>
        </p:spPr>
      </p:pic>
      <p:sp>
        <p:nvSpPr>
          <p:cNvPr id="34" name="Прямоугольник 33"/>
          <p:cNvSpPr/>
          <p:nvPr/>
        </p:nvSpPr>
        <p:spPr>
          <a:xfrm>
            <a:off x="2748348" y="5770605"/>
            <a:ext cx="4953000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00" b="1" dirty="0" smtClean="0">
                <a:latin typeface="Arial" pitchFamily="34" charset="0"/>
                <a:cs typeface="Arial" pitchFamily="34" charset="0"/>
              </a:rPr>
              <a:t>Строительство </a:t>
            </a:r>
            <a:r>
              <a:rPr lang="ru-RU" sz="1300" b="1" dirty="0" err="1" smtClean="0">
                <a:latin typeface="Arial" pitchFamily="34" charset="0"/>
                <a:cs typeface="Arial" pitchFamily="34" charset="0"/>
              </a:rPr>
              <a:t>глэмпинга</a:t>
            </a:r>
            <a:r>
              <a:rPr lang="ru-RU" sz="1300" b="1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 algn="ctr"/>
            <a:r>
              <a:rPr lang="ru-RU" sz="1300" b="1" dirty="0" smtClean="0">
                <a:latin typeface="Arial" pitchFamily="34" charset="0"/>
                <a:cs typeface="Arial" pitchFamily="34" charset="0"/>
              </a:rPr>
              <a:t>ООО «Роза ветров»</a:t>
            </a:r>
          </a:p>
          <a:p>
            <a:pPr algn="ctr"/>
            <a:r>
              <a:rPr lang="ru-RU" sz="13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10,0 млн.руб.</a:t>
            </a:r>
            <a:endParaRPr lang="ru-RU" sz="13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6437871" y="5769744"/>
            <a:ext cx="3468130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00" b="1" dirty="0" smtClean="0">
                <a:latin typeface="Arial" pitchFamily="34" charset="0"/>
                <a:cs typeface="Arial" pitchFamily="34" charset="0"/>
              </a:rPr>
              <a:t>Строительство телятника по выращиванию и откорму молодняка  КРС молочных пород, АО ПЗ «Мелиоратор»</a:t>
            </a:r>
          </a:p>
          <a:p>
            <a:pPr algn="ctr"/>
            <a:r>
              <a:rPr lang="ru-RU" sz="13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70,0 млн.руб.</a:t>
            </a:r>
            <a:endParaRPr lang="ru-RU" sz="13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6" name="Рисунок 35" descr="Мелиоратор 2.jpe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864191" y="3877930"/>
            <a:ext cx="2973145" cy="1874751"/>
          </a:xfrm>
          <a:prstGeom prst="rect">
            <a:avLst/>
          </a:prstGeom>
        </p:spPr>
      </p:pic>
      <p:pic>
        <p:nvPicPr>
          <p:cNvPr id="37" name="Рисунок 36" descr="C:\Users\гнедова-юа\Desktop\Без имени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51984" y="840260"/>
            <a:ext cx="3219120" cy="1878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1844697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66CCE0D6-7DF6-78BC-6745-3F7E234FFA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Скругленный прямоугольник 249">
            <a:extLst>
              <a:ext uri="{FF2B5EF4-FFF2-40B4-BE49-F238E27FC236}">
                <a16:creationId xmlns="" xmlns:a16="http://schemas.microsoft.com/office/drawing/2014/main" id="{041D042B-3B53-D8B6-B4DC-E053370D7C6B}"/>
              </a:ext>
            </a:extLst>
          </p:cNvPr>
          <p:cNvSpPr/>
          <p:nvPr/>
        </p:nvSpPr>
        <p:spPr>
          <a:xfrm>
            <a:off x="7598612" y="1376762"/>
            <a:ext cx="2195999" cy="775596"/>
          </a:xfrm>
          <a:prstGeom prst="roundRect">
            <a:avLst>
              <a:gd name="adj" fmla="val 29072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ПРОМЫШЛЕННАЯ</a:t>
            </a:r>
            <a:r>
              <a:rPr kumimoji="0" lang="ru-RU" sz="11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СФЕРА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1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направления инвестирования</a:t>
            </a:r>
            <a:endParaRPr lang="x-none" dirty="0"/>
          </a:p>
        </p:txBody>
      </p:sp>
      <p:sp>
        <p:nvSpPr>
          <p:cNvPr id="9" name="Скругленный прямоугольник 8">
            <a:extLst>
              <a:ext uri="{FF2B5EF4-FFF2-40B4-BE49-F238E27FC236}">
                <a16:creationId xmlns="" xmlns:a16="http://schemas.microsoft.com/office/drawing/2014/main" id="{CB5D2CC5-5135-0057-EAB2-D6909D185EC2}"/>
              </a:ext>
            </a:extLst>
          </p:cNvPr>
          <p:cNvSpPr/>
          <p:nvPr/>
        </p:nvSpPr>
        <p:spPr>
          <a:xfrm>
            <a:off x="627016" y="1389119"/>
            <a:ext cx="2195999" cy="775596"/>
          </a:xfrm>
          <a:prstGeom prst="roundRect">
            <a:avLst>
              <a:gd name="adj" fmla="val 29072"/>
            </a:avLst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t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1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ТУРИЗМ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1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направления </a:t>
            </a: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инвестирования</a:t>
            </a:r>
            <a:endParaRPr kumimoji="0" lang="ru-RU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0" name="Скругленный прямоугольник 179">
            <a:extLst>
              <a:ext uri="{FF2B5EF4-FFF2-40B4-BE49-F238E27FC236}">
                <a16:creationId xmlns="" xmlns:a16="http://schemas.microsoft.com/office/drawing/2014/main" id="{94B40483-324B-CDF9-5457-8B58D46D878F}"/>
              </a:ext>
            </a:extLst>
          </p:cNvPr>
          <p:cNvSpPr/>
          <p:nvPr/>
        </p:nvSpPr>
        <p:spPr>
          <a:xfrm>
            <a:off x="2954593" y="1376762"/>
            <a:ext cx="2195999" cy="775596"/>
          </a:xfrm>
          <a:prstGeom prst="roundRect">
            <a:avLst>
              <a:gd name="adj" fmla="val 29072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/>
          <a:lstStyle/>
          <a:p>
            <a:pPr lvl="0" algn="ctr">
              <a:defRPr/>
            </a:pPr>
            <a:r>
              <a:rPr lang="ru-RU" sz="11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СЕЛЬСКОЕ ХОЗЯЙСТВО</a:t>
            </a:r>
          </a:p>
          <a:p>
            <a:pPr lvl="0" algn="ctr">
              <a:defRPr/>
            </a:pPr>
            <a:r>
              <a:rPr lang="ru-RU" sz="11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направления инвестирования</a:t>
            </a:r>
            <a:endParaRPr lang="ru-RU" sz="11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2" name="Скругленный прямоугольник 221">
            <a:extLst>
              <a:ext uri="{FF2B5EF4-FFF2-40B4-BE49-F238E27FC236}">
                <a16:creationId xmlns="" xmlns:a16="http://schemas.microsoft.com/office/drawing/2014/main" id="{13238D4C-D3CA-3C40-9E20-F77BB5E78E3E}"/>
              </a:ext>
            </a:extLst>
          </p:cNvPr>
          <p:cNvSpPr/>
          <p:nvPr/>
        </p:nvSpPr>
        <p:spPr>
          <a:xfrm>
            <a:off x="5276603" y="1381370"/>
            <a:ext cx="2195999" cy="775596"/>
          </a:xfrm>
          <a:prstGeom prst="roundRect">
            <a:avLst>
              <a:gd name="adj" fmla="val 29072"/>
            </a:avLst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/>
          <a:lstStyle/>
          <a:p>
            <a:pPr algn="ctr"/>
            <a:r>
              <a:rPr lang="ru-RU" sz="11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СОЦИАЛЬНАЯ СФЕРА</a:t>
            </a:r>
          </a:p>
          <a:p>
            <a:pPr algn="ctr"/>
            <a:r>
              <a:rPr lang="ru-RU" sz="11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направления инвестирования</a:t>
            </a:r>
            <a:endParaRPr lang="x-none" dirty="0"/>
          </a:p>
        </p:txBody>
      </p:sp>
      <p:sp>
        <p:nvSpPr>
          <p:cNvPr id="249" name="Скругленный прямоугольник 248">
            <a:extLst>
              <a:ext uri="{FF2B5EF4-FFF2-40B4-BE49-F238E27FC236}">
                <a16:creationId xmlns="" xmlns:a16="http://schemas.microsoft.com/office/drawing/2014/main" id="{3B229075-F001-5284-9486-1B571DB05AE7}"/>
              </a:ext>
            </a:extLst>
          </p:cNvPr>
          <p:cNvSpPr/>
          <p:nvPr/>
        </p:nvSpPr>
        <p:spPr>
          <a:xfrm>
            <a:off x="7563556" y="2276286"/>
            <a:ext cx="2206977" cy="4271269"/>
          </a:xfrm>
          <a:prstGeom prst="roundRect">
            <a:avLst>
              <a:gd name="adj" fmla="val 1068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9" name="Номер слайда 50">
            <a:extLst>
              <a:ext uri="{FF2B5EF4-FFF2-40B4-BE49-F238E27FC236}">
                <a16:creationId xmlns="" xmlns:a16="http://schemas.microsoft.com/office/drawing/2014/main" id="{28CEE0DC-4273-C27E-8A3C-C5D1BB40E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26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="" xmlns:a16="http://schemas.microsoft.com/office/drawing/2014/main" id="{39F97C97-8F87-4D15-DD0F-74FDCD782132}"/>
              </a:ext>
            </a:extLst>
          </p:cNvPr>
          <p:cNvSpPr/>
          <p:nvPr/>
        </p:nvSpPr>
        <p:spPr>
          <a:xfrm>
            <a:off x="627015" y="2269714"/>
            <a:ext cx="2251651" cy="4255264"/>
          </a:xfrm>
          <a:prstGeom prst="roundRect">
            <a:avLst>
              <a:gd name="adj" fmla="val 1068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79" name="Скругленный прямоугольник 178">
            <a:extLst>
              <a:ext uri="{FF2B5EF4-FFF2-40B4-BE49-F238E27FC236}">
                <a16:creationId xmlns="" xmlns:a16="http://schemas.microsoft.com/office/drawing/2014/main" id="{337F781C-DC1B-0C6C-6FC9-D556840BFDCD}"/>
              </a:ext>
            </a:extLst>
          </p:cNvPr>
          <p:cNvSpPr/>
          <p:nvPr/>
        </p:nvSpPr>
        <p:spPr>
          <a:xfrm>
            <a:off x="2920726" y="2269714"/>
            <a:ext cx="2306030" cy="4255264"/>
          </a:xfrm>
          <a:prstGeom prst="roundRect">
            <a:avLst>
              <a:gd name="adj" fmla="val 1153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10" name="Рисунок 209" descr="Больница со сплошной заливкой">
            <a:extLst>
              <a:ext uri="{FF2B5EF4-FFF2-40B4-BE49-F238E27FC236}">
                <a16:creationId xmlns="" xmlns:a16="http://schemas.microsoft.com/office/drawing/2014/main" id="{6AE1CBD3-7EE8-EDB1-211F-63CB82334739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422732" y="2227948"/>
            <a:ext cx="360000" cy="360000"/>
          </a:xfrm>
          <a:prstGeom prst="rect">
            <a:avLst/>
          </a:prstGeom>
        </p:spPr>
      </p:pic>
      <p:sp>
        <p:nvSpPr>
          <p:cNvPr id="221" name="Скругленный прямоугольник 220">
            <a:extLst>
              <a:ext uri="{FF2B5EF4-FFF2-40B4-BE49-F238E27FC236}">
                <a16:creationId xmlns="" xmlns:a16="http://schemas.microsoft.com/office/drawing/2014/main" id="{3EB81144-74B3-A3ED-2E67-D01C2E3D9989}"/>
              </a:ext>
            </a:extLst>
          </p:cNvPr>
          <p:cNvSpPr/>
          <p:nvPr/>
        </p:nvSpPr>
        <p:spPr>
          <a:xfrm>
            <a:off x="5276602" y="2274322"/>
            <a:ext cx="2241797" cy="4284522"/>
          </a:xfrm>
          <a:prstGeom prst="roundRect">
            <a:avLst>
              <a:gd name="adj" fmla="val 1068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094730B4-A050-E830-ECD6-BBBF7E2E97D9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ИНВЕСТИЦИОННЫЕ НИШИ</a:t>
            </a:r>
            <a:endParaRPr lang="x-non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="" xmlns:a16="http://schemas.microsoft.com/office/drawing/2014/main" id="{F28E1C5E-2F00-951F-A7E4-795E2E7F77CE}"/>
              </a:ext>
            </a:extLst>
          </p:cNvPr>
          <p:cNvSpPr/>
          <p:nvPr/>
        </p:nvSpPr>
        <p:spPr>
          <a:xfrm>
            <a:off x="627016" y="163628"/>
            <a:ext cx="1463041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инвестиционные ниши</a:t>
            </a:r>
            <a:endParaRPr lang="x-none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 descr="Портфель со сплошной заливкой">
            <a:extLst>
              <a:ext uri="{FF2B5EF4-FFF2-40B4-BE49-F238E27FC236}">
                <a16:creationId xmlns="" xmlns:a16="http://schemas.microsoft.com/office/drawing/2014/main" id="{70EFE74E-CFED-EF9E-4E2B-C173DB5DF39A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682575" y="2273103"/>
            <a:ext cx="360000" cy="360000"/>
          </a:xfrm>
          <a:prstGeom prst="rect">
            <a:avLst/>
          </a:prstGeom>
        </p:spPr>
      </p:pic>
      <p:pic>
        <p:nvPicPr>
          <p:cNvPr id="12" name="Рисунок 11" descr="Приблизить со сплошной заливкой">
            <a:extLst>
              <a:ext uri="{FF2B5EF4-FFF2-40B4-BE49-F238E27FC236}">
                <a16:creationId xmlns="" xmlns:a16="http://schemas.microsoft.com/office/drawing/2014/main" id="{0D92D59F-443B-6676-F177-A93701E6C813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094897" y="2273103"/>
            <a:ext cx="360000" cy="360000"/>
          </a:xfrm>
          <a:prstGeom prst="rect">
            <a:avLst/>
          </a:prstGeom>
        </p:spPr>
      </p:pic>
      <p:pic>
        <p:nvPicPr>
          <p:cNvPr id="13" name="Рисунок 12" descr="Растение со сплошной заливкой">
            <a:extLst>
              <a:ext uri="{FF2B5EF4-FFF2-40B4-BE49-F238E27FC236}">
                <a16:creationId xmlns="" xmlns:a16="http://schemas.microsoft.com/office/drawing/2014/main" id="{04654EEF-3B11-AE1B-E554-88FA80EF1D63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394328" y="2318259"/>
            <a:ext cx="360000" cy="3600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BD46129F-8145-0BA3-6ADE-B0F0649B9EA3}"/>
              </a:ext>
            </a:extLst>
          </p:cNvPr>
          <p:cNvSpPr txBox="1"/>
          <p:nvPr/>
        </p:nvSpPr>
        <p:spPr>
          <a:xfrm>
            <a:off x="723800" y="2562282"/>
            <a:ext cx="2064556" cy="35394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28600" indent="-228600" algn="just">
              <a:buClr>
                <a:srgbClr val="4756A0"/>
              </a:buClr>
              <a:buFont typeface="+mj-lt"/>
              <a:buAutoNum type="arabicPeriod"/>
            </a:pP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Создание новых туристических маршрутов</a:t>
            </a:r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algn="just">
              <a:buClr>
                <a:srgbClr val="4756A0"/>
              </a:buClr>
              <a:buFont typeface="+mj-lt"/>
              <a:buAutoNum type="arabicPeriod"/>
            </a:pPr>
            <a:endParaRPr lang="ru-RU" sz="1000" spc="-2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algn="just">
              <a:buClr>
                <a:srgbClr val="4756A0"/>
              </a:buClr>
              <a:buFont typeface="+mj-lt"/>
              <a:buAutoNum type="arabicPeriod"/>
            </a:pPr>
            <a:r>
              <a:rPr lang="ru-RU" sz="1000" spc="-20" dirty="0" smtClean="0">
                <a:latin typeface="Arial" panose="020B0604020202020204" pitchFamily="34" charset="0"/>
                <a:cs typeface="Arial" panose="020B0604020202020204" pitchFamily="34" charset="0"/>
              </a:rPr>
              <a:t>Развитие </a:t>
            </a:r>
            <a:r>
              <a:rPr lang="ru-RU" sz="1000" spc="-2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эко-туризма</a:t>
            </a:r>
            <a:r>
              <a:rPr lang="ru-RU" sz="1000" spc="-2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000" spc="-2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глэмпинги</a:t>
            </a:r>
            <a:r>
              <a:rPr lang="ru-RU" sz="1000" spc="-20" dirty="0" smtClean="0">
                <a:latin typeface="Arial" panose="020B0604020202020204" pitchFamily="34" charset="0"/>
                <a:cs typeface="Arial" panose="020B0604020202020204" pitchFamily="34" charset="0"/>
              </a:rPr>
              <a:t>, кемпинги)</a:t>
            </a:r>
          </a:p>
          <a:p>
            <a:pPr marL="228600" indent="-228600" algn="just">
              <a:buClr>
                <a:srgbClr val="4756A0"/>
              </a:buClr>
              <a:buFont typeface="+mj-lt"/>
              <a:buAutoNum type="arabicPeriod"/>
            </a:pPr>
            <a:endParaRPr lang="ru-RU" sz="1000" spc="-2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algn="just">
              <a:buClr>
                <a:srgbClr val="4756A0"/>
              </a:buClr>
              <a:buFont typeface="+mj-lt"/>
              <a:buAutoNum type="arabicPeriod"/>
            </a:pPr>
            <a:r>
              <a:rPr lang="ru-RU" sz="1000" spc="-20" dirty="0" smtClean="0">
                <a:latin typeface="Arial" panose="020B0604020202020204" pitchFamily="34" charset="0"/>
                <a:cs typeface="Arial" panose="020B0604020202020204" pitchFamily="34" charset="0"/>
              </a:rPr>
              <a:t>Развитие промышленного и сельского туризма</a:t>
            </a:r>
            <a:endParaRPr lang="en-US" sz="1000" spc="-2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algn="just">
              <a:buClr>
                <a:srgbClr val="4756A0"/>
              </a:buClr>
              <a:buFont typeface="+mj-lt"/>
              <a:buAutoNum type="arabicPeriod"/>
            </a:pPr>
            <a:endParaRPr lang="ru-RU" sz="1000" spc="-2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algn="just">
              <a:buClr>
                <a:srgbClr val="4756A0"/>
              </a:buClr>
              <a:buFont typeface="+mj-lt"/>
              <a:buAutoNum type="arabicPeriod"/>
            </a:pPr>
            <a:r>
              <a:rPr lang="ru-RU" sz="1000" spc="-20" dirty="0" smtClean="0">
                <a:latin typeface="Arial" panose="020B0604020202020204" pitchFamily="34" charset="0"/>
                <a:cs typeface="Arial" panose="020B0604020202020204" pitchFamily="34" charset="0"/>
              </a:rPr>
              <a:t>Строительство </a:t>
            </a:r>
            <a:r>
              <a:rPr lang="ru-RU" sz="1000" spc="-2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ресторанно-гостиничного</a:t>
            </a:r>
            <a:r>
              <a:rPr lang="ru-RU" sz="1000" spc="-20" dirty="0" smtClean="0">
                <a:latin typeface="Arial" panose="020B0604020202020204" pitchFamily="34" charset="0"/>
                <a:cs typeface="Arial" panose="020B0604020202020204" pitchFamily="34" charset="0"/>
              </a:rPr>
              <a:t> комплекса          на берегу Волги</a:t>
            </a:r>
          </a:p>
          <a:p>
            <a:pPr marL="228600" indent="-228600" algn="just">
              <a:buClr>
                <a:srgbClr val="4756A0"/>
              </a:buClr>
              <a:buFont typeface="+mj-lt"/>
              <a:buAutoNum type="arabicPeriod"/>
            </a:pPr>
            <a:endParaRPr lang="ru-RU" sz="1000" spc="-2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algn="just">
              <a:buClr>
                <a:srgbClr val="4756A0"/>
              </a:buClr>
              <a:buFont typeface="+mj-lt"/>
              <a:buAutoNum type="arabicPeriod"/>
            </a:pPr>
            <a:r>
              <a:rPr lang="ru-RU" sz="1000" spc="-20" dirty="0" smtClean="0">
                <a:latin typeface="Arial" panose="020B0604020202020204" pitchFamily="34" charset="0"/>
                <a:cs typeface="Arial" panose="020B0604020202020204" pitchFamily="34" charset="0"/>
              </a:rPr>
              <a:t>Развитие маршрутов речного  транспорта</a:t>
            </a:r>
          </a:p>
          <a:p>
            <a:pPr marL="228600" indent="-228600" algn="just">
              <a:buClr>
                <a:srgbClr val="4756A0"/>
              </a:buClr>
              <a:buFont typeface="+mj-lt"/>
              <a:buAutoNum type="arabicPeriod"/>
            </a:pPr>
            <a:endParaRPr lang="ru-RU" sz="1000" b="1" spc="-2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algn="just">
              <a:buClr>
                <a:srgbClr val="4756A0"/>
              </a:buClr>
              <a:buFont typeface="+mj-lt"/>
              <a:buAutoNum type="arabicPeriod"/>
            </a:pPr>
            <a:r>
              <a:rPr lang="ru-RU" sz="1000" spc="-20" dirty="0" smtClean="0">
                <a:latin typeface="Arial" panose="020B0604020202020204" pitchFamily="34" charset="0"/>
                <a:cs typeface="Arial" panose="020B0604020202020204" pitchFamily="34" charset="0"/>
              </a:rPr>
              <a:t>Организация базы отдыха семейного формата  ( с примыканием к воде)</a:t>
            </a:r>
          </a:p>
          <a:p>
            <a:pPr marL="228600" indent="-228600" algn="just">
              <a:buClr>
                <a:srgbClr val="4756A0"/>
              </a:buClr>
              <a:buFont typeface="+mj-lt"/>
              <a:buAutoNum type="arabicPeriod"/>
            </a:pPr>
            <a:endParaRPr lang="ru-RU" sz="1000" spc="-2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algn="just">
              <a:buClr>
                <a:srgbClr val="4756A0"/>
              </a:buClr>
              <a:buFont typeface="+mj-lt"/>
              <a:buAutoNum type="arabicPeriod"/>
            </a:pPr>
            <a:r>
              <a:rPr lang="ru-RU" sz="1000" spc="-20" dirty="0" smtClean="0">
                <a:latin typeface="Arial" panose="020B0604020202020204" pitchFamily="34" charset="0"/>
                <a:cs typeface="Arial" panose="020B0604020202020204" pitchFamily="34" charset="0"/>
              </a:rPr>
              <a:t>Развитие спортивного туризма (спортивное ориентирование)</a:t>
            </a:r>
            <a:endParaRPr lang="ru-RU" sz="1000" spc="-2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buClr>
                <a:srgbClr val="4756A0"/>
              </a:buClr>
            </a:pPr>
            <a:endParaRPr lang="ru-RU" sz="1000" b="1" spc="-2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6345CBD2-909E-A10E-31BD-6D04FACA9677}"/>
              </a:ext>
            </a:extLst>
          </p:cNvPr>
          <p:cNvSpPr txBox="1"/>
          <p:nvPr/>
        </p:nvSpPr>
        <p:spPr>
          <a:xfrm>
            <a:off x="3147408" y="2889210"/>
            <a:ext cx="1900383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28600" indent="-228600">
              <a:buClr>
                <a:srgbClr val="4756A0"/>
              </a:buClr>
              <a:buFont typeface="+mj-lt"/>
              <a:buAutoNum type="arabicPeriod"/>
            </a:pPr>
            <a:endParaRPr lang="ru-RU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buClr>
                <a:srgbClr val="4756A0"/>
              </a:buClr>
            </a:pPr>
            <a:endParaRPr lang="ru-RU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536545CB-8A76-A6A7-72FB-255EE557C593}"/>
              </a:ext>
            </a:extLst>
          </p:cNvPr>
          <p:cNvSpPr txBox="1"/>
          <p:nvPr/>
        </p:nvSpPr>
        <p:spPr>
          <a:xfrm>
            <a:off x="5335824" y="2595295"/>
            <a:ext cx="2126132" cy="41242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28600" indent="-228600" algn="just">
              <a:buClr>
                <a:srgbClr val="4756A0"/>
              </a:buClr>
              <a:buFont typeface="+mj-lt"/>
              <a:buAutoNum type="arabicPeriod"/>
            </a:pP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Модернизация первичного звена здравоохранения</a:t>
            </a:r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algn="just">
              <a:buClr>
                <a:srgbClr val="4756A0"/>
              </a:buClr>
              <a:buFont typeface="+mj-lt"/>
              <a:buAutoNum type="arabicPeriod"/>
            </a:pPr>
            <a:endParaRPr lang="ru-RU" sz="1000" spc="-2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algn="just">
              <a:buClr>
                <a:srgbClr val="4756A0"/>
              </a:buClr>
              <a:buFont typeface="+mj-lt"/>
              <a:buAutoNum type="arabicPeriod"/>
            </a:pPr>
            <a:r>
              <a:rPr lang="ru-RU" sz="1000" spc="-20" dirty="0" smtClean="0">
                <a:latin typeface="Arial" panose="020B0604020202020204" pitchFamily="34" charset="0"/>
                <a:cs typeface="Arial" panose="020B0604020202020204" pitchFamily="34" charset="0"/>
              </a:rPr>
              <a:t>Строительство детских /спортивных площадок</a:t>
            </a:r>
            <a:endParaRPr lang="ru-RU" sz="1000" spc="-2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algn="just">
              <a:buClr>
                <a:srgbClr val="4756A0"/>
              </a:buClr>
              <a:buFont typeface="+mj-lt"/>
              <a:buAutoNum type="arabicPeriod"/>
            </a:pPr>
            <a:endParaRPr lang="ru-RU" sz="1000" spc="-2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algn="just">
              <a:buClr>
                <a:srgbClr val="4756A0"/>
              </a:buClr>
              <a:buFont typeface="+mj-lt"/>
              <a:buAutoNum type="arabicPeriod"/>
            </a:pPr>
            <a:r>
              <a:rPr lang="ru-RU" sz="1000" spc="-20" dirty="0" smtClean="0">
                <a:latin typeface="Arial" panose="020B0604020202020204" pitchFamily="34" charset="0"/>
                <a:cs typeface="Arial" panose="020B0604020202020204" pitchFamily="34" charset="0"/>
              </a:rPr>
              <a:t>Комплексная  жилая застройка  (жилые комплексы)</a:t>
            </a:r>
          </a:p>
          <a:p>
            <a:pPr marL="228600" indent="-228600" algn="just">
              <a:buClr>
                <a:srgbClr val="4756A0"/>
              </a:buClr>
              <a:buFont typeface="+mj-lt"/>
              <a:buAutoNum type="arabicPeriod"/>
            </a:pPr>
            <a:endParaRPr lang="ru-RU" sz="1000" spc="-2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algn="just">
              <a:buClr>
                <a:srgbClr val="4756A0"/>
              </a:buClr>
              <a:buFont typeface="+mj-lt"/>
              <a:buAutoNum type="arabicPeriod"/>
            </a:pPr>
            <a:r>
              <a:rPr lang="ru-RU" sz="1000" spc="-20" dirty="0" smtClean="0">
                <a:latin typeface="Arial" panose="020B0604020202020204" pitchFamily="34" charset="0"/>
                <a:cs typeface="Arial" panose="020B0604020202020204" pitchFamily="34" charset="0"/>
              </a:rPr>
              <a:t>Благоустройство  общественных территорий, парков, скверов </a:t>
            </a:r>
            <a:r>
              <a:rPr lang="ru-RU" sz="1000" i="1" spc="-20" dirty="0" smtClean="0">
                <a:latin typeface="Arial" panose="020B0604020202020204" pitchFamily="34" charset="0"/>
                <a:cs typeface="Arial" panose="020B0604020202020204" pitchFamily="34" charset="0"/>
              </a:rPr>
              <a:t>(установка дополнительных лавочек, озеленение территорий, организация освещения, установление архитектурных форм и </a:t>
            </a:r>
            <a:r>
              <a:rPr lang="ru-RU" sz="1000" i="1" spc="-2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арт-объектов</a:t>
            </a:r>
            <a:r>
              <a:rPr lang="ru-RU" sz="1000" i="1" spc="-2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228600" indent="-228600" algn="just">
              <a:buClr>
                <a:srgbClr val="4756A0"/>
              </a:buClr>
              <a:buFont typeface="+mj-lt"/>
              <a:buAutoNum type="arabicPeriod"/>
            </a:pPr>
            <a:endParaRPr lang="ru-RU" sz="1000" i="1" spc="-2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algn="just">
              <a:buClr>
                <a:srgbClr val="4756A0"/>
              </a:buClr>
              <a:buFont typeface="+mj-lt"/>
              <a:buAutoNum type="arabicPeriod"/>
            </a:pPr>
            <a:r>
              <a:rPr lang="ru-RU" sz="1000" spc="-20" dirty="0" smtClean="0">
                <a:latin typeface="Arial" panose="020B0604020202020204" pitchFamily="34" charset="0"/>
                <a:cs typeface="Arial" panose="020B0604020202020204" pitchFamily="34" charset="0"/>
              </a:rPr>
              <a:t>Создание  медицинского многопрофильного центра  со СПА</a:t>
            </a:r>
          </a:p>
          <a:p>
            <a:pPr marL="228600" indent="-228600" algn="just">
              <a:buClr>
                <a:srgbClr val="4756A0"/>
              </a:buClr>
              <a:buFont typeface="+mj-lt"/>
              <a:buAutoNum type="arabicPeriod"/>
            </a:pPr>
            <a:endParaRPr lang="ru-RU" sz="1000" spc="-2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algn="just">
              <a:buClr>
                <a:srgbClr val="4756A0"/>
              </a:buClr>
              <a:buFont typeface="+mj-lt"/>
              <a:buAutoNum type="arabicPeriod"/>
            </a:pPr>
            <a:r>
              <a:rPr lang="ru-RU" sz="1000" spc="-20" dirty="0" smtClean="0">
                <a:latin typeface="Arial" panose="020B0604020202020204" pitchFamily="34" charset="0"/>
                <a:cs typeface="Arial" panose="020B0604020202020204" pitchFamily="34" charset="0"/>
              </a:rPr>
              <a:t>Создание </a:t>
            </a:r>
            <a:r>
              <a:rPr lang="ru-RU" sz="1000" spc="-2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образовательно</a:t>
            </a:r>
            <a:r>
              <a:rPr lang="ru-RU" sz="1000" spc="-20" dirty="0" smtClean="0">
                <a:latin typeface="Arial" panose="020B0604020202020204" pitchFamily="34" charset="0"/>
                <a:cs typeface="Arial" panose="020B0604020202020204" pitchFamily="34" charset="0"/>
              </a:rPr>
              <a:t> – развлекательного центра</a:t>
            </a:r>
          </a:p>
          <a:p>
            <a:pPr marL="228600" indent="-228600">
              <a:buClr>
                <a:srgbClr val="4756A0"/>
              </a:buClr>
            </a:pPr>
            <a:endParaRPr lang="ru-RU" sz="1000" b="1" spc="-2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buClr>
                <a:srgbClr val="4756A0"/>
              </a:buClr>
              <a:buFont typeface="+mj-lt"/>
              <a:buAutoNum type="arabicPeriod"/>
            </a:pPr>
            <a:endParaRPr lang="ru-RU" sz="900" b="1" spc="-2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buClr>
                <a:srgbClr val="4756A0"/>
              </a:buClr>
            </a:pPr>
            <a:endParaRPr lang="ru-RU" sz="900" b="1" spc="-2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1A88E441-07D1-91D7-7BFA-4D1DCB1665ED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МАРКСОВСКОГО МУНИЦИПАЛЬНОГО РАЙОНА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BD46129F-8145-0BA3-6ADE-B0F0649B9EA3}"/>
              </a:ext>
            </a:extLst>
          </p:cNvPr>
          <p:cNvSpPr txBox="1"/>
          <p:nvPr/>
        </p:nvSpPr>
        <p:spPr>
          <a:xfrm>
            <a:off x="3111399" y="2973876"/>
            <a:ext cx="1900383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28600" indent="-228600">
              <a:buClr>
                <a:srgbClr val="4756A0"/>
              </a:buClr>
              <a:buFont typeface="+mj-lt"/>
              <a:buAutoNum type="arabicPeriod"/>
            </a:pPr>
            <a:endParaRPr lang="ru-RU" sz="900" b="1" spc="-2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buClr>
                <a:srgbClr val="4756A0"/>
              </a:buClr>
            </a:pPr>
            <a:endParaRPr lang="ru-RU" sz="900" b="1" spc="-2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BD46129F-8145-0BA3-6ADE-B0F0649B9EA3}"/>
              </a:ext>
            </a:extLst>
          </p:cNvPr>
          <p:cNvSpPr txBox="1"/>
          <p:nvPr/>
        </p:nvSpPr>
        <p:spPr>
          <a:xfrm>
            <a:off x="2942066" y="2423416"/>
            <a:ext cx="2126646" cy="28931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28600" indent="-228600" algn="just">
              <a:buClr>
                <a:srgbClr val="4756A0"/>
              </a:buClr>
              <a:buFont typeface="+mj-lt"/>
              <a:buAutoNum type="arabicPeriod"/>
            </a:pPr>
            <a:endParaRPr lang="ru-RU" sz="1000" b="1" spc="-2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algn="just">
              <a:buClr>
                <a:srgbClr val="4756A0"/>
              </a:buClr>
              <a:buFont typeface="+mj-lt"/>
              <a:buAutoNum type="arabicPeriod"/>
            </a:pPr>
            <a:r>
              <a:rPr lang="ru-RU" sz="1000" spc="-20" dirty="0" smtClean="0">
                <a:latin typeface="Arial" panose="020B0604020202020204" pitchFamily="34" charset="0"/>
                <a:cs typeface="Arial" panose="020B0604020202020204" pitchFamily="34" charset="0"/>
              </a:rPr>
              <a:t>Развитие птицеводства</a:t>
            </a:r>
          </a:p>
          <a:p>
            <a:pPr marL="228600" indent="-228600" algn="just">
              <a:buClr>
                <a:srgbClr val="4756A0"/>
              </a:buClr>
              <a:buFont typeface="+mj-lt"/>
              <a:buAutoNum type="arabicPeriod"/>
            </a:pPr>
            <a:endParaRPr lang="ru-RU" sz="1000" spc="-2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algn="just">
              <a:buClr>
                <a:srgbClr val="4756A0"/>
              </a:buClr>
              <a:buFont typeface="+mj-lt"/>
              <a:buAutoNum type="arabicPeriod"/>
            </a:pPr>
            <a:r>
              <a:rPr lang="ru-RU" sz="1000" spc="-20" dirty="0" smtClean="0">
                <a:latin typeface="Arial" panose="020B0604020202020204" pitchFamily="34" charset="0"/>
                <a:cs typeface="Arial" panose="020B0604020202020204" pitchFamily="34" charset="0"/>
              </a:rPr>
              <a:t>Строительство элеваторов</a:t>
            </a:r>
          </a:p>
          <a:p>
            <a:pPr marL="228600" indent="-228600" algn="just">
              <a:buClr>
                <a:srgbClr val="4756A0"/>
              </a:buClr>
              <a:buFont typeface="+mj-lt"/>
              <a:buAutoNum type="arabicPeriod"/>
            </a:pPr>
            <a:endParaRPr lang="ru-RU" sz="1000" spc="-2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algn="just">
              <a:buClr>
                <a:srgbClr val="4756A0"/>
              </a:buClr>
              <a:buFont typeface="+mj-lt"/>
              <a:buAutoNum type="arabicPeriod"/>
            </a:pPr>
            <a:r>
              <a:rPr lang="ru-RU" sz="1000" spc="-20" dirty="0" smtClean="0">
                <a:latin typeface="Arial" panose="020B0604020202020204" pitchFamily="34" charset="0"/>
                <a:cs typeface="Arial" panose="020B0604020202020204" pitchFamily="34" charset="0"/>
              </a:rPr>
              <a:t>Организация тепличных комплексов по выращиванию овощных культур,  в.т.ч рассады овощной, ягод, цветов и т.д.</a:t>
            </a:r>
          </a:p>
          <a:p>
            <a:pPr marL="228600" indent="-228600" algn="just">
              <a:buClr>
                <a:srgbClr val="4756A0"/>
              </a:buClr>
              <a:buFont typeface="+mj-lt"/>
              <a:buAutoNum type="arabicPeriod"/>
            </a:pPr>
            <a:endParaRPr lang="ru-RU" sz="1000" spc="-2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algn="just">
              <a:buClr>
                <a:srgbClr val="4756A0"/>
              </a:buClr>
              <a:buFont typeface="+mj-lt"/>
              <a:buAutoNum type="arabicPeriod"/>
            </a:pPr>
            <a:r>
              <a:rPr lang="ru-RU" sz="1000" spc="-20" dirty="0" smtClean="0">
                <a:latin typeface="Arial" panose="020B0604020202020204" pitchFamily="34" charset="0"/>
                <a:cs typeface="Arial" panose="020B0604020202020204" pitchFamily="34" charset="0"/>
              </a:rPr>
              <a:t>Развитие садоводства</a:t>
            </a:r>
          </a:p>
          <a:p>
            <a:pPr marL="228600" indent="-228600" algn="just">
              <a:buClr>
                <a:srgbClr val="4756A0"/>
              </a:buClr>
              <a:buFont typeface="+mj-lt"/>
              <a:buAutoNum type="arabicPeriod"/>
            </a:pPr>
            <a:endParaRPr lang="ru-RU" sz="1000" spc="-2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algn="just">
              <a:buClr>
                <a:srgbClr val="4756A0"/>
              </a:buClr>
              <a:buFont typeface="+mj-lt"/>
              <a:buAutoNum type="arabicPeriod"/>
            </a:pPr>
            <a:r>
              <a:rPr lang="ru-RU" sz="1000" spc="-20" dirty="0" smtClean="0">
                <a:latin typeface="Arial" panose="020B0604020202020204" pitchFamily="34" charset="0"/>
                <a:cs typeface="Arial" panose="020B0604020202020204" pitchFamily="34" charset="0"/>
              </a:rPr>
              <a:t>Развитие </a:t>
            </a:r>
            <a:r>
              <a:rPr lang="ru-RU" sz="1000" spc="-2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аквакультуры</a:t>
            </a:r>
            <a:endParaRPr lang="ru-RU" sz="1000" spc="-2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algn="just">
              <a:buClr>
                <a:srgbClr val="4756A0"/>
              </a:buClr>
              <a:buFont typeface="+mj-lt"/>
              <a:buAutoNum type="arabicPeriod"/>
            </a:pPr>
            <a:endParaRPr lang="ru-RU" sz="1000" spc="-2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algn="just">
              <a:buClr>
                <a:srgbClr val="4756A0"/>
              </a:buClr>
              <a:buFont typeface="+mj-lt"/>
              <a:buAutoNum type="arabicPeriod"/>
            </a:pPr>
            <a:r>
              <a:rPr lang="ru-RU" sz="1000" spc="-20" dirty="0" smtClean="0">
                <a:latin typeface="Arial" panose="020B0604020202020204" pitchFamily="34" charset="0"/>
                <a:cs typeface="Arial" panose="020B0604020202020204" pitchFamily="34" charset="0"/>
              </a:rPr>
              <a:t>Создание питомника для выращивания насаждений  с целью благоустройства города</a:t>
            </a:r>
          </a:p>
          <a:p>
            <a:pPr marL="228600" indent="-228600">
              <a:buClr>
                <a:srgbClr val="4756A0"/>
              </a:buClr>
              <a:buFont typeface="+mj-lt"/>
              <a:buAutoNum type="arabicPeriod"/>
            </a:pPr>
            <a:endParaRPr lang="ru-RU" sz="900" spc="-2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buClr>
                <a:srgbClr val="4756A0"/>
              </a:buClr>
            </a:pPr>
            <a:endParaRPr lang="ru-RU" sz="900" b="1" spc="-2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536545CB-8A76-A6A7-72FB-255EE557C593}"/>
              </a:ext>
            </a:extLst>
          </p:cNvPr>
          <p:cNvSpPr txBox="1"/>
          <p:nvPr/>
        </p:nvSpPr>
        <p:spPr>
          <a:xfrm>
            <a:off x="7599247" y="2595295"/>
            <a:ext cx="2052753" cy="33085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28600" indent="-228600" algn="just">
              <a:buClr>
                <a:srgbClr val="4756A0"/>
              </a:buClr>
              <a:buFont typeface="+mj-lt"/>
              <a:buAutoNum type="arabicPeriod"/>
            </a:pP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Швейное производство</a:t>
            </a:r>
          </a:p>
          <a:p>
            <a:pPr marL="228600" indent="-228600" algn="just">
              <a:buClr>
                <a:srgbClr val="4756A0"/>
              </a:buClr>
              <a:buFont typeface="+mj-lt"/>
              <a:buAutoNum type="arabicPeriod"/>
            </a:pPr>
            <a:endParaRPr lang="ru-RU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algn="just">
              <a:buClr>
                <a:srgbClr val="4756A0"/>
              </a:buClr>
              <a:buFont typeface="+mj-lt"/>
              <a:buAutoNum type="arabicPeriod"/>
            </a:pP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Производство </a:t>
            </a:r>
            <a:r>
              <a:rPr lang="ru-RU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дронов</a:t>
            </a: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и другой спец.техники</a:t>
            </a:r>
          </a:p>
          <a:p>
            <a:pPr marL="228600" indent="-228600" algn="just">
              <a:buClr>
                <a:srgbClr val="4756A0"/>
              </a:buClr>
              <a:buFont typeface="+mj-lt"/>
              <a:buAutoNum type="arabicPeriod"/>
            </a:pPr>
            <a:endParaRPr lang="ru-RU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algn="just">
              <a:buClr>
                <a:srgbClr val="4756A0"/>
              </a:buClr>
              <a:buFont typeface="+mj-lt"/>
              <a:buAutoNum type="arabicPeriod"/>
            </a:pP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Переработка рыбы</a:t>
            </a:r>
          </a:p>
          <a:p>
            <a:pPr marL="228600" indent="-228600" algn="just">
              <a:buClr>
                <a:srgbClr val="4756A0"/>
              </a:buClr>
              <a:buFont typeface="+mj-lt"/>
              <a:buAutoNum type="arabicPeriod"/>
            </a:pPr>
            <a:endParaRPr lang="ru-RU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algn="just">
              <a:buClr>
                <a:srgbClr val="4756A0"/>
              </a:buClr>
              <a:buFont typeface="+mj-lt"/>
              <a:buAutoNum type="arabicPeriod"/>
            </a:pP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Производство комбикормов для животных</a:t>
            </a:r>
          </a:p>
          <a:p>
            <a:pPr marL="228600" indent="-228600" algn="just">
              <a:buClr>
                <a:srgbClr val="4756A0"/>
              </a:buClr>
              <a:buFont typeface="+mj-lt"/>
              <a:buAutoNum type="arabicPeriod"/>
            </a:pPr>
            <a:endParaRPr lang="ru-RU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algn="just">
              <a:buClr>
                <a:srgbClr val="4756A0"/>
              </a:buClr>
              <a:buFont typeface="+mj-lt"/>
              <a:buAutoNum type="arabicPeriod"/>
            </a:pP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Развитие мясоперерабатывающих и молокоперерабатывающих высокотехнологичных производств</a:t>
            </a:r>
          </a:p>
          <a:p>
            <a:pPr marL="228600" indent="-228600" algn="just">
              <a:buClr>
                <a:srgbClr val="4756A0"/>
              </a:buClr>
              <a:buFont typeface="+mj-lt"/>
              <a:buAutoNum type="arabicPeriod"/>
            </a:pPr>
            <a:endParaRPr lang="ru-RU" sz="9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algn="just">
              <a:buClr>
                <a:srgbClr val="4756A0"/>
              </a:buClr>
              <a:buFont typeface="+mj-lt"/>
              <a:buAutoNum type="arabicPeriod"/>
            </a:pPr>
            <a:endParaRPr lang="ru-RU" sz="9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buClr>
                <a:srgbClr val="4756A0"/>
              </a:buClr>
              <a:buFont typeface="+mj-lt"/>
              <a:buAutoNum type="arabicPeriod"/>
            </a:pPr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buClr>
                <a:srgbClr val="4756A0"/>
              </a:buClr>
              <a:buFont typeface="+mj-lt"/>
              <a:buAutoNum type="arabicPeriod"/>
            </a:pPr>
            <a:endParaRPr lang="ru-RU" sz="1000" spc="-2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buClr>
                <a:srgbClr val="4756A0"/>
              </a:buClr>
            </a:pPr>
            <a:endParaRPr lang="ru-RU" sz="900" b="1" spc="-2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buClr>
                <a:srgbClr val="4756A0"/>
              </a:buClr>
              <a:buFont typeface="+mj-lt"/>
              <a:buAutoNum type="arabicPeriod"/>
            </a:pPr>
            <a:endParaRPr lang="ru-RU" sz="900" b="1" spc="-2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buClr>
                <a:srgbClr val="4756A0"/>
              </a:buClr>
            </a:pPr>
            <a:endParaRPr lang="ru-RU" sz="900" b="1" spc="-2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Picture 2" descr="C:\Users\нигматулинаои\Desktop\для презентации\Герб Маркс - без фона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50335" y="0"/>
            <a:ext cx="655665" cy="7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1239528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>
            <a:extLst>
              <a:ext uri="{FF2B5EF4-FFF2-40B4-BE49-F238E27FC236}">
                <a16:creationId xmlns="" xmlns:a16="http://schemas.microsoft.com/office/drawing/2014/main" id="{62CA7548-6045-4ECD-4A16-A7415314D93C}"/>
              </a:ext>
            </a:extLst>
          </p:cNvPr>
          <p:cNvSpPr/>
          <p:nvPr/>
        </p:nvSpPr>
        <p:spPr>
          <a:xfrm>
            <a:off x="588145" y="5114868"/>
            <a:ext cx="5052634" cy="989530"/>
          </a:xfrm>
          <a:prstGeom prst="roundRect">
            <a:avLst>
              <a:gd name="adj" fmla="val 42003"/>
            </a:avLst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03999" rtlCol="0" anchor="ctr"/>
          <a:lstStyle/>
          <a:p>
            <a:pPr lvl="0" algn="just">
              <a:defRPr/>
            </a:pPr>
            <a:endParaRPr kumimoji="0" lang="ru-RU" sz="1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5927788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СВОБОДНЫЕ ИНВЕСТИЦИОННЫЕ ПЛОЩАДКИ</a:t>
            </a: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=""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6" y="163628"/>
            <a:ext cx="2320959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свободные инвестиционные площадки</a:t>
            </a:r>
            <a:endParaRPr lang="x-none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Номер слайда 50">
            <a:extLst>
              <a:ext uri="{FF2B5EF4-FFF2-40B4-BE49-F238E27FC236}">
                <a16:creationId xmlns="" xmlns:a16="http://schemas.microsoft.com/office/drawing/2014/main" id="{44424661-66FD-8F93-DC83-63C5A9828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27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="" xmlns:a16="http://schemas.microsoft.com/office/drawing/2014/main" id="{9B83FABD-A56B-D9B1-C69E-50C46E0F43F7}"/>
              </a:ext>
            </a:extLst>
          </p:cNvPr>
          <p:cNvSpPr/>
          <p:nvPr/>
        </p:nvSpPr>
        <p:spPr>
          <a:xfrm>
            <a:off x="557566" y="1355249"/>
            <a:ext cx="5045169" cy="1121734"/>
          </a:xfrm>
          <a:prstGeom prst="roundRect">
            <a:avLst>
              <a:gd name="adj" fmla="val 22570"/>
            </a:avLst>
          </a:prstGeom>
          <a:solidFill>
            <a:schemeClr val="tx2">
              <a:lumMod val="60000"/>
              <a:lumOff val="40000"/>
            </a:schemeClr>
          </a:solid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84" name="Рисунок 83" descr="Маркер со сплошной заливкой">
            <a:extLst>
              <a:ext uri="{FF2B5EF4-FFF2-40B4-BE49-F238E27FC236}">
                <a16:creationId xmlns="" xmlns:a16="http://schemas.microsoft.com/office/drawing/2014/main" id="{72083DFE-EDD9-273A-911A-529160DD2C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329080" y="3214360"/>
            <a:ext cx="180000" cy="180000"/>
          </a:xfrm>
          <a:prstGeom prst="rect">
            <a:avLst/>
          </a:prstGeom>
        </p:spPr>
      </p:pic>
      <p:sp>
        <p:nvSpPr>
          <p:cNvPr id="123" name="Скругленный прямоугольник 122">
            <a:extLst>
              <a:ext uri="{FF2B5EF4-FFF2-40B4-BE49-F238E27FC236}">
                <a16:creationId xmlns="" xmlns:a16="http://schemas.microsoft.com/office/drawing/2014/main" id="{ED5127D8-F80B-2E74-96D7-6C60603119FC}"/>
              </a:ext>
            </a:extLst>
          </p:cNvPr>
          <p:cNvSpPr/>
          <p:nvPr/>
        </p:nvSpPr>
        <p:spPr>
          <a:xfrm>
            <a:off x="505920" y="2615878"/>
            <a:ext cx="5122983" cy="2382535"/>
          </a:xfrm>
          <a:prstGeom prst="roundRect">
            <a:avLst>
              <a:gd name="adj" fmla="val 12524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25" name="TextBox 124">
            <a:extLst>
              <a:ext uri="{FF2B5EF4-FFF2-40B4-BE49-F238E27FC236}">
                <a16:creationId xmlns="" xmlns:a16="http://schemas.microsoft.com/office/drawing/2014/main" id="{1D28A327-E730-2B92-6BD0-2BE87DFA2691}"/>
              </a:ext>
            </a:extLst>
          </p:cNvPr>
          <p:cNvSpPr txBox="1"/>
          <p:nvPr/>
        </p:nvSpPr>
        <p:spPr>
          <a:xfrm>
            <a:off x="622937" y="3002834"/>
            <a:ext cx="504924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ТАРИФЫ</a:t>
            </a:r>
            <a:endParaRPr lang="x-none" sz="11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6" name="TextBox 125">
            <a:extLst>
              <a:ext uri="{FF2B5EF4-FFF2-40B4-BE49-F238E27FC236}">
                <a16:creationId xmlns="" xmlns:a16="http://schemas.microsoft.com/office/drawing/2014/main" id="{E6D9E1F9-3174-97AD-989C-6D9ADCBE2F71}"/>
              </a:ext>
            </a:extLst>
          </p:cNvPr>
          <p:cNvSpPr txBox="1"/>
          <p:nvPr/>
        </p:nvSpPr>
        <p:spPr>
          <a:xfrm>
            <a:off x="717378" y="1673521"/>
            <a:ext cx="44898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endParaRPr lang="x-none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7" name="TextBox 126">
            <a:extLst>
              <a:ext uri="{FF2B5EF4-FFF2-40B4-BE49-F238E27FC236}">
                <a16:creationId xmlns="" xmlns:a16="http://schemas.microsoft.com/office/drawing/2014/main" id="{58C2C973-5563-55D5-F202-5DA06EA91736}"/>
              </a:ext>
            </a:extLst>
          </p:cNvPr>
          <p:cNvSpPr txBox="1"/>
          <p:nvPr/>
        </p:nvSpPr>
        <p:spPr>
          <a:xfrm>
            <a:off x="1215088" y="1725283"/>
            <a:ext cx="4213437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ИНВЕСТИЦИОННЫХ ПЛОЩАДОК</a:t>
            </a:r>
            <a:endParaRPr lang="x-none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6" name="TextBox 155">
            <a:extLst>
              <a:ext uri="{FF2B5EF4-FFF2-40B4-BE49-F238E27FC236}">
                <a16:creationId xmlns="" xmlns:a16="http://schemas.microsoft.com/office/drawing/2014/main" id="{48F919B7-90B8-C9E2-4B26-E6EE9FAC0F10}"/>
              </a:ext>
            </a:extLst>
          </p:cNvPr>
          <p:cNvSpPr txBox="1"/>
          <p:nvPr/>
        </p:nvSpPr>
        <p:spPr>
          <a:xfrm>
            <a:off x="977381" y="3553875"/>
            <a:ext cx="1870322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10,76 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руб.</a:t>
            </a:r>
          </a:p>
          <a:p>
            <a: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газоснабжение (куб.м)</a:t>
            </a:r>
            <a:endParaRPr lang="ru-RU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8" name="TextBox 157">
            <a:extLst>
              <a:ext uri="{FF2B5EF4-FFF2-40B4-BE49-F238E27FC236}">
                <a16:creationId xmlns="" xmlns:a16="http://schemas.microsoft.com/office/drawing/2014/main" id="{90DEA080-6B2C-362A-231A-C9436F916D74}"/>
              </a:ext>
            </a:extLst>
          </p:cNvPr>
          <p:cNvSpPr txBox="1"/>
          <p:nvPr/>
        </p:nvSpPr>
        <p:spPr>
          <a:xfrm>
            <a:off x="972869" y="4052437"/>
            <a:ext cx="1992399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38,76 руб.</a:t>
            </a:r>
          </a:p>
          <a:p>
            <a: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водоснабжение (куб.м.)</a:t>
            </a:r>
            <a:endParaRPr lang="ru-RU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2" name="TextBox 161">
            <a:extLst>
              <a:ext uri="{FF2B5EF4-FFF2-40B4-BE49-F238E27FC236}">
                <a16:creationId xmlns="" xmlns:a16="http://schemas.microsoft.com/office/drawing/2014/main" id="{2C4EF67B-79D6-EF4B-9677-0966A8E74B66}"/>
              </a:ext>
            </a:extLst>
          </p:cNvPr>
          <p:cNvSpPr txBox="1"/>
          <p:nvPr/>
        </p:nvSpPr>
        <p:spPr>
          <a:xfrm>
            <a:off x="3342831" y="3312075"/>
            <a:ext cx="1922274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4,75 руб.</a:t>
            </a:r>
            <a:endParaRPr lang="ru-RU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электроэнергия (</a:t>
            </a:r>
            <a: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кВт/час )</a:t>
            </a:r>
            <a:endParaRPr lang="ru-RU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4" name="TextBox 163">
            <a:extLst>
              <a:ext uri="{FF2B5EF4-FFF2-40B4-BE49-F238E27FC236}">
                <a16:creationId xmlns="" xmlns:a16="http://schemas.microsoft.com/office/drawing/2014/main" id="{AED396BB-12B2-75E3-FB8C-029EA35F4927}"/>
              </a:ext>
            </a:extLst>
          </p:cNvPr>
          <p:cNvSpPr txBox="1"/>
          <p:nvPr/>
        </p:nvSpPr>
        <p:spPr>
          <a:xfrm>
            <a:off x="3365829" y="3741887"/>
            <a:ext cx="1973641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2702,93 руб.</a:t>
            </a:r>
            <a:endParaRPr lang="ru-RU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теплоснабжение (Гкал)</a:t>
            </a:r>
            <a:endParaRPr lang="ru-RU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A573855-2890-5E85-14C0-7DA28851F63A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МАРКСОВСКОГО МУНИЦИПАЛЬНОГО РАЙОНА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1" name="Группа 70"/>
          <p:cNvGrpSpPr/>
          <p:nvPr/>
        </p:nvGrpSpPr>
        <p:grpSpPr>
          <a:xfrm>
            <a:off x="5661329" y="1761765"/>
            <a:ext cx="4244671" cy="3505200"/>
            <a:chOff x="594684" y="3193142"/>
            <a:chExt cx="6213081" cy="4244590"/>
          </a:xfrm>
        </p:grpSpPr>
        <p:pic>
          <p:nvPicPr>
            <p:cNvPr id="77" name="Рисунок 76"/>
            <p:cNvPicPr>
              <a:picLocks noChangeAspect="1"/>
            </p:cNvPicPr>
            <p:nvPr/>
          </p:nvPicPr>
          <p:blipFill>
            <a:blip r:embed="rId9" cstate="print">
              <a:grayscl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94684" y="3193142"/>
              <a:ext cx="6213081" cy="4244590"/>
            </a:xfrm>
            <a:prstGeom prst="rect">
              <a:avLst/>
            </a:prstGeom>
            <a:ln>
              <a:noFill/>
            </a:ln>
          </p:spPr>
        </p:pic>
        <p:sp>
          <p:nvSpPr>
            <p:cNvPr id="78" name="object 71"/>
            <p:cNvSpPr txBox="1"/>
            <p:nvPr/>
          </p:nvSpPr>
          <p:spPr>
            <a:xfrm>
              <a:off x="744037" y="4674390"/>
              <a:ext cx="2983127" cy="418174"/>
            </a:xfrm>
            <a:prstGeom prst="rect">
              <a:avLst/>
            </a:prstGeom>
            <a:solidFill>
              <a:schemeClr val="bg1">
                <a:alpha val="84000"/>
              </a:schemeClr>
            </a:solidFill>
            <a:ln>
              <a:noFill/>
            </a:ln>
          </p:spPr>
          <p:txBody>
            <a:bodyPr vert="horz" wrap="square" lIns="0" tIns="16933" rIns="0" bIns="0" rtlCol="0">
              <a:spAutoFit/>
            </a:bodyPr>
            <a:lstStyle/>
            <a:p>
              <a:pPr marL="16933">
                <a:spcBef>
                  <a:spcPts val="133"/>
                </a:spcBef>
              </a:pPr>
              <a:r>
                <a:rPr sz="2133" b="1" spc="300" dirty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PT Astra Serif" panose="020A0603040505020204" pitchFamily="18" charset="-52"/>
                  <a:ea typeface="PT Astra Serif" panose="020A0603040505020204" pitchFamily="18" charset="-52"/>
                  <a:cs typeface="Arial"/>
                </a:rPr>
                <a:t>САРАТОВ</a:t>
              </a:r>
            </a:p>
          </p:txBody>
        </p:sp>
        <p:sp>
          <p:nvSpPr>
            <p:cNvPr id="80" name="object 71"/>
            <p:cNvSpPr txBox="1"/>
            <p:nvPr/>
          </p:nvSpPr>
          <p:spPr>
            <a:xfrm>
              <a:off x="4276591" y="4228960"/>
              <a:ext cx="1993503" cy="418174"/>
            </a:xfrm>
            <a:prstGeom prst="rect">
              <a:avLst/>
            </a:prstGeom>
            <a:solidFill>
              <a:schemeClr val="bg1">
                <a:alpha val="78000"/>
              </a:schemeClr>
            </a:solidFill>
            <a:ln>
              <a:noFill/>
            </a:ln>
          </p:spPr>
          <p:txBody>
            <a:bodyPr vert="horz" wrap="square" lIns="0" tIns="16933" rIns="0" bIns="0" rtlCol="0">
              <a:spAutoFit/>
            </a:bodyPr>
            <a:lstStyle/>
            <a:p>
              <a:pPr marL="16933">
                <a:spcBef>
                  <a:spcPts val="133"/>
                </a:spcBef>
              </a:pPr>
              <a:r>
                <a:rPr lang="ru-RU" sz="2133" b="1" spc="300" dirty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PT Astra Serif" panose="020A0603040505020204" pitchFamily="18" charset="-52"/>
                  <a:ea typeface="PT Astra Serif" panose="020A0603040505020204" pitchFamily="18" charset="-52"/>
                  <a:cs typeface="Arial"/>
                </a:rPr>
                <a:t>МАРКС</a:t>
              </a:r>
              <a:endParaRPr sz="2133" b="1" spc="3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  <a:cs typeface="Arial"/>
              </a:endParaRPr>
            </a:p>
          </p:txBody>
        </p:sp>
      </p:grpSp>
      <p:pic>
        <p:nvPicPr>
          <p:cNvPr id="86" name="Рисунок 8"/>
          <p:cNvPicPr>
            <a:picLocks noChangeAspect="1"/>
          </p:cNvPicPr>
          <p:nvPr/>
        </p:nvPicPr>
        <p:blipFill>
          <a:blip r:embed="rId10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849516" y="2623957"/>
            <a:ext cx="887413" cy="96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TextBox 22"/>
          <p:cNvSpPr txBox="1"/>
          <p:nvPr/>
        </p:nvSpPr>
        <p:spPr>
          <a:xfrm>
            <a:off x="2817032" y="4144615"/>
            <a:ext cx="250806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>
                <a:latin typeface="Arial" pitchFamily="34" charset="0"/>
                <a:cs typeface="Arial" pitchFamily="34" charset="0"/>
              </a:rPr>
              <a:t>             31,74 руб.</a:t>
            </a:r>
          </a:p>
          <a:p>
            <a:pPr algn="ctr"/>
            <a:r>
              <a:rPr lang="ru-RU" sz="1100" b="1" dirty="0" smtClean="0">
                <a:latin typeface="Arial" pitchFamily="34" charset="0"/>
                <a:cs typeface="Arial" pitchFamily="34" charset="0"/>
              </a:rPr>
              <a:t>    очистные сооружения</a:t>
            </a:r>
            <a:endParaRPr lang="ru-RU" sz="11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4" name="Picture 2" descr="C:\Users\нигматулинаои\Desktop\для презентации\Герб Маркс - без фона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50335" y="0"/>
            <a:ext cx="655665" cy="7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887506" y="4444933"/>
            <a:ext cx="195437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>
                <a:latin typeface="Arial" pitchFamily="34" charset="0"/>
                <a:cs typeface="Arial" pitchFamily="34" charset="0"/>
              </a:rPr>
              <a:t>41,93 руб.</a:t>
            </a:r>
          </a:p>
          <a:p>
            <a: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водоотведение (куб.м.)</a:t>
            </a:r>
            <a:endParaRPr lang="ru-RU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821514" y="4592850"/>
            <a:ext cx="250806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>
                <a:latin typeface="Arial" pitchFamily="34" charset="0"/>
                <a:cs typeface="Arial" pitchFamily="34" charset="0"/>
              </a:rPr>
              <a:t>             7,24 руб.</a:t>
            </a:r>
          </a:p>
          <a:p>
            <a:r>
              <a:rPr lang="ru-RU" sz="1100" b="1" dirty="0" smtClean="0">
                <a:latin typeface="Arial" pitchFamily="34" charset="0"/>
                <a:cs typeface="Arial" pitchFamily="34" charset="0"/>
              </a:rPr>
              <a:t>             отопление</a:t>
            </a:r>
            <a:endParaRPr lang="ru-RU" sz="1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90831" y="5189839"/>
            <a:ext cx="478206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Ознакомиться с подробной информацией о площадках можно на Инвестиционном портале Марксовского района: </a:t>
            </a:r>
            <a:r>
              <a:rPr lang="en-US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https://marxinvest.ru/proekty-i-ploshhadki/investicionnye-ploshhadkihtml</a:t>
            </a:r>
            <a:endParaRPr lang="ru-RU" sz="13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62820313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36">
            <a:extLst>
              <a:ext uri="{FF2B5EF4-FFF2-40B4-BE49-F238E27FC236}">
                <a16:creationId xmlns="" xmlns:a16="http://schemas.microsoft.com/office/drawing/2014/main" id="{5B821D9F-B96E-25F8-FC33-2F7B717097C0}"/>
              </a:ext>
            </a:extLst>
          </p:cNvPr>
          <p:cNvSpPr/>
          <p:nvPr/>
        </p:nvSpPr>
        <p:spPr>
          <a:xfrm>
            <a:off x="0" y="752026"/>
            <a:ext cx="9390579" cy="0"/>
          </a:xfrm>
          <a:custGeom>
            <a:avLst/>
            <a:gdLst/>
            <a:ahLst/>
            <a:cxnLst/>
            <a:rect l="l" t="t" r="r" b="b"/>
            <a:pathLst>
              <a:path w="11557635">
                <a:moveTo>
                  <a:pt x="0" y="0"/>
                </a:moveTo>
                <a:lnTo>
                  <a:pt x="11557317" y="0"/>
                </a:lnTo>
              </a:path>
            </a:pathLst>
          </a:custGeom>
          <a:ln w="9525">
            <a:solidFill>
              <a:srgbClr val="1D1D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TextBox 76"/>
          <p:cNvSpPr txBox="1"/>
          <p:nvPr/>
        </p:nvSpPr>
        <p:spPr>
          <a:xfrm>
            <a:off x="4998084" y="1295268"/>
            <a:ext cx="214566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1.Общая </a:t>
            </a:r>
            <a:r>
              <a:rPr lang="ru-RU" sz="9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площадь участка - </a:t>
            </a:r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1510 </a:t>
            </a:r>
            <a:r>
              <a:rPr lang="ru-RU" sz="9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кв.м. </a:t>
            </a:r>
            <a:endParaRPr lang="ru-RU" sz="9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2.Категория </a:t>
            </a:r>
            <a:r>
              <a:rPr lang="ru-RU" sz="9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земли - </a:t>
            </a:r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"Производство Земли особо охраняемых территорий и объектов" </a:t>
            </a: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sz="9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. Вид разрешенного использования </a:t>
            </a:r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– «Для размещения лыжной базы» </a:t>
            </a: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4.Форма собственности </a:t>
            </a:r>
            <a:r>
              <a:rPr lang="ru-RU" sz="9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- муниципальная     </a:t>
            </a:r>
            <a:endParaRPr lang="ru-RU" sz="9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5. Форма сделки- аренда</a:t>
            </a:r>
          </a:p>
          <a:p>
            <a:pPr algn="just"/>
            <a:r>
              <a:rPr lang="ru-RU" sz="9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ИНЖЕНЕРНАЯ </a:t>
            </a:r>
            <a:r>
              <a:rPr lang="ru-RU" sz="9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ИНФРАСТРУКТУРА </a:t>
            </a:r>
            <a:r>
              <a:rPr lang="ru-RU" sz="9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возможность </a:t>
            </a:r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подключения к : </a:t>
            </a:r>
          </a:p>
          <a:p>
            <a:pPr marL="228600" indent="-228600"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 . Электроснабжению (КТП)</a:t>
            </a:r>
          </a:p>
          <a:p>
            <a:pPr marL="228600" indent="-228600"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2. Газоснабжению (ГРП)</a:t>
            </a:r>
          </a:p>
          <a:p>
            <a:pPr marL="228600" indent="-228600"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3. Отоплению (котельной)</a:t>
            </a:r>
          </a:p>
          <a:p>
            <a:pPr marL="228600" indent="-228600"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4. Водоснабжению</a:t>
            </a:r>
          </a:p>
          <a:p>
            <a:pPr marL="228600" indent="-228600"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5. Канализации</a:t>
            </a:r>
          </a:p>
          <a:p>
            <a:pPr marL="228600" indent="-228600" algn="just"/>
            <a:endParaRPr lang="ru-RU" sz="9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5055348" y="770529"/>
            <a:ext cx="40527" cy="5963646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77525" y="3933811"/>
            <a:ext cx="9828475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0" y="1303140"/>
            <a:ext cx="2345636" cy="25612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1.Общая </a:t>
            </a:r>
            <a:r>
              <a:rPr lang="ru-RU" sz="9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площадь - </a:t>
            </a:r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155,865 кв.м.</a:t>
            </a: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9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. Категория земли </a:t>
            </a:r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– «Производство» </a:t>
            </a: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sz="9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. Вид разрешенного использования -  </a:t>
            </a:r>
            <a:endParaRPr lang="ru-RU" sz="9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«Для размещения производственных корпусов» </a:t>
            </a: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ru-RU" sz="9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. Форма </a:t>
            </a:r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собственности </a:t>
            </a:r>
            <a:r>
              <a:rPr lang="ru-RU" sz="9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частная    </a:t>
            </a: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5. Форма сделки- аренда</a:t>
            </a:r>
          </a:p>
          <a:p>
            <a:pPr algn="just"/>
            <a:r>
              <a:rPr lang="ru-RU" sz="9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ИНЖЕНЕРНАЯ ИНФРАСТРУКТУРА</a:t>
            </a:r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1.Электроснабжение</a:t>
            </a: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9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. Газоснабжение </a:t>
            </a:r>
            <a:endParaRPr lang="ru-RU" sz="9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sz="9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Водоснабжение</a:t>
            </a: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4. Канализация</a:t>
            </a: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5. Котельные установки</a:t>
            </a:r>
          </a:p>
          <a:p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Наличие зданий и сооружений: АБК, корпус № 6, цех №1, цех № 11, цех №12, литейный цех, гаражи, столовая, сто, пост охраны, пожарное ДЭПО, </a:t>
            </a:r>
            <a:r>
              <a:rPr lang="ru-RU" sz="900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газораспр</a:t>
            </a:r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. сети</a:t>
            </a:r>
          </a:p>
        </p:txBody>
      </p:sp>
      <p:sp>
        <p:nvSpPr>
          <p:cNvPr id="86" name="Скругленный прямоугольник 85"/>
          <p:cNvSpPr/>
          <p:nvPr/>
        </p:nvSpPr>
        <p:spPr>
          <a:xfrm>
            <a:off x="0" y="775063"/>
            <a:ext cx="476250" cy="253793"/>
          </a:xfrm>
          <a:prstGeom prst="roundRect">
            <a:avLst/>
          </a:prstGeom>
          <a:noFill/>
          <a:ln w="28575">
            <a:solidFill>
              <a:srgbClr val="18529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 algn="ctr">
              <a:spcBef>
                <a:spcPts val="100"/>
              </a:spcBef>
            </a:pPr>
            <a:r>
              <a:rPr lang="ru-RU" sz="2000" b="1" dirty="0" smtClean="0">
                <a:solidFill>
                  <a:srgbClr val="1852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800" b="1" dirty="0">
              <a:solidFill>
                <a:srgbClr val="18529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Скругленный прямоугольник 86"/>
          <p:cNvSpPr/>
          <p:nvPr/>
        </p:nvSpPr>
        <p:spPr>
          <a:xfrm>
            <a:off x="5090557" y="772399"/>
            <a:ext cx="433943" cy="253793"/>
          </a:xfrm>
          <a:prstGeom prst="roundRect">
            <a:avLst/>
          </a:prstGeom>
          <a:noFill/>
          <a:ln w="28575">
            <a:solidFill>
              <a:srgbClr val="18529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 algn="ctr">
              <a:spcBef>
                <a:spcPts val="100"/>
              </a:spcBef>
            </a:pPr>
            <a:r>
              <a:rPr lang="ru-RU" sz="2000" b="1" dirty="0" smtClean="0">
                <a:solidFill>
                  <a:srgbClr val="1852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800" b="1" dirty="0">
              <a:solidFill>
                <a:srgbClr val="18529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7410" y="768738"/>
            <a:ext cx="449604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ООО «Волжский Дизельный Альянс»</a:t>
            </a:r>
            <a:endParaRPr lang="ru-RU" sz="9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9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Земельный </a:t>
            </a:r>
            <a:r>
              <a:rPr lang="ru-RU" sz="9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участок с кадастровым номером </a:t>
            </a:r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64:44:010110:614, 64:44:010110:686, 64:44:010110:685 </a:t>
            </a:r>
            <a:r>
              <a:rPr lang="ru-RU" sz="9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Саратовская область, г. Маркс, ул. 4-я Линия д. 2</a:t>
            </a:r>
            <a:r>
              <a:rPr lang="ru-RU" sz="9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) </a:t>
            </a:r>
            <a:endParaRPr lang="ru-RU" sz="9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78" name="Скругленный прямоугольник 77">
            <a:extLst>
              <a:ext uri="{FF2B5EF4-FFF2-40B4-BE49-F238E27FC236}">
                <a16:creationId xmlns=""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0" y="132397"/>
            <a:ext cx="2866768" cy="361873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свободные инвестиционные площадки</a:t>
            </a:r>
            <a:endParaRPr lang="x-none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0" name="Picture 2" descr="C:\Users\нигматулинаои\Desktop\для презентации\Герб Маркс - без фона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50335" y="0"/>
            <a:ext cx="655665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Рисунок 1"/>
          <p:cNvPicPr>
            <a:picLocks noChangeAspect="1" noChangeArrowheads="1"/>
          </p:cNvPicPr>
          <p:nvPr/>
        </p:nvPicPr>
        <p:blipFill>
          <a:blip r:embed="rId3">
            <a:lum bright="12000" contrast="37000"/>
          </a:blip>
          <a:srcRect/>
          <a:stretch>
            <a:fillRect/>
          </a:stretch>
        </p:blipFill>
        <p:spPr bwMode="auto">
          <a:xfrm>
            <a:off x="2295525" y="1421027"/>
            <a:ext cx="2714625" cy="2198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1" name="TextBox 90"/>
          <p:cNvSpPr txBox="1"/>
          <p:nvPr/>
        </p:nvSpPr>
        <p:spPr>
          <a:xfrm>
            <a:off x="5524253" y="715450"/>
            <a:ext cx="43817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Оздоровительный комплекс «Орленок»</a:t>
            </a:r>
          </a:p>
          <a:p>
            <a:r>
              <a:rPr lang="ru-RU" sz="9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Земельный </a:t>
            </a:r>
            <a:r>
              <a:rPr lang="ru-RU" sz="9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участок с кадастровым номером </a:t>
            </a:r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64:20:014801:344 (</a:t>
            </a:r>
            <a:r>
              <a:rPr lang="ru-RU" sz="900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Марксовский</a:t>
            </a:r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муниципальный район, городское поселение город Маркс, г. Маркс, ДСОЛКД Орленок, </a:t>
            </a:r>
            <a:r>
              <a:rPr lang="ru-RU" sz="900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з</a:t>
            </a:r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/у 1) </a:t>
            </a:r>
            <a:endParaRPr lang="ru-RU" sz="9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pic>
        <p:nvPicPr>
          <p:cNvPr id="1027" name="Рисунок 2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7162800" y="1396314"/>
            <a:ext cx="2628900" cy="1870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" name="Скругленный прямоугольник 91"/>
          <p:cNvSpPr/>
          <p:nvPr/>
        </p:nvSpPr>
        <p:spPr>
          <a:xfrm>
            <a:off x="0" y="3994513"/>
            <a:ext cx="476250" cy="253793"/>
          </a:xfrm>
          <a:prstGeom prst="roundRect">
            <a:avLst/>
          </a:prstGeom>
          <a:noFill/>
          <a:ln w="28575">
            <a:solidFill>
              <a:srgbClr val="18529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 algn="ctr">
              <a:spcBef>
                <a:spcPts val="100"/>
              </a:spcBef>
            </a:pPr>
            <a:r>
              <a:rPr lang="ru-RU" sz="2000" b="1" dirty="0" smtClean="0">
                <a:solidFill>
                  <a:srgbClr val="1852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800" b="1" dirty="0">
              <a:solidFill>
                <a:srgbClr val="18529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4991098" y="3629025"/>
            <a:ext cx="49149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Доп. информация: площадка расположена в непосредственной близости от р. Волга (500 м.), экологически чистая лесная зона</a:t>
            </a:r>
            <a:endParaRPr lang="ru-RU" sz="9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0" name="Скругленный прямоугольник 99"/>
          <p:cNvSpPr/>
          <p:nvPr/>
        </p:nvSpPr>
        <p:spPr>
          <a:xfrm>
            <a:off x="5086350" y="3984988"/>
            <a:ext cx="476250" cy="253793"/>
          </a:xfrm>
          <a:prstGeom prst="roundRect">
            <a:avLst/>
          </a:prstGeom>
          <a:noFill/>
          <a:ln w="28575">
            <a:solidFill>
              <a:srgbClr val="18529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 algn="ctr">
              <a:spcBef>
                <a:spcPts val="100"/>
              </a:spcBef>
            </a:pPr>
            <a:r>
              <a:rPr lang="ru-RU" sz="2000" b="1" dirty="0" smtClean="0">
                <a:solidFill>
                  <a:srgbClr val="1852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2800" b="1" dirty="0">
              <a:solidFill>
                <a:srgbClr val="18529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" name="TextBox 103">
            <a:extLst>
              <a:ext uri="{FF2B5EF4-FFF2-40B4-BE49-F238E27FC236}">
                <a16:creationId xmlns="" xmlns:a16="http://schemas.microsoft.com/office/drawing/2014/main" id="{FA573855-2890-5E85-14C0-7DA28851F63A}"/>
              </a:ext>
            </a:extLst>
          </p:cNvPr>
          <p:cNvSpPr txBox="1"/>
          <p:nvPr/>
        </p:nvSpPr>
        <p:spPr>
          <a:xfrm>
            <a:off x="119743" y="6606710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МАРКСОВСКОГО МУНИЦИПАЛЬНОГО РАЙОНА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7111891" y="3248025"/>
            <a:ext cx="296227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smtClean="0">
                <a:latin typeface="Arial" pitchFamily="34" charset="0"/>
                <a:cs typeface="Arial" pitchFamily="34" charset="0"/>
              </a:rPr>
              <a:t>Ссылка на ролик:: </a:t>
            </a:r>
            <a:r>
              <a:rPr lang="en-US" sz="900" dirty="0" smtClean="0">
                <a:latin typeface="Arial" pitchFamily="34" charset="0"/>
                <a:cs typeface="Arial" pitchFamily="34" charset="0"/>
                <a:hlinkClick r:id="rId5"/>
              </a:rPr>
              <a:t>https://www.youtube.com/watch?v=neqPwOZwxR8</a:t>
            </a:r>
            <a:r>
              <a:rPr lang="en-US" sz="900" dirty="0" smtClean="0"/>
              <a:t/>
            </a:r>
            <a:br>
              <a:rPr lang="en-US" sz="900" dirty="0" smtClean="0"/>
            </a:br>
            <a:endParaRPr lang="ru-RU" sz="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271878" y="6259239"/>
            <a:ext cx="2962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900" dirty="0" smtClean="0">
                <a:latin typeface="Arial" pitchFamily="34" charset="0"/>
                <a:cs typeface="Arial" pitchFamily="34" charset="0"/>
              </a:rPr>
            </a:br>
            <a:endParaRPr lang="ru-RU" sz="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18984" y="3880022"/>
            <a:ext cx="400358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Среднеэтажная</a:t>
            </a:r>
            <a:r>
              <a:rPr lang="ru-RU" sz="9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жилая застройка </a:t>
            </a:r>
          </a:p>
          <a:p>
            <a:pPr algn="just"/>
            <a:r>
              <a:rPr lang="ru-RU" sz="9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Земельный участок с кадастровым номером </a:t>
            </a:r>
            <a:r>
              <a:rPr lang="ru-RU" sz="9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64:44:090101:782 </a:t>
            </a:r>
            <a:r>
              <a:rPr lang="ru-RU" sz="9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9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Саратовская обл.,  г. Маркс, ул. Мамина, д.12А</a:t>
            </a:r>
            <a:r>
              <a:rPr lang="ru-RU" sz="9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) </a:t>
            </a:r>
          </a:p>
          <a:p>
            <a:endParaRPr lang="ru-RU" dirty="0"/>
          </a:p>
        </p:txBody>
      </p:sp>
      <p:sp>
        <p:nvSpPr>
          <p:cNvPr id="28" name="TextBox 27"/>
          <p:cNvSpPr txBox="1"/>
          <p:nvPr/>
        </p:nvSpPr>
        <p:spPr>
          <a:xfrm>
            <a:off x="1" y="4351663"/>
            <a:ext cx="260727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1.Общая площадь - 8139,2 кв.м</a:t>
            </a: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2. Категория земли – «Земли населенных пунктов» </a:t>
            </a: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3. Вид разрешенного использования -  </a:t>
            </a: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" </a:t>
            </a:r>
            <a:r>
              <a:rPr lang="ru-RU" sz="900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Среднеэтажная</a:t>
            </a:r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жилая застройка " </a:t>
            </a: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4. Форма собственности - муниципальная</a:t>
            </a: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5. Форма сделки- аренда</a:t>
            </a:r>
          </a:p>
          <a:p>
            <a:pPr algn="just"/>
            <a:r>
              <a:rPr lang="ru-RU" sz="9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ИНЖЕНЕРНАЯ</a:t>
            </a:r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9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ИНФРАСТРУКТУРА</a:t>
            </a:r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возможность подключения к : </a:t>
            </a: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1. Электроснабжению </a:t>
            </a: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2. Газоснабжению</a:t>
            </a: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3. Водоснабжению</a:t>
            </a: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4. Отоплению</a:t>
            </a: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5. Канализации</a:t>
            </a:r>
          </a:p>
          <a:p>
            <a:endParaRPr lang="ru-RU" dirty="0"/>
          </a:p>
        </p:txBody>
      </p:sp>
      <p:pic>
        <p:nvPicPr>
          <p:cNvPr id="29" name="Рисунок 1"/>
          <p:cNvPicPr>
            <a:picLocks noChangeAspect="1" noChangeArrowheads="1"/>
          </p:cNvPicPr>
          <p:nvPr/>
        </p:nvPicPr>
        <p:blipFill>
          <a:blip r:embed="rId6">
            <a:lum bright="-2000" contrast="34000"/>
          </a:blip>
          <a:srcRect/>
          <a:stretch>
            <a:fillRect/>
          </a:stretch>
        </p:blipFill>
        <p:spPr bwMode="auto">
          <a:xfrm>
            <a:off x="2631989" y="4510216"/>
            <a:ext cx="2335428" cy="180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Прямоугольник 29"/>
          <p:cNvSpPr/>
          <p:nvPr/>
        </p:nvSpPr>
        <p:spPr>
          <a:xfrm>
            <a:off x="2328219" y="6306235"/>
            <a:ext cx="4953000" cy="2308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900" dirty="0" smtClean="0">
                <a:latin typeface="Arial" pitchFamily="34" charset="0"/>
                <a:cs typeface="Arial" pitchFamily="34" charset="0"/>
              </a:rPr>
              <a:t>Ссылка на ролик:: </a:t>
            </a:r>
            <a:r>
              <a:rPr lang="en-US" sz="900" b="1" dirty="0" smtClean="0">
                <a:latin typeface="Arial" pitchFamily="34" charset="0"/>
                <a:cs typeface="Arial" pitchFamily="34" charset="0"/>
                <a:hlinkClick r:id="rId7"/>
              </a:rPr>
              <a:t>https://youtu.be/-ofigl9MRzA</a:t>
            </a:r>
            <a:r>
              <a:rPr lang="en-US" sz="900" dirty="0" smtClean="0">
                <a:hlinkClick r:id="rId7"/>
              </a:rPr>
              <a:t> </a:t>
            </a:r>
            <a:endParaRPr lang="ru-RU" sz="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519451" y="3892378"/>
            <a:ext cx="40941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Организация птицеводства</a:t>
            </a:r>
          </a:p>
          <a:p>
            <a:pPr algn="just"/>
            <a:r>
              <a:rPr lang="ru-RU" sz="9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Земельный участок с кадастровым номером </a:t>
            </a:r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64:20:012701 (Саратовская область, Марксовский район, с. </a:t>
            </a:r>
            <a:r>
              <a:rPr lang="ru-RU" sz="900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Звонаревка</a:t>
            </a:r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, ул. 2-ая Садовая, д.12/2) </a:t>
            </a:r>
          </a:p>
          <a:p>
            <a:endParaRPr lang="ru-RU" dirty="0"/>
          </a:p>
        </p:txBody>
      </p:sp>
      <p:sp>
        <p:nvSpPr>
          <p:cNvPr id="32" name="TextBox 31"/>
          <p:cNvSpPr txBox="1"/>
          <p:nvPr/>
        </p:nvSpPr>
        <p:spPr>
          <a:xfrm>
            <a:off x="5140413" y="4428782"/>
            <a:ext cx="224604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1. Общая площадь участка - 14500 кв.м. </a:t>
            </a: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2. Категория земли – «Земли населенных пунктов» </a:t>
            </a: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3. Вид разрешенного использования – «Птицеводство» </a:t>
            </a: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4. Форма собственности - муниципальная     </a:t>
            </a: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5. Форма сделки- аренда</a:t>
            </a:r>
          </a:p>
          <a:p>
            <a:pPr algn="just"/>
            <a:r>
              <a:rPr lang="ru-RU" sz="9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ИНЖЕНЕРНАЯ ИНФРАСТРУКТУРА </a:t>
            </a:r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возможность подключения к : </a:t>
            </a:r>
          </a:p>
          <a:p>
            <a:pPr marL="228600" indent="-228600"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 . Электроснабжению </a:t>
            </a:r>
          </a:p>
          <a:p>
            <a:pPr marL="228600" indent="-228600"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2. Газоснабжению </a:t>
            </a:r>
          </a:p>
          <a:p>
            <a:pPr marL="228600" indent="-228600"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3. Отоплению </a:t>
            </a:r>
          </a:p>
          <a:p>
            <a:pPr marL="228600" indent="-228600"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4. Водоснабжению</a:t>
            </a:r>
          </a:p>
          <a:p>
            <a:pPr marL="228600" indent="-228600"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5. Канализации</a:t>
            </a:r>
          </a:p>
          <a:p>
            <a:endParaRPr lang="ru-RU" dirty="0"/>
          </a:p>
        </p:txBody>
      </p:sp>
      <p:pic>
        <p:nvPicPr>
          <p:cNvPr id="33" name="Рисунок 7"/>
          <p:cNvPicPr>
            <a:picLocks noChangeAspect="1" noChangeArrowheads="1"/>
          </p:cNvPicPr>
          <p:nvPr/>
        </p:nvPicPr>
        <p:blipFill>
          <a:blip r:embed="rId8">
            <a:lum contrast="50000"/>
          </a:blip>
          <a:srcRect/>
          <a:stretch>
            <a:fillRect/>
          </a:stretch>
        </p:blipFill>
        <p:spPr bwMode="auto">
          <a:xfrm>
            <a:off x="7451767" y="4403037"/>
            <a:ext cx="2303813" cy="1932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TextBox 33"/>
          <p:cNvSpPr txBox="1"/>
          <p:nvPr/>
        </p:nvSpPr>
        <p:spPr>
          <a:xfrm>
            <a:off x="7422078" y="6353300"/>
            <a:ext cx="2792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smtClean="0">
                <a:latin typeface="Arial" pitchFamily="34" charset="0"/>
                <a:cs typeface="Arial" pitchFamily="34" charset="0"/>
              </a:rPr>
              <a:t>Ссылка на ролик: </a:t>
            </a:r>
            <a:r>
              <a:rPr lang="en-US" sz="900" b="1" dirty="0" smtClean="0">
                <a:latin typeface="Arial" pitchFamily="34" charset="0"/>
                <a:cs typeface="Arial" pitchFamily="34" charset="0"/>
                <a:hlinkClick r:id="rId9"/>
              </a:rPr>
              <a:t>https://youtu.be/suikkOGmFtQ</a:t>
            </a:r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xmlns="" val="15830088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36">
            <a:extLst>
              <a:ext uri="{FF2B5EF4-FFF2-40B4-BE49-F238E27FC236}">
                <a16:creationId xmlns="" xmlns:a16="http://schemas.microsoft.com/office/drawing/2014/main" id="{5B821D9F-B96E-25F8-FC33-2F7B717097C0}"/>
              </a:ext>
            </a:extLst>
          </p:cNvPr>
          <p:cNvSpPr/>
          <p:nvPr/>
        </p:nvSpPr>
        <p:spPr>
          <a:xfrm>
            <a:off x="0" y="752026"/>
            <a:ext cx="9390579" cy="0"/>
          </a:xfrm>
          <a:custGeom>
            <a:avLst/>
            <a:gdLst/>
            <a:ahLst/>
            <a:cxnLst/>
            <a:rect l="l" t="t" r="r" b="b"/>
            <a:pathLst>
              <a:path w="11557635">
                <a:moveTo>
                  <a:pt x="0" y="0"/>
                </a:moveTo>
                <a:lnTo>
                  <a:pt x="11557317" y="0"/>
                </a:lnTo>
              </a:path>
            </a:pathLst>
          </a:custGeom>
          <a:ln w="9525">
            <a:solidFill>
              <a:srgbClr val="1D1D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5055348" y="770529"/>
            <a:ext cx="40527" cy="5963646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-180975" y="3686162"/>
            <a:ext cx="10086975" cy="9538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Скругленный прямоугольник 85"/>
          <p:cNvSpPr/>
          <p:nvPr/>
        </p:nvSpPr>
        <p:spPr>
          <a:xfrm>
            <a:off x="0" y="775063"/>
            <a:ext cx="476250" cy="253793"/>
          </a:xfrm>
          <a:prstGeom prst="roundRect">
            <a:avLst/>
          </a:prstGeom>
          <a:noFill/>
          <a:ln w="28575">
            <a:solidFill>
              <a:srgbClr val="18529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 algn="ctr">
              <a:spcBef>
                <a:spcPts val="100"/>
              </a:spcBef>
            </a:pPr>
            <a:r>
              <a:rPr lang="ru-RU" sz="2000" b="1" dirty="0" smtClean="0">
                <a:solidFill>
                  <a:srgbClr val="1852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2800" b="1" dirty="0">
              <a:solidFill>
                <a:srgbClr val="18529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Скругленный прямоугольник 86"/>
          <p:cNvSpPr/>
          <p:nvPr/>
        </p:nvSpPr>
        <p:spPr>
          <a:xfrm>
            <a:off x="5090557" y="772399"/>
            <a:ext cx="433943" cy="253793"/>
          </a:xfrm>
          <a:prstGeom prst="roundRect">
            <a:avLst/>
          </a:prstGeom>
          <a:noFill/>
          <a:ln w="28575">
            <a:solidFill>
              <a:srgbClr val="18529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 algn="ctr">
              <a:spcBef>
                <a:spcPts val="100"/>
              </a:spcBef>
            </a:pPr>
            <a:r>
              <a:rPr lang="ru-RU" sz="2000" b="1" dirty="0" smtClean="0">
                <a:solidFill>
                  <a:srgbClr val="1852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ru-RU" sz="2800" b="1" dirty="0">
              <a:solidFill>
                <a:srgbClr val="18529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Скругленный прямоугольник 77">
            <a:extLst>
              <a:ext uri="{FF2B5EF4-FFF2-40B4-BE49-F238E27FC236}">
                <a16:creationId xmlns=""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0" y="132398"/>
            <a:ext cx="2320959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свободные инвестиционные площадки</a:t>
            </a:r>
            <a:endParaRPr lang="x-none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0" name="Picture 2" descr="C:\Users\нигматулинаои\Desktop\для презентации\Герб Маркс - без фона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50335" y="0"/>
            <a:ext cx="655665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" name="Скругленный прямоугольник 91"/>
          <p:cNvSpPr/>
          <p:nvPr/>
        </p:nvSpPr>
        <p:spPr>
          <a:xfrm>
            <a:off x="0" y="3737338"/>
            <a:ext cx="476250" cy="253793"/>
          </a:xfrm>
          <a:prstGeom prst="roundRect">
            <a:avLst/>
          </a:prstGeom>
          <a:noFill/>
          <a:ln w="28575">
            <a:solidFill>
              <a:srgbClr val="18529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 algn="ctr">
              <a:spcBef>
                <a:spcPts val="100"/>
              </a:spcBef>
            </a:pPr>
            <a:r>
              <a:rPr lang="ru-RU" sz="2000" b="1" dirty="0" smtClean="0">
                <a:solidFill>
                  <a:srgbClr val="1852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ru-RU" sz="2800" b="1" dirty="0">
              <a:solidFill>
                <a:srgbClr val="18529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0" name="Скругленный прямоугольник 99"/>
          <p:cNvSpPr/>
          <p:nvPr/>
        </p:nvSpPr>
        <p:spPr>
          <a:xfrm>
            <a:off x="5086350" y="3737338"/>
            <a:ext cx="476250" cy="253793"/>
          </a:xfrm>
          <a:prstGeom prst="roundRect">
            <a:avLst/>
          </a:prstGeom>
          <a:noFill/>
          <a:ln w="28575">
            <a:solidFill>
              <a:srgbClr val="18529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 algn="ctr">
              <a:spcBef>
                <a:spcPts val="100"/>
              </a:spcBef>
            </a:pPr>
            <a:r>
              <a:rPr lang="ru-RU" sz="2000" b="1" dirty="0" smtClean="0">
                <a:solidFill>
                  <a:srgbClr val="1852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ru-RU" sz="2800" b="1" dirty="0">
              <a:solidFill>
                <a:srgbClr val="18529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" name="TextBox 103">
            <a:extLst>
              <a:ext uri="{FF2B5EF4-FFF2-40B4-BE49-F238E27FC236}">
                <a16:creationId xmlns="" xmlns:a16="http://schemas.microsoft.com/office/drawing/2014/main" id="{FA573855-2890-5E85-14C0-7DA28851F63A}"/>
              </a:ext>
            </a:extLst>
          </p:cNvPr>
          <p:cNvSpPr txBox="1"/>
          <p:nvPr/>
        </p:nvSpPr>
        <p:spPr>
          <a:xfrm>
            <a:off x="130629" y="6734889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МАРКСОВСКОГО МУНИЦИПАЛЬНОГО РАЙОНА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62708" y="738130"/>
            <a:ext cx="34482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АО «Алтаец» </a:t>
            </a:r>
          </a:p>
          <a:p>
            <a:pPr algn="just"/>
            <a:r>
              <a:rPr lang="ru-RU" sz="9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Земельный участок с кадастровым номером </a:t>
            </a:r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64:44:030111:85 (Саратовская область, г. Маркс, ул. 10-я Линия</a:t>
            </a:r>
            <a:r>
              <a:rPr lang="ru-RU" sz="9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) </a:t>
            </a:r>
          </a:p>
          <a:p>
            <a:endParaRPr lang="ru-RU" dirty="0"/>
          </a:p>
        </p:txBody>
      </p:sp>
      <p:sp>
        <p:nvSpPr>
          <p:cNvPr id="33" name="TextBox 32"/>
          <p:cNvSpPr txBox="1"/>
          <p:nvPr/>
        </p:nvSpPr>
        <p:spPr>
          <a:xfrm>
            <a:off x="1" y="1277956"/>
            <a:ext cx="2952520" cy="27238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1.Общая площадь - 5000 кв.м</a:t>
            </a: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2.Категория земли – «Земли населенных пунктов» </a:t>
            </a: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3. Вид разрешенного использования -  </a:t>
            </a: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«Для приемки, размещения и хранения строительных материалов» </a:t>
            </a: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4. Форма собственности - частная</a:t>
            </a: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5. Форма сделки- аренда</a:t>
            </a:r>
          </a:p>
          <a:p>
            <a:pPr algn="just"/>
            <a:r>
              <a:rPr lang="ru-RU" sz="9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ИНЖЕНЕРНАЯ</a:t>
            </a:r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9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ИНФРАСТРУКТУРА</a:t>
            </a:r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имеются: </a:t>
            </a: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1. Электроснабжение</a:t>
            </a: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2. Газоснабжение</a:t>
            </a: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3. Водоснабжение</a:t>
            </a: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5. Канализация</a:t>
            </a: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Возможность подключения к очистным сооружениям</a:t>
            </a: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Наличие зданий: производственный склад, котельная, подстанция ГРП</a:t>
            </a:r>
          </a:p>
          <a:p>
            <a:endParaRPr lang="ru-RU" dirty="0"/>
          </a:p>
        </p:txBody>
      </p:sp>
      <p:pic>
        <p:nvPicPr>
          <p:cNvPr id="34" name="Рисунок 3"/>
          <p:cNvPicPr>
            <a:picLocks noChangeAspect="1" noChangeArrowheads="1"/>
          </p:cNvPicPr>
          <p:nvPr/>
        </p:nvPicPr>
        <p:blipFill>
          <a:blip r:embed="rId3">
            <a:lum bright="21000" contrast="33000"/>
          </a:blip>
          <a:stretch>
            <a:fillRect/>
          </a:stretch>
        </p:blipFill>
        <p:spPr bwMode="auto">
          <a:xfrm>
            <a:off x="2919470" y="1218374"/>
            <a:ext cx="2104222" cy="1921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" name="TextBox 39"/>
          <p:cNvSpPr txBox="1"/>
          <p:nvPr/>
        </p:nvSpPr>
        <p:spPr>
          <a:xfrm>
            <a:off x="5530467" y="727112"/>
            <a:ext cx="391098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Для охоты и рыбалки </a:t>
            </a:r>
          </a:p>
          <a:p>
            <a:pPr algn="just"/>
            <a:r>
              <a:rPr lang="ru-RU" sz="9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Земельный участок с кадастровым номером </a:t>
            </a:r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64:20:050201 </a:t>
            </a:r>
            <a:r>
              <a:rPr lang="ru-RU" sz="9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Саратовская область, Марксовский район, село Красная  Поляна</a:t>
            </a:r>
            <a:endParaRPr lang="ru-RU" sz="9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41" name="TextBox 40"/>
          <p:cNvSpPr txBox="1"/>
          <p:nvPr/>
        </p:nvSpPr>
        <p:spPr>
          <a:xfrm>
            <a:off x="5078777" y="1178806"/>
            <a:ext cx="225845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1.Общая площадь участка – 20000 кв.м.</a:t>
            </a: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2.Категория земли - «Земли с/</a:t>
            </a:r>
            <a:r>
              <a:rPr lang="ru-RU" sz="900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назначения»</a:t>
            </a: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3. Вид разрешенного использования –«Для охоты и рыбалки»</a:t>
            </a: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4.Форма собственности - муниципальная    </a:t>
            </a: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5. Форма сделки - аренда</a:t>
            </a:r>
          </a:p>
          <a:p>
            <a:pPr algn="just"/>
            <a:r>
              <a:rPr lang="ru-RU" sz="9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ИНЖЕНЕРНАЯ</a:t>
            </a:r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9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ИНФРАСТРУКТУРА</a:t>
            </a:r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возможность подключения к : </a:t>
            </a: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1. Электроснабжению </a:t>
            </a: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2. Газоснабжению</a:t>
            </a: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3. Водоснабжению</a:t>
            </a: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4. Отоплению</a:t>
            </a: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5. Канализации   </a:t>
            </a:r>
          </a:p>
        </p:txBody>
      </p:sp>
      <p:pic>
        <p:nvPicPr>
          <p:cNvPr id="42" name="Рисунок 5"/>
          <p:cNvPicPr>
            <a:picLocks noChangeAspect="1" noChangeArrowheads="1"/>
          </p:cNvPicPr>
          <p:nvPr/>
        </p:nvPicPr>
        <p:blipFill>
          <a:blip r:embed="rId4">
            <a:lum bright="-1000" contrast="46000"/>
          </a:blip>
          <a:srcRect/>
          <a:stretch>
            <a:fillRect/>
          </a:stretch>
        </p:blipFill>
        <p:spPr bwMode="auto">
          <a:xfrm>
            <a:off x="7370284" y="1215759"/>
            <a:ext cx="2368627" cy="1913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" name="Прямоугольник 42"/>
          <p:cNvSpPr/>
          <p:nvPr/>
        </p:nvSpPr>
        <p:spPr>
          <a:xfrm>
            <a:off x="7212376" y="3088521"/>
            <a:ext cx="30645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dirty="0" smtClean="0">
                <a:latin typeface="Arial" pitchFamily="34" charset="0"/>
                <a:cs typeface="Arial" pitchFamily="34" charset="0"/>
              </a:rPr>
              <a:t>Ссылка на ролик::</a:t>
            </a:r>
            <a:r>
              <a:rPr lang="en-US" sz="900" b="1" dirty="0" smtClean="0">
                <a:latin typeface="Arial" pitchFamily="34" charset="0"/>
                <a:cs typeface="Arial" pitchFamily="34" charset="0"/>
                <a:hlinkClick r:id="rId5"/>
              </a:rPr>
              <a:t>https://youtu.be/y2sjGh9Md90</a:t>
            </a:r>
            <a:r>
              <a:rPr lang="en-US" dirty="0" smtClean="0">
                <a:hlinkClick r:id="rId5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51692" y="3723702"/>
            <a:ext cx="43957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Животноводческая ферма</a:t>
            </a:r>
          </a:p>
          <a:p>
            <a:pPr algn="just" hangingPunct="0"/>
            <a:r>
              <a:rPr lang="ru-RU" sz="9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Земельный участок с кадастровым номером  </a:t>
            </a:r>
            <a: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64:20:015501:967</a:t>
            </a:r>
          </a:p>
          <a:p>
            <a:pPr algn="just"/>
            <a:r>
              <a:rPr lang="ru-RU" sz="900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Кад.номер</a:t>
            </a:r>
            <a: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здания: 64:20:011501:951 Саратовская область, Марксовский район, с. Ястребовка, ул. Набережная, д. 2/1</a:t>
            </a:r>
            <a:endParaRPr lang="ru-RU" sz="90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-1" y="4274546"/>
            <a:ext cx="2478796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1. Общая площадь участка – 2089,1 кв.м. </a:t>
            </a: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2. Категория земли - «Земли населенных </a:t>
            </a: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пунктов»</a:t>
            </a: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3. Вид разрешенного использования – </a:t>
            </a: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«Животноводство »</a:t>
            </a: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4. Форма собственности - частная    </a:t>
            </a: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5. Форма сделки – аренда (с правом выкупа)</a:t>
            </a:r>
          </a:p>
          <a:p>
            <a:pPr algn="just"/>
            <a:r>
              <a:rPr lang="ru-RU" sz="9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ИНЖЕНЕРНАЯ</a:t>
            </a:r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9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ИНФРАСТРУКТУРА</a:t>
            </a:r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1. Электроэнергия 15 </a:t>
            </a:r>
            <a:r>
              <a:rPr lang="ru-RU" sz="900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кВТ</a:t>
            </a:r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(подключено)</a:t>
            </a: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2. Газоснабжение имеется возможность подключения</a:t>
            </a: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3. Водоснабжение имеется возможность подключения</a:t>
            </a:r>
          </a:p>
          <a:p>
            <a:pPr algn="just"/>
            <a:endParaRPr lang="ru-RU" sz="1600" dirty="0" smtClean="0">
              <a:solidFill>
                <a:srgbClr val="18529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6" name="Picture 2" descr="C:\Users\аврамиди-мв\Downloads\PHOTO-2024-12-20-11-55-52.jpg"/>
          <p:cNvPicPr>
            <a:picLocks noChangeAspect="1" noChangeArrowheads="1"/>
          </p:cNvPicPr>
          <p:nvPr/>
        </p:nvPicPr>
        <p:blipFill>
          <a:blip r:embed="rId6">
            <a:lum bright="-5000" contrast="18000"/>
          </a:blip>
          <a:srcRect/>
          <a:stretch>
            <a:fillRect/>
          </a:stretch>
        </p:blipFill>
        <p:spPr bwMode="auto">
          <a:xfrm>
            <a:off x="2579653" y="4356254"/>
            <a:ext cx="2416628" cy="2033529"/>
          </a:xfrm>
          <a:prstGeom prst="rect">
            <a:avLst/>
          </a:prstGeom>
          <a:noFill/>
        </p:spPr>
      </p:pic>
      <p:sp>
        <p:nvSpPr>
          <p:cNvPr id="47" name="TextBox 46"/>
          <p:cNvSpPr txBox="1"/>
          <p:nvPr/>
        </p:nvSpPr>
        <p:spPr>
          <a:xfrm>
            <a:off x="5596568" y="3712685"/>
            <a:ext cx="41533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Строительная промышленность</a:t>
            </a:r>
          </a:p>
          <a:p>
            <a:pPr algn="just" hangingPunct="0"/>
            <a:r>
              <a:rPr lang="ru-RU" sz="9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Земельный участок с кадастровым номером </a:t>
            </a:r>
            <a: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64:20:011701:4359</a:t>
            </a:r>
          </a:p>
          <a:p>
            <a:pPr algn="just"/>
            <a: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Саратовская область, Марксовский район, с. Подлесное, ул. Школьная д 16 Б</a:t>
            </a:r>
            <a:endParaRPr lang="ru-RU" sz="90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5122844" y="4384713"/>
            <a:ext cx="259998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1. Общая площадь участка – 72 304 кв.м. </a:t>
            </a: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2. Категория земли - «Земли населенных </a:t>
            </a: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пунктов»</a:t>
            </a: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3. Вид разрешенного использования – </a:t>
            </a: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«Строительная промышленность»</a:t>
            </a: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4. Форма собственности - государственная  до </a:t>
            </a:r>
            <a:r>
              <a:rPr lang="ru-RU" sz="900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разгрангичения</a:t>
            </a:r>
            <a:endParaRPr lang="ru-RU" sz="9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5. Форма сделки – аренда</a:t>
            </a:r>
          </a:p>
          <a:p>
            <a:pPr algn="just"/>
            <a:r>
              <a:rPr lang="ru-RU" sz="9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ИНЖЕНЕРНАЯ</a:t>
            </a:r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9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ИНФРАСТРУКТУРА</a:t>
            </a:r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Возможность подключения к:</a:t>
            </a: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1. Электроснабжению</a:t>
            </a: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2.  Водоснабжению</a:t>
            </a: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3. Газоснабжению</a:t>
            </a: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4. Канализации</a:t>
            </a:r>
          </a:p>
        </p:txBody>
      </p:sp>
      <p:pic>
        <p:nvPicPr>
          <p:cNvPr id="49" name="Picture 2" descr="5648ab23-cafb-4860-b752-236d6cb73838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641772" y="4334220"/>
            <a:ext cx="2130190" cy="2099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5830088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xmlns="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1048070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x-none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преимущества</a:t>
            </a:r>
          </a:p>
        </p:txBody>
      </p:sp>
      <p:sp>
        <p:nvSpPr>
          <p:cNvPr id="51" name="Номер слайда 50">
            <a:extLst>
              <a:ext uri="{FF2B5EF4-FFF2-40B4-BE49-F238E27FC236}">
                <a16:creationId xmlns:a16="http://schemas.microsoft.com/office/drawing/2014/main" xmlns="" id="{44424661-66FD-8F93-DC83-63C5A9828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3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Скругленный прямоугольник 54">
            <a:extLst>
              <a:ext uri="{FF2B5EF4-FFF2-40B4-BE49-F238E27FC236}">
                <a16:creationId xmlns:a16="http://schemas.microsoft.com/office/drawing/2014/main" xmlns="" id="{CE42141F-7D98-843D-EDCA-082C3B2A782D}"/>
              </a:ext>
            </a:extLst>
          </p:cNvPr>
          <p:cNvSpPr/>
          <p:nvPr/>
        </p:nvSpPr>
        <p:spPr>
          <a:xfrm>
            <a:off x="3465286" y="1401546"/>
            <a:ext cx="3000829" cy="2027453"/>
          </a:xfrm>
          <a:prstGeom prst="roundRect">
            <a:avLst>
              <a:gd name="adj" fmla="val 12112"/>
            </a:avLst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1" name="Скругленный прямоугольник 70">
            <a:extLst>
              <a:ext uri="{FF2B5EF4-FFF2-40B4-BE49-F238E27FC236}">
                <a16:creationId xmlns:a16="http://schemas.microsoft.com/office/drawing/2014/main" xmlns="" id="{D510CA90-BCEA-DCF2-1BEF-005A50692AF5}"/>
              </a:ext>
            </a:extLst>
          </p:cNvPr>
          <p:cNvSpPr/>
          <p:nvPr/>
        </p:nvSpPr>
        <p:spPr>
          <a:xfrm>
            <a:off x="627016" y="1401546"/>
            <a:ext cx="2780405" cy="2027453"/>
          </a:xfrm>
          <a:prstGeom prst="roundRect">
            <a:avLst>
              <a:gd name="adj" fmla="val 11277"/>
            </a:avLst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4" name="Скругленный прямоугольник 73">
            <a:extLst>
              <a:ext uri="{FF2B5EF4-FFF2-40B4-BE49-F238E27FC236}">
                <a16:creationId xmlns:a16="http://schemas.microsoft.com/office/drawing/2014/main" xmlns="" id="{02110037-3A58-CDB8-8B41-6D6ADB92766C}"/>
              </a:ext>
            </a:extLst>
          </p:cNvPr>
          <p:cNvSpPr/>
          <p:nvPr/>
        </p:nvSpPr>
        <p:spPr>
          <a:xfrm>
            <a:off x="2446317" y="3541703"/>
            <a:ext cx="2244436" cy="2027453"/>
          </a:xfrm>
          <a:prstGeom prst="roundRect">
            <a:avLst>
              <a:gd name="adj" fmla="val 11878"/>
            </a:avLst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5" name="Скругленный прямоугольник 74">
            <a:extLst>
              <a:ext uri="{FF2B5EF4-FFF2-40B4-BE49-F238E27FC236}">
                <a16:creationId xmlns:a16="http://schemas.microsoft.com/office/drawing/2014/main" xmlns="" id="{7AF33646-60BD-565C-82E8-1721DFF34B21}"/>
              </a:ext>
            </a:extLst>
          </p:cNvPr>
          <p:cNvSpPr/>
          <p:nvPr/>
        </p:nvSpPr>
        <p:spPr>
          <a:xfrm>
            <a:off x="627015" y="3541702"/>
            <a:ext cx="1797007" cy="2027453"/>
          </a:xfrm>
          <a:prstGeom prst="roundRect">
            <a:avLst>
              <a:gd name="adj" fmla="val 14882"/>
            </a:avLst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6" name="Скругленный прямоугольник 75">
            <a:extLst>
              <a:ext uri="{FF2B5EF4-FFF2-40B4-BE49-F238E27FC236}">
                <a16:creationId xmlns:a16="http://schemas.microsoft.com/office/drawing/2014/main" xmlns="" id="{A7518F92-BC1F-8F09-057D-3379ABC330B5}"/>
              </a:ext>
            </a:extLst>
          </p:cNvPr>
          <p:cNvSpPr/>
          <p:nvPr/>
        </p:nvSpPr>
        <p:spPr>
          <a:xfrm>
            <a:off x="4730044" y="3541701"/>
            <a:ext cx="1955764" cy="2027453"/>
          </a:xfrm>
          <a:prstGeom prst="roundRect">
            <a:avLst>
              <a:gd name="adj" fmla="val 11838"/>
            </a:avLst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7" name="Скругленный прямоугольник 76">
            <a:extLst>
              <a:ext uri="{FF2B5EF4-FFF2-40B4-BE49-F238E27FC236}">
                <a16:creationId xmlns:a16="http://schemas.microsoft.com/office/drawing/2014/main" xmlns="" id="{2F86149C-6AAD-8DFE-9767-9DE085BAF799}"/>
              </a:ext>
            </a:extLst>
          </p:cNvPr>
          <p:cNvSpPr/>
          <p:nvPr/>
        </p:nvSpPr>
        <p:spPr>
          <a:xfrm>
            <a:off x="6721434" y="3541701"/>
            <a:ext cx="3066162" cy="2027453"/>
          </a:xfrm>
          <a:prstGeom prst="roundRect">
            <a:avLst>
              <a:gd name="adj" fmla="val 11752"/>
            </a:avLst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5" name="Рисунок 4" descr="Производство со сплошной заливкой">
            <a:extLst>
              <a:ext uri="{FF2B5EF4-FFF2-40B4-BE49-F238E27FC236}">
                <a16:creationId xmlns:a16="http://schemas.microsoft.com/office/drawing/2014/main" xmlns="" id="{A7171B6C-EB0E-44BD-864B-013B993BED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2960630" y="1554054"/>
            <a:ext cx="317061" cy="317061"/>
          </a:xfrm>
          <a:prstGeom prst="rect">
            <a:avLst/>
          </a:prstGeom>
        </p:spPr>
      </p:pic>
      <p:pic>
        <p:nvPicPr>
          <p:cNvPr id="16" name="Рисунок 15" descr="Город со сплошной заливкой">
            <a:extLst>
              <a:ext uri="{FF2B5EF4-FFF2-40B4-BE49-F238E27FC236}">
                <a16:creationId xmlns:a16="http://schemas.microsoft.com/office/drawing/2014/main" xmlns="" id="{02D9FF73-34F2-A437-9AB2-47EBACCA4C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9242917" y="1522078"/>
            <a:ext cx="361736" cy="36173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20556BE4-7B38-E742-01B1-E675C970A39E}"/>
              </a:ext>
            </a:extLst>
          </p:cNvPr>
          <p:cNvSpPr txBox="1"/>
          <p:nvPr/>
        </p:nvSpPr>
        <p:spPr>
          <a:xfrm>
            <a:off x="627016" y="550177"/>
            <a:ext cx="8835766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2400" b="1" dirty="0">
                <a:latin typeface="Arial" panose="020B0604020202020204" pitchFamily="34" charset="0"/>
                <a:cs typeface="Arial" panose="020B0604020202020204" pitchFamily="34" charset="0"/>
              </a:rPr>
              <a:t>ПРЕИМУЩЕСТВА</a:t>
            </a:r>
          </a:p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МАРКСОВСКОГО</a:t>
            </a:r>
            <a:r>
              <a:rPr lang="x-none" sz="240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x-none" sz="2400">
                <a:latin typeface="Arial" panose="020B0604020202020204" pitchFamily="34" charset="0"/>
                <a:cs typeface="Arial" panose="020B0604020202020204" pitchFamily="34" charset="0"/>
              </a:rPr>
              <a:t>МУНИЦИПАЛЬНОГО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РАЙОНА</a:t>
            </a:r>
            <a:endParaRPr lang="x-non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Скругленный прямоугольник 24">
            <a:extLst>
              <a:ext uri="{FF2B5EF4-FFF2-40B4-BE49-F238E27FC236}">
                <a16:creationId xmlns:a16="http://schemas.microsoft.com/office/drawing/2014/main" xmlns="" id="{1FEA1B35-77E4-A172-D1A3-AE89EA44D200}"/>
              </a:ext>
            </a:extLst>
          </p:cNvPr>
          <p:cNvSpPr/>
          <p:nvPr/>
        </p:nvSpPr>
        <p:spPr>
          <a:xfrm>
            <a:off x="6542314" y="1392920"/>
            <a:ext cx="3173905" cy="2027453"/>
          </a:xfrm>
          <a:prstGeom prst="roundRect">
            <a:avLst>
              <a:gd name="adj" fmla="val 11163"/>
            </a:avLst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8" name="Рисунок 27" descr="Портфель со сплошной заливкой">
            <a:extLst>
              <a:ext uri="{FF2B5EF4-FFF2-40B4-BE49-F238E27FC236}">
                <a16:creationId xmlns:a16="http://schemas.microsoft.com/office/drawing/2014/main" xmlns="" id="{D116F02D-BE61-2CF0-31A9-3258B2997C3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4181434" y="3549431"/>
            <a:ext cx="360000" cy="360000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0331F979-738B-01C4-AFA1-59731AB9D8AB}"/>
              </a:ext>
            </a:extLst>
          </p:cNvPr>
          <p:cNvSpPr txBox="1"/>
          <p:nvPr/>
        </p:nvSpPr>
        <p:spPr>
          <a:xfrm>
            <a:off x="2579298" y="3978713"/>
            <a:ext cx="2081380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СВОБОДНЫЕ ИНВЕСТИЦИОННЫЕ ПЛОЩАДКИ </a:t>
            </a:r>
          </a:p>
          <a:p>
            <a:endParaRPr lang="x-none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BAEFB056-7309-4D6D-BE5F-874652568518}"/>
              </a:ext>
            </a:extLst>
          </p:cNvPr>
          <p:cNvSpPr txBox="1"/>
          <p:nvPr/>
        </p:nvSpPr>
        <p:spPr>
          <a:xfrm>
            <a:off x="179109" y="6721311"/>
            <a:ext cx="7335840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7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</a:t>
            </a:r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МАРКСОВСКОГО МУНИЦИПАЛЬНОГО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РАЙОНА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0331F979-738B-01C4-AFA1-59731AB9D8AB}"/>
              </a:ext>
            </a:extLst>
          </p:cNvPr>
          <p:cNvSpPr txBox="1"/>
          <p:nvPr/>
        </p:nvSpPr>
        <p:spPr>
          <a:xfrm>
            <a:off x="1078654" y="1878226"/>
            <a:ext cx="2350345" cy="10156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РАЗВИТЫЙ СЕКТОР ОБРАБАТЫВАЮЩЕЙ ПРОМЫШЛЕННОСТИ </a:t>
            </a:r>
          </a:p>
          <a:p>
            <a:endParaRPr lang="ru-RU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1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7,9 млрд.руб. общий объем отгруженной </a:t>
            </a:r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продукции </a:t>
            </a:r>
            <a:r>
              <a:rPr lang="ru-RU" sz="11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 2024 г. </a:t>
            </a:r>
            <a:endParaRPr lang="x-non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6EEE53E6-9FE9-C585-387D-DE93FBD4D4A8}"/>
              </a:ext>
            </a:extLst>
          </p:cNvPr>
          <p:cNvSpPr txBox="1"/>
          <p:nvPr/>
        </p:nvSpPr>
        <p:spPr>
          <a:xfrm>
            <a:off x="3693226" y="1807029"/>
            <a:ext cx="2348345" cy="11849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ТРАНСПОРТНАЯ </a:t>
            </a:r>
          </a:p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ДОСТУПНОСТЬ </a:t>
            </a:r>
          </a:p>
          <a:p>
            <a:r>
              <a:rPr lang="ru-RU" sz="1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МАРКСОВСКОГО  МУНИЦИПАЛЬНОГО РАЙОНА</a:t>
            </a:r>
            <a:endParaRPr lang="ru-RU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1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1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автомобильный транспорт</a:t>
            </a:r>
          </a:p>
          <a:p>
            <a:r>
              <a:rPr lang="ru-RU" sz="11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водные пассажирские перевозки</a:t>
            </a:r>
            <a:endParaRPr lang="x-none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8" name="Рисунок 37" descr="Указатель со сплошной заливкой">
            <a:extLst>
              <a:ext uri="{FF2B5EF4-FFF2-40B4-BE49-F238E27FC236}">
                <a16:creationId xmlns="" xmlns:a16="http://schemas.microsoft.com/office/drawing/2014/main" id="{9C749ECD-066C-5BEC-4B20-1B23A3233DF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=""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5560099" y="1536124"/>
            <a:ext cx="366413" cy="366413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="" xmlns:a16="http://schemas.microsoft.com/office/drawing/2014/main" id="{6970BDB9-6572-B7E0-9276-A5A584F6DB98}"/>
              </a:ext>
            </a:extLst>
          </p:cNvPr>
          <p:cNvSpPr txBox="1"/>
          <p:nvPr/>
        </p:nvSpPr>
        <p:spPr>
          <a:xfrm>
            <a:off x="6988629" y="1817914"/>
            <a:ext cx="2296885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РАССТОЯНИЕ ОТ РАЙОНОГО ЦЕНТРА  ДО Г. САРАТОВА</a:t>
            </a:r>
            <a:endParaRPr lang="ru-RU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1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1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 КМ</a:t>
            </a:r>
            <a:endParaRPr lang="x-none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" name="Рисунок 39" descr="Город со сплошной заливкой">
            <a:extLst>
              <a:ext uri="{FF2B5EF4-FFF2-40B4-BE49-F238E27FC236}">
                <a16:creationId xmlns="" xmlns:a16="http://schemas.microsoft.com/office/drawing/2014/main" id="{02D9FF73-34F2-A437-9AB2-47EBACCA4C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168382" y="3542743"/>
            <a:ext cx="361736" cy="361736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="" xmlns:a16="http://schemas.microsoft.com/office/drawing/2014/main" id="{EBE19CD4-5254-3EFD-22F9-39923BAB964A}"/>
              </a:ext>
            </a:extLst>
          </p:cNvPr>
          <p:cNvSpPr txBox="1"/>
          <p:nvPr/>
        </p:nvSpPr>
        <p:spPr>
          <a:xfrm>
            <a:off x="778934" y="3974092"/>
            <a:ext cx="1557865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БОГАТОЕ ИСТОРИКО-КУЛЬТУРНОЕ НАСЛЕДИЕ </a:t>
            </a:r>
          </a:p>
        </p:txBody>
      </p:sp>
      <p:pic>
        <p:nvPicPr>
          <p:cNvPr id="42" name="Рисунок 41" descr="Русский Каседрал со сплошной заливкой">
            <a:extLst>
              <a:ext uri="{FF2B5EF4-FFF2-40B4-BE49-F238E27FC236}">
                <a16:creationId xmlns="" xmlns:a16="http://schemas.microsoft.com/office/drawing/2014/main" id="{5EB91455-B4B9-D3A9-27F3-0A6A54CDA3BF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008636" y="3554719"/>
            <a:ext cx="312963" cy="312963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4764530" y="3938285"/>
            <a:ext cx="18959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АКТИВНАЯ ПОЗИЦИЯ АДМИНИСТРАЦИИ В РАБОТЕ С ПРЕДПРИНИМАТЕЛЯМИ </a:t>
            </a:r>
            <a:endParaRPr lang="ru-RU" sz="11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7" name="Рисунок 46" descr="Линейчатая диаграмма со сплошной заливкой">
            <a:extLst>
              <a:ext uri="{FF2B5EF4-FFF2-40B4-BE49-F238E27FC236}">
                <a16:creationId xmlns:a16="http://schemas.microsoft.com/office/drawing/2014/main" xmlns="" id="{29725ACB-265F-F2E5-C2BB-002238ACB764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xmlns="" r:embed="rId19"/>
              </a:ext>
            </a:extLst>
          </a:blip>
          <a:stretch>
            <a:fillRect/>
          </a:stretch>
        </p:blipFill>
        <p:spPr>
          <a:xfrm>
            <a:off x="9220732" y="1434394"/>
            <a:ext cx="361736" cy="361736"/>
          </a:xfrm>
          <a:prstGeom prst="rect">
            <a:avLst/>
          </a:prstGeom>
        </p:spPr>
      </p:pic>
      <p:sp>
        <p:nvSpPr>
          <p:cNvPr id="48" name="TextBox 47"/>
          <p:cNvSpPr txBox="1"/>
          <p:nvPr/>
        </p:nvSpPr>
        <p:spPr>
          <a:xfrm>
            <a:off x="6712051" y="4046311"/>
            <a:ext cx="29512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ВЫСОКИЙ ПОТЕНЦИАЛ РАЗВИТИЯ РАЗЛИЧНЫХ НАПРАВЛЕНИЙ ТУРИЗМА</a:t>
            </a:r>
            <a:endParaRPr lang="ru-RU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9" name="Рисунок 48" descr="Золотые слитки со сплошной заливкой">
            <a:extLst>
              <a:ext uri="{FF2B5EF4-FFF2-40B4-BE49-F238E27FC236}">
                <a16:creationId xmlns:a16="http://schemas.microsoft.com/office/drawing/2014/main" xmlns="" id="{B0CC6219-D947-1401-0A40-495B03354A39}"/>
              </a:ext>
            </a:extLst>
          </p:cNvPr>
          <p:cNvPicPr>
            <a:picLocks noChangeAspect="1"/>
          </p:cNvPicPr>
          <p:nvPr/>
        </p:nvPicPr>
        <p:blipFill>
          <a:blip r:embed="rId20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9337956" y="3602625"/>
            <a:ext cx="360000" cy="360000"/>
          </a:xfrm>
          <a:prstGeom prst="rect">
            <a:avLst/>
          </a:prstGeom>
        </p:spPr>
      </p:pic>
      <p:pic>
        <p:nvPicPr>
          <p:cNvPr id="29" name="Picture 2" descr="C:\Users\нигматулинаои\Desktop\для презентации\Герб Маркс - без фона.png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50335" y="0"/>
            <a:ext cx="655665" cy="7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804858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36">
            <a:extLst>
              <a:ext uri="{FF2B5EF4-FFF2-40B4-BE49-F238E27FC236}">
                <a16:creationId xmlns="" xmlns:a16="http://schemas.microsoft.com/office/drawing/2014/main" id="{5B821D9F-B96E-25F8-FC33-2F7B717097C0}"/>
              </a:ext>
            </a:extLst>
          </p:cNvPr>
          <p:cNvSpPr/>
          <p:nvPr/>
        </p:nvSpPr>
        <p:spPr>
          <a:xfrm>
            <a:off x="0" y="752026"/>
            <a:ext cx="9390579" cy="0"/>
          </a:xfrm>
          <a:custGeom>
            <a:avLst/>
            <a:gdLst/>
            <a:ahLst/>
            <a:cxnLst/>
            <a:rect l="l" t="t" r="r" b="b"/>
            <a:pathLst>
              <a:path w="11557635">
                <a:moveTo>
                  <a:pt x="0" y="0"/>
                </a:moveTo>
                <a:lnTo>
                  <a:pt x="11557317" y="0"/>
                </a:lnTo>
              </a:path>
            </a:pathLst>
          </a:custGeom>
          <a:ln w="9525">
            <a:solidFill>
              <a:srgbClr val="1D1D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5055348" y="770529"/>
            <a:ext cx="39166" cy="3083014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0" y="3857612"/>
            <a:ext cx="9906000" cy="19063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Скругленный прямоугольник 85"/>
          <p:cNvSpPr/>
          <p:nvPr/>
        </p:nvSpPr>
        <p:spPr>
          <a:xfrm>
            <a:off x="0" y="775063"/>
            <a:ext cx="476250" cy="253793"/>
          </a:xfrm>
          <a:prstGeom prst="roundRect">
            <a:avLst/>
          </a:prstGeom>
          <a:noFill/>
          <a:ln w="28575">
            <a:solidFill>
              <a:srgbClr val="18529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 algn="ctr">
              <a:spcBef>
                <a:spcPts val="100"/>
              </a:spcBef>
            </a:pPr>
            <a:r>
              <a:rPr lang="ru-RU" sz="2000" b="1" dirty="0" smtClean="0">
                <a:solidFill>
                  <a:srgbClr val="1852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ru-RU" sz="2800" b="1" dirty="0">
              <a:solidFill>
                <a:srgbClr val="18529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Скругленный прямоугольник 86"/>
          <p:cNvSpPr/>
          <p:nvPr/>
        </p:nvSpPr>
        <p:spPr>
          <a:xfrm>
            <a:off x="5090557" y="772399"/>
            <a:ext cx="529193" cy="253793"/>
          </a:xfrm>
          <a:prstGeom prst="roundRect">
            <a:avLst/>
          </a:prstGeom>
          <a:noFill/>
          <a:ln w="28575">
            <a:solidFill>
              <a:srgbClr val="18529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 algn="ctr">
              <a:spcBef>
                <a:spcPts val="100"/>
              </a:spcBef>
            </a:pPr>
            <a:r>
              <a:rPr lang="ru-RU" sz="2000" b="1" dirty="0" smtClean="0">
                <a:solidFill>
                  <a:srgbClr val="1852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ru-RU" sz="2800" b="1" dirty="0">
              <a:solidFill>
                <a:srgbClr val="18529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Скругленный прямоугольник 77">
            <a:extLst>
              <a:ext uri="{FF2B5EF4-FFF2-40B4-BE49-F238E27FC236}">
                <a16:creationId xmlns=""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0" y="132398"/>
            <a:ext cx="2320959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свободные инвестиционные площадки</a:t>
            </a:r>
            <a:endParaRPr lang="x-none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0" name="Picture 2" descr="C:\Users\нигматулинаои\Desktop\для презентации\Герб Маркс - без фона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50335" y="0"/>
            <a:ext cx="655665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0" name="Скругленный прямоугольник 99"/>
          <p:cNvSpPr/>
          <p:nvPr/>
        </p:nvSpPr>
        <p:spPr>
          <a:xfrm>
            <a:off x="2305280" y="3915141"/>
            <a:ext cx="590550" cy="253793"/>
          </a:xfrm>
          <a:prstGeom prst="roundRect">
            <a:avLst/>
          </a:prstGeom>
          <a:noFill/>
          <a:ln w="28575">
            <a:solidFill>
              <a:srgbClr val="18529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 algn="ctr">
              <a:spcBef>
                <a:spcPts val="100"/>
              </a:spcBef>
            </a:pPr>
            <a:r>
              <a:rPr lang="ru-RU" sz="2000" b="1" dirty="0" smtClean="0">
                <a:solidFill>
                  <a:srgbClr val="1852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endParaRPr lang="ru-RU" sz="2800" b="1" dirty="0">
              <a:solidFill>
                <a:srgbClr val="18529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" name="TextBox 103">
            <a:extLst>
              <a:ext uri="{FF2B5EF4-FFF2-40B4-BE49-F238E27FC236}">
                <a16:creationId xmlns="" xmlns:a16="http://schemas.microsoft.com/office/drawing/2014/main" id="{FA573855-2890-5E85-14C0-7DA28851F63A}"/>
              </a:ext>
            </a:extLst>
          </p:cNvPr>
          <p:cNvSpPr txBox="1"/>
          <p:nvPr/>
        </p:nvSpPr>
        <p:spPr>
          <a:xfrm>
            <a:off x="174564" y="6520060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МАРКСОВСКОГО МУНИЦИПАЛЬНОГО РАЙОНА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29658" y="771182"/>
            <a:ext cx="449488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Спортивно-образовательный центр </a:t>
            </a:r>
          </a:p>
          <a:p>
            <a:pPr algn="just"/>
            <a:r>
              <a:rPr lang="ru-RU" sz="9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Земельный участок с кадастровым номером </a:t>
            </a:r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64:20:011701:1083 </a:t>
            </a:r>
            <a:r>
              <a:rPr lang="ru-RU" sz="9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Марксовский район с. Подлесное ул. Комсомольская д. 86 «А»</a:t>
            </a:r>
            <a:endParaRPr lang="ru-RU" sz="9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0" y="1333041"/>
            <a:ext cx="2500829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1. Общая площадь участка - 600 кв.м. </a:t>
            </a: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2. Категория земли - «Земли населенных </a:t>
            </a: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пунктов»</a:t>
            </a: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3. Вид разрешенного использования – </a:t>
            </a: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«Спорт (в соответствии с выпиской)»</a:t>
            </a: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4. Форма собственности - муниципальная    </a:t>
            </a: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5. Форма сделки - аренда</a:t>
            </a:r>
          </a:p>
          <a:p>
            <a:pPr algn="just"/>
            <a:r>
              <a:rPr lang="ru-RU" sz="9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ИНЖЕНЕРНАЯ</a:t>
            </a:r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9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ИНФРАСТРУКТУРА</a:t>
            </a:r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возможность подключения к : </a:t>
            </a: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1. Электроснабжению </a:t>
            </a: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2. Газоснабжению</a:t>
            </a: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3. Водоснабжению</a:t>
            </a: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4. Отоплению</a:t>
            </a: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5. Канализации   </a:t>
            </a: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Наличие зданий: нежилое здание</a:t>
            </a:r>
          </a:p>
        </p:txBody>
      </p:sp>
      <p:pic>
        <p:nvPicPr>
          <p:cNvPr id="22" name="Рисунок 8" descr="\\192.168.0.123\экономика\ИНВЕСТИЦИИ\2022\По видеороликам\Здание бывшего МДОУ с. Подлесное\фото\1611133580_2020-07-29-12-27-16.jpg"/>
          <p:cNvPicPr>
            <a:picLocks noChangeAspect="1" noChangeArrowheads="1"/>
          </p:cNvPicPr>
          <p:nvPr/>
        </p:nvPicPr>
        <p:blipFill>
          <a:blip r:embed="rId3">
            <a:lum contrast="21000"/>
          </a:blip>
          <a:srcRect/>
          <a:stretch>
            <a:fillRect/>
          </a:stretch>
        </p:blipFill>
        <p:spPr bwMode="auto">
          <a:xfrm>
            <a:off x="2368625" y="1399143"/>
            <a:ext cx="2633031" cy="2010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TextBox 22"/>
          <p:cNvSpPr txBox="1"/>
          <p:nvPr/>
        </p:nvSpPr>
        <p:spPr>
          <a:xfrm>
            <a:off x="5585552" y="771181"/>
            <a:ext cx="432044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b="1" dirty="0" smtClean="0">
                <a:solidFill>
                  <a:schemeClr val="tx2">
                    <a:lumMod val="75000"/>
                  </a:schemeClr>
                </a:solidFill>
              </a:rPr>
              <a:t>Производственная база</a:t>
            </a:r>
          </a:p>
          <a:p>
            <a:pPr algn="just"/>
            <a:r>
              <a:rPr lang="ru-RU" sz="900" b="1" dirty="0" smtClean="0">
                <a:solidFill>
                  <a:schemeClr val="tx2">
                    <a:lumMod val="75000"/>
                  </a:schemeClr>
                </a:solidFill>
              </a:rPr>
              <a:t>Земельный участок с кадастровым номером 64:44:030112:738 ( г.Маркс, ул. Степная, д.6)</a:t>
            </a:r>
            <a:endParaRPr lang="ru-RU" sz="9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056743" y="1255924"/>
            <a:ext cx="258896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1. Общая площадь участка - 6000 кв.м. </a:t>
            </a: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2. Категория земли - «Земли населенных </a:t>
            </a: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пунктов»</a:t>
            </a: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3. Вид разрешенного использования – </a:t>
            </a:r>
          </a:p>
          <a:p>
            <a:pPr algn="just"/>
            <a:r>
              <a:rPr lang="ru-RU" sz="900" dirty="0" smtClean="0">
                <a:solidFill>
                  <a:schemeClr val="accent1">
                    <a:lumMod val="75000"/>
                  </a:schemeClr>
                </a:solidFill>
              </a:rPr>
              <a:t>производственная база</a:t>
            </a: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4. Форма собственности - Частная    </a:t>
            </a: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5. Форма сделки - аренда</a:t>
            </a:r>
          </a:p>
          <a:p>
            <a:pPr algn="just"/>
            <a:r>
              <a:rPr lang="ru-RU" sz="9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ИНЖЕНЕРНАЯ</a:t>
            </a:r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9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ИНФРАСТРУКТУРА</a:t>
            </a:r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возможность подключения к : </a:t>
            </a: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1. Электроснабжению </a:t>
            </a: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2. Газоснабжению</a:t>
            </a: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3. Водоснабжению</a:t>
            </a: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4. Отоплению</a:t>
            </a: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5. Канализации   </a:t>
            </a:r>
          </a:p>
        </p:txBody>
      </p:sp>
      <p:pic>
        <p:nvPicPr>
          <p:cNvPr id="33" name="Рисунок 32" descr="свободная площадкапроизводственная база копия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59267" y="1299989"/>
            <a:ext cx="2401677" cy="1916935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2897436" y="3844886"/>
            <a:ext cx="375675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smtClean="0">
                <a:solidFill>
                  <a:schemeClr val="tx2">
                    <a:lumMod val="75000"/>
                  </a:schemeClr>
                </a:solidFill>
              </a:rPr>
              <a:t>Пункт здравоохранения </a:t>
            </a:r>
          </a:p>
          <a:p>
            <a:r>
              <a:rPr lang="ru-RU" sz="900" dirty="0" smtClean="0">
                <a:solidFill>
                  <a:schemeClr val="tx2">
                    <a:lumMod val="75000"/>
                  </a:schemeClr>
                </a:solidFill>
              </a:rPr>
              <a:t>Земельный участок с кадастровым номером 64:44:090101:791 (Саратовская обл., г.Маркс, ул.Куйбышева 245 А)</a:t>
            </a:r>
            <a:endParaRPr lang="ru-RU" sz="9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291508" y="4307595"/>
            <a:ext cx="25889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1. Общая площадь участка - 121кв.м. </a:t>
            </a: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2. Категория земли - «Земли населенных </a:t>
            </a: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пунктов»</a:t>
            </a: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3. Вид разрешенного использования – </a:t>
            </a:r>
          </a:p>
          <a:p>
            <a:pPr algn="just"/>
            <a:r>
              <a:rPr lang="ru-RU" sz="900" dirty="0" smtClean="0">
                <a:solidFill>
                  <a:schemeClr val="tx2">
                    <a:lumMod val="75000"/>
                  </a:schemeClr>
                </a:solidFill>
              </a:rPr>
              <a:t>Пункт здравоохранения</a:t>
            </a: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4. Форма собственности - частная    </a:t>
            </a: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5. Форма сделки - аренда</a:t>
            </a:r>
          </a:p>
          <a:p>
            <a:pPr algn="just"/>
            <a:r>
              <a:rPr lang="ru-RU" sz="9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ИНЖЕНЕРНАЯ</a:t>
            </a:r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9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ИНФРАСТРУКТУРА</a:t>
            </a:r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возможность подключения к : </a:t>
            </a: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1. Электроснабжению </a:t>
            </a: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2. Газоснабжению</a:t>
            </a: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3. Водоснабжению</a:t>
            </a: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4. Отоплению</a:t>
            </a:r>
          </a:p>
          <a:p>
            <a:pPr algn="just"/>
            <a:r>
              <a:rPr lang="ru-RU" sz="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5. Канализации   </a:t>
            </a:r>
          </a:p>
          <a:p>
            <a:endParaRPr lang="ru-RU" dirty="0"/>
          </a:p>
        </p:txBody>
      </p:sp>
      <p:pic>
        <p:nvPicPr>
          <p:cNvPr id="3" name="Picture 2" descr="аптека 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82169" y="4373695"/>
            <a:ext cx="2633031" cy="19610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5830088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68592" y="1565776"/>
            <a:ext cx="1583187" cy="4232921"/>
          </a:xfrm>
          <a:custGeom>
            <a:avLst/>
            <a:gdLst/>
            <a:ahLst/>
            <a:cxnLst/>
            <a:rect l="l" t="t" r="r" b="b"/>
            <a:pathLst>
              <a:path w="1647825" h="4265930">
                <a:moveTo>
                  <a:pt x="1647443" y="0"/>
                </a:moveTo>
                <a:lnTo>
                  <a:pt x="0" y="0"/>
                </a:lnTo>
                <a:lnTo>
                  <a:pt x="0" y="4265676"/>
                </a:lnTo>
                <a:lnTo>
                  <a:pt x="1647443" y="4265676"/>
                </a:lnTo>
                <a:lnTo>
                  <a:pt x="1647443" y="0"/>
                </a:lnTo>
                <a:close/>
              </a:path>
            </a:pathLst>
          </a:custGeom>
          <a:solidFill>
            <a:srgbClr val="C2C3C3">
              <a:alpha val="19999"/>
            </a:srgb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lIns="0" tIns="0" rIns="0" bIns="0" rtlCol="0"/>
          <a:lstStyle/>
          <a:p>
            <a:pPr algn="ctr"/>
            <a:endParaRPr sz="900" dirty="0"/>
          </a:p>
        </p:txBody>
      </p:sp>
      <p:sp>
        <p:nvSpPr>
          <p:cNvPr id="3" name="object 3"/>
          <p:cNvSpPr/>
          <p:nvPr/>
        </p:nvSpPr>
        <p:spPr>
          <a:xfrm>
            <a:off x="7910485" y="861438"/>
            <a:ext cx="1690495" cy="597568"/>
          </a:xfrm>
          <a:custGeom>
            <a:avLst/>
            <a:gdLst/>
            <a:ahLst/>
            <a:cxnLst/>
            <a:rect l="l" t="t" r="r" b="b"/>
            <a:pathLst>
              <a:path w="1649095" h="1200785">
                <a:moveTo>
                  <a:pt x="1648586" y="0"/>
                </a:moveTo>
                <a:lnTo>
                  <a:pt x="0" y="0"/>
                </a:lnTo>
                <a:lnTo>
                  <a:pt x="0" y="1200327"/>
                </a:lnTo>
                <a:lnTo>
                  <a:pt x="1648586" y="1200327"/>
                </a:lnTo>
                <a:lnTo>
                  <a:pt x="1648586" y="0"/>
                </a:lnTo>
                <a:close/>
              </a:path>
            </a:pathLst>
          </a:cu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pPr algn="ctr"/>
            <a:endParaRPr sz="900" dirty="0"/>
          </a:p>
        </p:txBody>
      </p:sp>
      <p:sp>
        <p:nvSpPr>
          <p:cNvPr id="4" name="object 4"/>
          <p:cNvSpPr txBox="1"/>
          <p:nvPr/>
        </p:nvSpPr>
        <p:spPr>
          <a:xfrm>
            <a:off x="8064639" y="1025405"/>
            <a:ext cx="1129425" cy="282846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26111" rIns="0" bIns="0" rtlCol="0">
            <a:spAutoFit/>
          </a:bodyPr>
          <a:lstStyle/>
          <a:p>
            <a:pPr marL="13056" marR="5222" algn="ctr">
              <a:lnSpc>
                <a:spcPts val="1028"/>
              </a:lnSpc>
              <a:spcBef>
                <a:spcPts val="205"/>
              </a:spcBef>
            </a:pPr>
            <a:r>
              <a:rPr lang="ru-RU" sz="900" b="1" spc="-20" dirty="0">
                <a:solidFill>
                  <a:srgbClr val="2B2E31"/>
                </a:solidFill>
                <a:latin typeface="Arial" pitchFamily="34" charset="0"/>
                <a:cs typeface="Arial" pitchFamily="34" charset="0"/>
              </a:rPr>
              <a:t>Внутренние </a:t>
            </a:r>
            <a:r>
              <a:rPr lang="ru-RU" sz="900" b="1" spc="-20" dirty="0" smtClean="0">
                <a:solidFill>
                  <a:srgbClr val="2B2E31"/>
                </a:solidFill>
                <a:latin typeface="Arial" pitchFamily="34" charset="0"/>
                <a:cs typeface="Arial" pitchFamily="34" charset="0"/>
              </a:rPr>
              <a:t>инвесторы</a:t>
            </a:r>
            <a:endParaRPr sz="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909982" y="864035"/>
            <a:ext cx="1884442" cy="60524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91389" rIns="0" bIns="0" rtlCol="0">
            <a:spAutoFit/>
          </a:bodyPr>
          <a:lstStyle/>
          <a:p>
            <a:pPr marR="461521" algn="just">
              <a:lnSpc>
                <a:spcPts val="1028"/>
              </a:lnSpc>
              <a:tabLst>
                <a:tab pos="1882775" algn="l"/>
              </a:tabLst>
            </a:pPr>
            <a:r>
              <a:rPr lang="ru-RU" sz="900" b="1" dirty="0" smtClean="0">
                <a:solidFill>
                  <a:srgbClr val="2B2E31"/>
                </a:solidFill>
                <a:latin typeface="Arial" pitchFamily="34" charset="0"/>
                <a:cs typeface="Arial" pitchFamily="34" charset="0"/>
              </a:rPr>
              <a:t>  Совет </a:t>
            </a:r>
            <a:r>
              <a:rPr lang="ru-RU" sz="900" b="1" dirty="0">
                <a:solidFill>
                  <a:srgbClr val="2B2E31"/>
                </a:solidFill>
                <a:latin typeface="Arial" pitchFamily="34" charset="0"/>
                <a:cs typeface="Arial" pitchFamily="34" charset="0"/>
              </a:rPr>
              <a:t>по инвестициям </a:t>
            </a:r>
            <a:r>
              <a:rPr lang="ru-RU" sz="900" b="1" dirty="0" smtClean="0">
                <a:solidFill>
                  <a:srgbClr val="2B2E3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900" b="1" dirty="0" smtClean="0">
                <a:solidFill>
                  <a:srgbClr val="2B2E31"/>
                </a:solidFill>
                <a:latin typeface="Arial" pitchFamily="34" charset="0"/>
                <a:cs typeface="Arial" pitchFamily="34" charset="0"/>
              </a:rPr>
            </a:br>
            <a:r>
              <a:rPr lang="ru-RU" sz="900" b="1" dirty="0" smtClean="0">
                <a:solidFill>
                  <a:srgbClr val="2B2E31"/>
                </a:solidFill>
                <a:latin typeface="Arial" pitchFamily="34" charset="0"/>
                <a:cs typeface="Arial" pitchFamily="34" charset="0"/>
              </a:rPr>
              <a:t> при </a:t>
            </a:r>
            <a:r>
              <a:rPr lang="ru-RU" sz="900" b="1" dirty="0">
                <a:solidFill>
                  <a:srgbClr val="2B2E31"/>
                </a:solidFill>
                <a:latin typeface="Arial" pitchFamily="34" charset="0"/>
                <a:cs typeface="Arial" pitchFamily="34" charset="0"/>
              </a:rPr>
              <a:t>главе Марксовского </a:t>
            </a:r>
            <a:r>
              <a:rPr lang="ru-RU" sz="900" b="1" dirty="0" smtClean="0">
                <a:solidFill>
                  <a:srgbClr val="2B2E31"/>
                </a:solidFill>
                <a:latin typeface="Arial" pitchFamily="34" charset="0"/>
                <a:cs typeface="Arial" pitchFamily="34" charset="0"/>
              </a:rPr>
              <a:t>  муниципального района</a:t>
            </a:r>
          </a:p>
          <a:p>
            <a:pPr marR="461521" algn="just">
              <a:lnSpc>
                <a:spcPts val="1028"/>
              </a:lnSpc>
            </a:pPr>
            <a:endParaRPr lang="ru-RU" sz="800" b="1" dirty="0" smtClean="0">
              <a:solidFill>
                <a:srgbClr val="2B2E3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187180" y="897037"/>
            <a:ext cx="1646840" cy="6554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99223" rIns="0" bIns="0" rtlCol="0">
            <a:spAutoFit/>
          </a:bodyPr>
          <a:lstStyle/>
          <a:p>
            <a:pPr marL="120112" algn="ctr">
              <a:lnSpc>
                <a:spcPts val="1069"/>
              </a:lnSpc>
              <a:spcBef>
                <a:spcPts val="642"/>
              </a:spcBef>
            </a:pPr>
            <a:r>
              <a:rPr lang="ru-RU" sz="900" b="1" spc="-10" dirty="0" smtClean="0">
                <a:solidFill>
                  <a:srgbClr val="2B2E31"/>
                </a:solidFill>
                <a:latin typeface="Arial" pitchFamily="34" charset="0"/>
                <a:cs typeface="Arial" pitchFamily="34" charset="0"/>
              </a:rPr>
              <a:t>Предоставление </a:t>
            </a:r>
            <a:r>
              <a:rPr lang="ru-RU" sz="900" b="1" spc="-10" dirty="0">
                <a:solidFill>
                  <a:srgbClr val="2B2E31"/>
                </a:solidFill>
                <a:latin typeface="Arial" pitchFamily="34" charset="0"/>
                <a:cs typeface="Arial" pitchFamily="34" charset="0"/>
              </a:rPr>
              <a:t>льгот и преференции субъектам инвестиционной деятельности</a:t>
            </a:r>
            <a:endParaRPr lang="ru-RU" sz="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953907" y="1708279"/>
            <a:ext cx="170590" cy="392746"/>
          </a:xfrm>
          <a:custGeom>
            <a:avLst/>
            <a:gdLst/>
            <a:ahLst/>
            <a:cxnLst/>
            <a:rect l="l" t="t" r="r" b="b"/>
            <a:pathLst>
              <a:path w="184150" h="325119">
                <a:moveTo>
                  <a:pt x="2412" y="0"/>
                </a:moveTo>
                <a:lnTo>
                  <a:pt x="0" y="1143"/>
                </a:lnTo>
                <a:lnTo>
                  <a:pt x="0" y="324612"/>
                </a:lnTo>
                <a:lnTo>
                  <a:pt x="183895" y="162051"/>
                </a:lnTo>
                <a:lnTo>
                  <a:pt x="183895" y="160274"/>
                </a:lnTo>
                <a:lnTo>
                  <a:pt x="2412" y="0"/>
                </a:ln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</p:spPr>
        <p:txBody>
          <a:bodyPr wrap="square" lIns="0" tIns="0" rIns="0" bIns="0" rtlCol="0"/>
          <a:lstStyle/>
          <a:p>
            <a:endParaRPr sz="900" dirty="0"/>
          </a:p>
        </p:txBody>
      </p:sp>
      <p:sp>
        <p:nvSpPr>
          <p:cNvPr id="12" name="object 12"/>
          <p:cNvSpPr/>
          <p:nvPr/>
        </p:nvSpPr>
        <p:spPr>
          <a:xfrm>
            <a:off x="3971422" y="1708279"/>
            <a:ext cx="171767" cy="392746"/>
          </a:xfrm>
          <a:custGeom>
            <a:avLst/>
            <a:gdLst/>
            <a:ahLst/>
            <a:cxnLst/>
            <a:rect l="l" t="t" r="r" b="b"/>
            <a:pathLst>
              <a:path w="185420" h="325119">
                <a:moveTo>
                  <a:pt x="2540" y="0"/>
                </a:moveTo>
                <a:lnTo>
                  <a:pt x="0" y="1143"/>
                </a:lnTo>
                <a:lnTo>
                  <a:pt x="0" y="324612"/>
                </a:lnTo>
                <a:lnTo>
                  <a:pt x="185293" y="162051"/>
                </a:lnTo>
                <a:lnTo>
                  <a:pt x="185293" y="160274"/>
                </a:lnTo>
                <a:lnTo>
                  <a:pt x="2540" y="0"/>
                </a:ln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</p:spPr>
        <p:txBody>
          <a:bodyPr wrap="square" lIns="0" tIns="0" rIns="0" bIns="0" rtlCol="0"/>
          <a:lstStyle/>
          <a:p>
            <a:endParaRPr sz="900" dirty="0"/>
          </a:p>
        </p:txBody>
      </p:sp>
      <p:sp>
        <p:nvSpPr>
          <p:cNvPr id="13" name="object 13"/>
          <p:cNvSpPr/>
          <p:nvPr/>
        </p:nvSpPr>
        <p:spPr>
          <a:xfrm>
            <a:off x="5776421" y="1708279"/>
            <a:ext cx="149713" cy="392746"/>
          </a:xfrm>
          <a:custGeom>
            <a:avLst/>
            <a:gdLst/>
            <a:ahLst/>
            <a:cxnLst/>
            <a:rect l="l" t="t" r="r" b="b"/>
            <a:pathLst>
              <a:path w="185420" h="325119">
                <a:moveTo>
                  <a:pt x="2539" y="0"/>
                </a:moveTo>
                <a:lnTo>
                  <a:pt x="0" y="1143"/>
                </a:lnTo>
                <a:lnTo>
                  <a:pt x="0" y="324612"/>
                </a:lnTo>
                <a:lnTo>
                  <a:pt x="185292" y="162051"/>
                </a:lnTo>
                <a:lnTo>
                  <a:pt x="185292" y="160274"/>
                </a:lnTo>
                <a:lnTo>
                  <a:pt x="2539" y="0"/>
                </a:ln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</p:spPr>
        <p:txBody>
          <a:bodyPr wrap="square" lIns="0" tIns="0" rIns="0" bIns="0" rtlCol="0"/>
          <a:lstStyle/>
          <a:p>
            <a:endParaRPr sz="900" dirty="0"/>
          </a:p>
        </p:txBody>
      </p:sp>
      <p:sp>
        <p:nvSpPr>
          <p:cNvPr id="14" name="object 14"/>
          <p:cNvSpPr/>
          <p:nvPr/>
        </p:nvSpPr>
        <p:spPr>
          <a:xfrm>
            <a:off x="7757752" y="1772063"/>
            <a:ext cx="224569" cy="327789"/>
          </a:xfrm>
          <a:custGeom>
            <a:avLst/>
            <a:gdLst/>
            <a:ahLst/>
            <a:cxnLst/>
            <a:rect l="l" t="t" r="r" b="b"/>
            <a:pathLst>
              <a:path w="184150" h="325119">
                <a:moveTo>
                  <a:pt x="2413" y="0"/>
                </a:moveTo>
                <a:lnTo>
                  <a:pt x="0" y="1143"/>
                </a:lnTo>
                <a:lnTo>
                  <a:pt x="0" y="324612"/>
                </a:lnTo>
                <a:lnTo>
                  <a:pt x="183896" y="162051"/>
                </a:lnTo>
                <a:lnTo>
                  <a:pt x="183896" y="160274"/>
                </a:lnTo>
                <a:lnTo>
                  <a:pt x="2413" y="0"/>
                </a:ln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</p:spPr>
        <p:txBody>
          <a:bodyPr wrap="square" lIns="0" tIns="0" rIns="0" bIns="0" rtlCol="0"/>
          <a:lstStyle/>
          <a:p>
            <a:endParaRPr sz="900" dirty="0"/>
          </a:p>
        </p:txBody>
      </p:sp>
      <p:sp>
        <p:nvSpPr>
          <p:cNvPr id="22" name="object 22"/>
          <p:cNvSpPr txBox="1"/>
          <p:nvPr/>
        </p:nvSpPr>
        <p:spPr>
          <a:xfrm>
            <a:off x="2190348" y="1559848"/>
            <a:ext cx="1716634" cy="5157771"/>
          </a:xfrm>
          <a:prstGeom prst="rect">
            <a:avLst/>
          </a:prstGeom>
          <a:solidFill>
            <a:srgbClr val="C2C3C3">
              <a:alpha val="19999"/>
            </a:srgb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vert="horz" wrap="square" lIns="0" tIns="26111" rIns="0" bIns="0" rtlCol="0">
            <a:spAutoFit/>
          </a:bodyPr>
          <a:lstStyle/>
          <a:p>
            <a:pPr marL="122071" marR="197795" algn="just">
              <a:lnSpc>
                <a:spcPct val="95400"/>
              </a:lnSpc>
              <a:buFontTx/>
              <a:buChar char="-"/>
            </a:pPr>
            <a:r>
              <a:rPr lang="ru-RU" sz="900" spc="-36" dirty="0">
                <a:solidFill>
                  <a:srgbClr val="2B2E31"/>
                </a:solidFill>
                <a:latin typeface="Arial" pitchFamily="34" charset="0"/>
                <a:cs typeface="Arial" pitchFamily="34" charset="0"/>
              </a:rPr>
              <a:t> Освобождение от уплаты земельного налога сроком на 2 года по приоритетным для района направлениям (обрабатывающие производства, сельское хозяйство)</a:t>
            </a:r>
          </a:p>
          <a:p>
            <a:pPr marL="122071" marR="197795" algn="just">
              <a:lnSpc>
                <a:spcPct val="95400"/>
              </a:lnSpc>
              <a:buFontTx/>
              <a:buChar char="-"/>
            </a:pPr>
            <a:r>
              <a:rPr lang="ru-RU" sz="900" spc="-36" dirty="0">
                <a:solidFill>
                  <a:srgbClr val="2B2E31"/>
                </a:solidFill>
                <a:latin typeface="Arial" pitchFamily="34" charset="0"/>
                <a:cs typeface="Arial" pitchFamily="34" charset="0"/>
              </a:rPr>
              <a:t> Освобождение на 50 % от уплаты земельного налога инвесторов, участников специального инвестиционного контракта на срок его действия</a:t>
            </a:r>
          </a:p>
          <a:p>
            <a:pPr marL="122071" marR="197795" algn="just">
              <a:lnSpc>
                <a:spcPct val="95400"/>
              </a:lnSpc>
              <a:buFontTx/>
              <a:buChar char="-"/>
            </a:pPr>
            <a:r>
              <a:rPr lang="ru-RU" sz="900" spc="-36" dirty="0">
                <a:solidFill>
                  <a:srgbClr val="2B2E31"/>
                </a:solidFill>
                <a:latin typeface="Arial" pitchFamily="34" charset="0"/>
                <a:cs typeface="Arial" pitchFamily="34" charset="0"/>
              </a:rPr>
              <a:t> Сокращение сроков предоставления разрешительной документации для инвесторов по отдельным процедурам</a:t>
            </a:r>
          </a:p>
          <a:p>
            <a:pPr marL="122071" marR="197795" algn="just">
              <a:lnSpc>
                <a:spcPct val="95400"/>
              </a:lnSpc>
              <a:buFontTx/>
              <a:buChar char="-"/>
            </a:pPr>
            <a:r>
              <a:rPr lang="ru-RU" sz="900" spc="-36" dirty="0">
                <a:solidFill>
                  <a:srgbClr val="2B2E31"/>
                </a:solidFill>
                <a:latin typeface="Arial" pitchFamily="34" charset="0"/>
                <a:cs typeface="Arial" pitchFamily="34" charset="0"/>
              </a:rPr>
              <a:t> Мероприятия по государственной регистрации договоров аренды и договоров купли-продажи, заключенных администрацией с </a:t>
            </a:r>
            <a:r>
              <a:rPr lang="ru-RU" sz="900" spc="-36" dirty="0" smtClean="0">
                <a:solidFill>
                  <a:srgbClr val="2B2E31"/>
                </a:solidFill>
                <a:latin typeface="Arial" pitchFamily="34" charset="0"/>
                <a:cs typeface="Arial" pitchFamily="34" charset="0"/>
              </a:rPr>
              <a:t>организациями-инвесторами</a:t>
            </a:r>
            <a:endParaRPr lang="ru-RU" sz="900" spc="-36" dirty="0">
              <a:solidFill>
                <a:srgbClr val="2B2E31"/>
              </a:solidFill>
              <a:latin typeface="Arial" pitchFamily="34" charset="0"/>
              <a:cs typeface="Arial" pitchFamily="34" charset="0"/>
            </a:endParaRPr>
          </a:p>
          <a:p>
            <a:pPr marL="122071" marR="197795" algn="just">
              <a:lnSpc>
                <a:spcPct val="95400"/>
              </a:lnSpc>
              <a:buFontTx/>
              <a:buChar char="-"/>
            </a:pPr>
            <a:r>
              <a:rPr lang="ru-RU" sz="900" spc="-36" dirty="0">
                <a:solidFill>
                  <a:srgbClr val="2B2E31"/>
                </a:solidFill>
                <a:latin typeface="Arial" pitchFamily="34" charset="0"/>
                <a:cs typeface="Arial" pitchFamily="34" charset="0"/>
              </a:rPr>
              <a:t> Нефинансовые меры поддержки</a:t>
            </a:r>
          </a:p>
          <a:p>
            <a:pPr marL="122071" marR="197795" algn="just">
              <a:lnSpc>
                <a:spcPct val="95400"/>
              </a:lnSpc>
              <a:buFontTx/>
              <a:buChar char="-"/>
            </a:pPr>
            <a:r>
              <a:rPr lang="ru-RU" sz="900" spc="-36" dirty="0">
                <a:solidFill>
                  <a:srgbClr val="2B2E31"/>
                </a:solidFill>
                <a:latin typeface="Arial" pitchFamily="34" charset="0"/>
                <a:cs typeface="Arial" pitchFamily="34" charset="0"/>
              </a:rPr>
              <a:t> Конкурсное размещение муниципального заказа</a:t>
            </a:r>
          </a:p>
          <a:p>
            <a:pPr marL="122071" marR="197795" algn="just">
              <a:lnSpc>
                <a:spcPct val="95400"/>
              </a:lnSpc>
              <a:buFontTx/>
              <a:buChar char="-"/>
            </a:pPr>
            <a:r>
              <a:rPr lang="ru-RU" sz="900" spc="-36" dirty="0">
                <a:solidFill>
                  <a:srgbClr val="2B2E31"/>
                </a:solidFill>
                <a:latin typeface="Arial" pitchFamily="34" charset="0"/>
                <a:cs typeface="Arial" pitchFamily="34" charset="0"/>
              </a:rPr>
              <a:t> Поддержка ходатайств и обращений в федеральные органы государственной власти об оказании содействия инвесторам</a:t>
            </a:r>
          </a:p>
          <a:p>
            <a:pPr marL="122071" marR="197795" algn="just">
              <a:lnSpc>
                <a:spcPct val="95400"/>
              </a:lnSpc>
              <a:buFontTx/>
              <a:buChar char="-"/>
            </a:pPr>
            <a:r>
              <a:rPr lang="ru-RU" sz="900" spc="-36" dirty="0">
                <a:solidFill>
                  <a:srgbClr val="2B2E31"/>
                </a:solidFill>
                <a:latin typeface="Arial" pitchFamily="34" charset="0"/>
                <a:cs typeface="Arial" pitchFamily="34" charset="0"/>
              </a:rPr>
              <a:t> Распространение позитивной информации об инвесторе в </a:t>
            </a:r>
            <a:r>
              <a:rPr lang="ru-RU" sz="900" spc="-36" dirty="0" smtClean="0">
                <a:solidFill>
                  <a:srgbClr val="2B2E31"/>
                </a:solidFill>
                <a:latin typeface="Arial" pitchFamily="34" charset="0"/>
                <a:cs typeface="Arial" pitchFamily="34" charset="0"/>
              </a:rPr>
              <a:t>СМИ</a:t>
            </a:r>
            <a:endParaRPr lang="ru-RU" sz="900" spc="-36" dirty="0">
              <a:solidFill>
                <a:srgbClr val="2B2E3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311901" y="1558555"/>
            <a:ext cx="1497128" cy="841171"/>
          </a:xfrm>
          <a:prstGeom prst="rect">
            <a:avLst/>
          </a:prstGeom>
        </p:spPr>
        <p:txBody>
          <a:bodyPr vert="horz" wrap="square" lIns="0" tIns="20236" rIns="0" bIns="0" rtlCol="0">
            <a:spAutoFit/>
          </a:bodyPr>
          <a:lstStyle/>
          <a:p>
            <a:pPr marL="13056" marR="5222" algn="ctr">
              <a:lnSpc>
                <a:spcPts val="823"/>
              </a:lnSpc>
              <a:spcBef>
                <a:spcPts val="160"/>
              </a:spcBef>
            </a:pPr>
            <a:endParaRPr lang="ru-RU" sz="900" dirty="0">
              <a:latin typeface="Calibri"/>
              <a:cs typeface="Calibri"/>
            </a:endParaRPr>
          </a:p>
          <a:p>
            <a:pPr marL="13056" marR="5222" algn="just">
              <a:lnSpc>
                <a:spcPts val="823"/>
              </a:lnSpc>
              <a:spcBef>
                <a:spcPts val="160"/>
              </a:spcBef>
            </a:pPr>
            <a:endParaRPr lang="ru-RU" sz="900" dirty="0">
              <a:latin typeface="Calibri"/>
              <a:cs typeface="Calibri"/>
            </a:endParaRPr>
          </a:p>
          <a:p>
            <a:pPr marL="13056" marR="5222" algn="just">
              <a:lnSpc>
                <a:spcPts val="823"/>
              </a:lnSpc>
              <a:spcBef>
                <a:spcPts val="160"/>
              </a:spcBef>
            </a:pPr>
            <a:r>
              <a:rPr lang="ru-RU" sz="900" dirty="0">
                <a:latin typeface="Calibri"/>
                <a:cs typeface="Calibri"/>
              </a:rPr>
              <a:t>Инвестиционный портал </a:t>
            </a:r>
            <a:r>
              <a:rPr lang="ru-RU" sz="900" dirty="0" err="1">
                <a:latin typeface="Calibri"/>
                <a:cs typeface="Calibri"/>
              </a:rPr>
              <a:t>Марксовского</a:t>
            </a:r>
            <a:r>
              <a:rPr lang="ru-RU" sz="900" dirty="0">
                <a:latin typeface="Calibri"/>
                <a:cs typeface="Calibri"/>
              </a:rPr>
              <a:t> </a:t>
            </a:r>
            <a:r>
              <a:rPr lang="ru-RU" sz="900" dirty="0">
                <a:latin typeface="Arial" pitchFamily="34" charset="0"/>
                <a:cs typeface="Arial" pitchFamily="34" charset="0"/>
              </a:rPr>
              <a:t>муниципального</a:t>
            </a:r>
            <a:r>
              <a:rPr lang="ru-RU" sz="900" dirty="0">
                <a:latin typeface="Calibri"/>
                <a:cs typeface="Calibri"/>
              </a:rPr>
              <a:t> района</a:t>
            </a:r>
          </a:p>
          <a:p>
            <a:pPr marL="13056" marR="5222" algn="ctr">
              <a:lnSpc>
                <a:spcPts val="823"/>
              </a:lnSpc>
              <a:spcBef>
                <a:spcPts val="160"/>
              </a:spcBef>
            </a:pPr>
            <a:endParaRPr lang="ru-RU" sz="900" dirty="0">
              <a:latin typeface="Calibri"/>
              <a:cs typeface="Calibri"/>
            </a:endParaRPr>
          </a:p>
          <a:p>
            <a:pPr marL="13056" marR="5222" algn="ctr">
              <a:lnSpc>
                <a:spcPts val="823"/>
              </a:lnSpc>
              <a:spcBef>
                <a:spcPts val="160"/>
              </a:spcBef>
            </a:pPr>
            <a:endParaRPr sz="900" dirty="0">
              <a:latin typeface="Calibri"/>
              <a:cs typeface="Calibri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371045" y="2407997"/>
            <a:ext cx="1167529" cy="2867367"/>
          </a:xfrm>
          <a:prstGeom prst="rect">
            <a:avLst/>
          </a:prstGeom>
        </p:spPr>
        <p:txBody>
          <a:bodyPr vert="horz" wrap="square" lIns="0" tIns="20236" rIns="0" bIns="0" rtlCol="0">
            <a:spAutoFit/>
          </a:bodyPr>
          <a:lstStyle/>
          <a:p>
            <a:pPr marL="13056" marR="5222" algn="just">
              <a:lnSpc>
                <a:spcPts val="823"/>
              </a:lnSpc>
              <a:spcBef>
                <a:spcPts val="160"/>
              </a:spcBef>
              <a:buFontTx/>
              <a:buChar char="-"/>
            </a:pPr>
            <a:r>
              <a:rPr lang="ru-RU" sz="900" b="1" spc="-36" dirty="0">
                <a:solidFill>
                  <a:srgbClr val="2B2E3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900" spc="-36" dirty="0">
                <a:solidFill>
                  <a:srgbClr val="2B2E31"/>
                </a:solidFill>
                <a:latin typeface="Arial" pitchFamily="34" charset="0"/>
                <a:cs typeface="Arial" pitchFamily="34" charset="0"/>
              </a:rPr>
              <a:t>Факторы инвестиционного климата</a:t>
            </a:r>
          </a:p>
          <a:p>
            <a:pPr marL="13056" marR="5222" algn="just">
              <a:lnSpc>
                <a:spcPts val="823"/>
              </a:lnSpc>
              <a:spcBef>
                <a:spcPts val="160"/>
              </a:spcBef>
              <a:buFontTx/>
              <a:buChar char="-"/>
            </a:pPr>
            <a:r>
              <a:rPr lang="ru-RU" sz="900" spc="-36" dirty="0">
                <a:solidFill>
                  <a:srgbClr val="2B2E31"/>
                </a:solidFill>
                <a:latin typeface="Arial" pitchFamily="34" charset="0"/>
                <a:cs typeface="Arial" pitchFamily="34" charset="0"/>
              </a:rPr>
              <a:t>Инвестиционные предложения</a:t>
            </a:r>
          </a:p>
          <a:p>
            <a:pPr marL="13056" marR="5222" algn="just">
              <a:lnSpc>
                <a:spcPts val="823"/>
              </a:lnSpc>
              <a:spcBef>
                <a:spcPts val="160"/>
              </a:spcBef>
              <a:buFontTx/>
              <a:buChar char="-"/>
            </a:pPr>
            <a:r>
              <a:rPr lang="ru-RU" sz="900" spc="-36" dirty="0">
                <a:solidFill>
                  <a:srgbClr val="2B2E31"/>
                </a:solidFill>
                <a:latin typeface="Arial" pitchFamily="34" charset="0"/>
                <a:cs typeface="Arial" pitchFamily="34" charset="0"/>
              </a:rPr>
              <a:t> Гарантии и поддержка</a:t>
            </a:r>
          </a:p>
          <a:p>
            <a:pPr marL="13056" marR="5222" algn="just">
              <a:lnSpc>
                <a:spcPts val="823"/>
              </a:lnSpc>
              <a:spcBef>
                <a:spcPts val="160"/>
              </a:spcBef>
              <a:buFontTx/>
              <a:buChar char="-"/>
            </a:pPr>
            <a:r>
              <a:rPr lang="ru-RU" sz="900" spc="-36" dirty="0">
                <a:solidFill>
                  <a:srgbClr val="2B2E31"/>
                </a:solidFill>
                <a:latin typeface="Arial" pitchFamily="34" charset="0"/>
                <a:cs typeface="Arial" pitchFamily="34" charset="0"/>
              </a:rPr>
              <a:t> Историческая справка</a:t>
            </a:r>
          </a:p>
          <a:p>
            <a:pPr marL="13056" marR="5222" algn="just">
              <a:lnSpc>
                <a:spcPts val="823"/>
              </a:lnSpc>
              <a:spcBef>
                <a:spcPts val="160"/>
              </a:spcBef>
              <a:buFontTx/>
              <a:buChar char="-"/>
            </a:pPr>
            <a:r>
              <a:rPr lang="ru-RU" sz="900" spc="-36" dirty="0">
                <a:solidFill>
                  <a:srgbClr val="2B2E31"/>
                </a:solidFill>
                <a:latin typeface="Arial" pitchFamily="34" charset="0"/>
                <a:cs typeface="Arial" pitchFamily="34" charset="0"/>
              </a:rPr>
              <a:t> Правовая база</a:t>
            </a:r>
          </a:p>
          <a:p>
            <a:pPr marL="13056" marR="5222" algn="just">
              <a:lnSpc>
                <a:spcPts val="823"/>
              </a:lnSpc>
              <a:spcBef>
                <a:spcPts val="160"/>
              </a:spcBef>
              <a:buFontTx/>
              <a:buChar char="-"/>
            </a:pPr>
            <a:r>
              <a:rPr lang="ru-RU" sz="900" spc="-36" dirty="0">
                <a:solidFill>
                  <a:srgbClr val="2B2E31"/>
                </a:solidFill>
                <a:latin typeface="Arial" pitchFamily="34" charset="0"/>
                <a:cs typeface="Arial" pitchFamily="34" charset="0"/>
              </a:rPr>
              <a:t> Инвестиционные проекты</a:t>
            </a:r>
          </a:p>
          <a:p>
            <a:pPr marL="13056" marR="5222" algn="just">
              <a:lnSpc>
                <a:spcPts val="823"/>
              </a:lnSpc>
              <a:spcBef>
                <a:spcPts val="160"/>
              </a:spcBef>
              <a:buFontTx/>
              <a:buChar char="-"/>
            </a:pPr>
            <a:r>
              <a:rPr lang="ru-RU" sz="900" spc="-36" dirty="0">
                <a:solidFill>
                  <a:srgbClr val="2B2E31"/>
                </a:solidFill>
                <a:latin typeface="Arial" pitchFamily="34" charset="0"/>
                <a:cs typeface="Arial" pitchFamily="34" charset="0"/>
              </a:rPr>
              <a:t>Инвестиционные площадки</a:t>
            </a:r>
          </a:p>
          <a:p>
            <a:pPr marL="13056" marR="5222" algn="just">
              <a:lnSpc>
                <a:spcPts val="823"/>
              </a:lnSpc>
              <a:spcBef>
                <a:spcPts val="160"/>
              </a:spcBef>
              <a:buFontTx/>
              <a:buChar char="-"/>
            </a:pPr>
            <a:r>
              <a:rPr lang="ru-RU" sz="900" spc="-36" dirty="0">
                <a:solidFill>
                  <a:srgbClr val="2B2E31"/>
                </a:solidFill>
                <a:latin typeface="Arial" pitchFamily="34" charset="0"/>
                <a:cs typeface="Arial" pitchFamily="34" charset="0"/>
              </a:rPr>
              <a:t>Инвестиционная карта</a:t>
            </a:r>
          </a:p>
          <a:p>
            <a:pPr marL="13056" marR="5222" algn="just">
              <a:lnSpc>
                <a:spcPts val="823"/>
              </a:lnSpc>
              <a:spcBef>
                <a:spcPts val="160"/>
              </a:spcBef>
              <a:buFontTx/>
              <a:buChar char="-"/>
            </a:pPr>
            <a:r>
              <a:rPr lang="ru-RU" sz="900" spc="-36" dirty="0" err="1">
                <a:solidFill>
                  <a:srgbClr val="2B2E31"/>
                </a:solidFill>
                <a:latin typeface="Arial" pitchFamily="34" charset="0"/>
                <a:cs typeface="Arial" pitchFamily="34" charset="0"/>
              </a:rPr>
              <a:t>Фотогалерея</a:t>
            </a:r>
            <a:endParaRPr lang="ru-RU" sz="900" spc="-36" dirty="0">
              <a:solidFill>
                <a:srgbClr val="2B2E31"/>
              </a:solidFill>
              <a:latin typeface="Arial" pitchFamily="34" charset="0"/>
              <a:cs typeface="Arial" pitchFamily="34" charset="0"/>
            </a:endParaRPr>
          </a:p>
          <a:p>
            <a:pPr marL="13056" marR="5222" algn="just">
              <a:lnSpc>
                <a:spcPts val="823"/>
              </a:lnSpc>
              <a:spcBef>
                <a:spcPts val="160"/>
              </a:spcBef>
              <a:buFontTx/>
              <a:buChar char="-"/>
            </a:pPr>
            <a:r>
              <a:rPr lang="ru-RU" sz="900" spc="-36" dirty="0">
                <a:solidFill>
                  <a:srgbClr val="2B2E31"/>
                </a:solidFill>
                <a:latin typeface="Arial" pitchFamily="34" charset="0"/>
                <a:cs typeface="Arial" pitchFamily="34" charset="0"/>
              </a:rPr>
              <a:t>Контакты</a:t>
            </a:r>
          </a:p>
          <a:p>
            <a:pPr marL="13056" marR="5222" algn="just">
              <a:lnSpc>
                <a:spcPts val="823"/>
              </a:lnSpc>
              <a:spcBef>
                <a:spcPts val="160"/>
              </a:spcBef>
              <a:buFontTx/>
              <a:buChar char="-"/>
            </a:pPr>
            <a:endParaRPr lang="ru-RU" sz="900" b="1" spc="-36" dirty="0">
              <a:solidFill>
                <a:srgbClr val="2B2E31"/>
              </a:solidFill>
              <a:latin typeface="Calibri"/>
              <a:cs typeface="Calibri"/>
            </a:endParaRPr>
          </a:p>
          <a:p>
            <a:pPr marL="13056" marR="5222" algn="just">
              <a:lnSpc>
                <a:spcPts val="823"/>
              </a:lnSpc>
              <a:spcBef>
                <a:spcPts val="160"/>
              </a:spcBef>
              <a:buFontTx/>
              <a:buChar char="-"/>
            </a:pPr>
            <a:endParaRPr lang="ru-RU" sz="900" b="1" spc="-36" dirty="0">
              <a:solidFill>
                <a:srgbClr val="2B2E31"/>
              </a:solidFill>
              <a:latin typeface="Calibri"/>
              <a:cs typeface="Calibri"/>
            </a:endParaRPr>
          </a:p>
          <a:p>
            <a:pPr marL="13056" marR="5222" algn="just">
              <a:lnSpc>
                <a:spcPts val="823"/>
              </a:lnSpc>
              <a:spcBef>
                <a:spcPts val="160"/>
              </a:spcBef>
              <a:buFontTx/>
              <a:buChar char="-"/>
            </a:pPr>
            <a:endParaRPr lang="ru-RU" sz="900" b="1" spc="-36" dirty="0">
              <a:solidFill>
                <a:srgbClr val="2B2E31"/>
              </a:solidFill>
              <a:latin typeface="Calibri"/>
              <a:cs typeface="Calibri"/>
            </a:endParaRPr>
          </a:p>
          <a:p>
            <a:pPr marL="13056" marR="5222" algn="just">
              <a:lnSpc>
                <a:spcPts val="823"/>
              </a:lnSpc>
              <a:spcBef>
                <a:spcPts val="160"/>
              </a:spcBef>
              <a:buFontTx/>
              <a:buChar char="-"/>
            </a:pPr>
            <a:endParaRPr lang="ru-RU" sz="900" b="1" spc="-36" dirty="0">
              <a:solidFill>
                <a:srgbClr val="2B2E31"/>
              </a:solidFill>
              <a:latin typeface="Calibri"/>
              <a:cs typeface="Calibri"/>
            </a:endParaRPr>
          </a:p>
          <a:p>
            <a:pPr marL="13056" marR="5222" algn="just">
              <a:lnSpc>
                <a:spcPts val="823"/>
              </a:lnSpc>
              <a:spcBef>
                <a:spcPts val="160"/>
              </a:spcBef>
              <a:buFontTx/>
              <a:buChar char="-"/>
            </a:pPr>
            <a:endParaRPr lang="ru-RU" sz="900" b="1" spc="-36" dirty="0">
              <a:solidFill>
                <a:srgbClr val="2B2E31"/>
              </a:solidFill>
              <a:latin typeface="Calibri"/>
              <a:cs typeface="Calibri"/>
            </a:endParaRPr>
          </a:p>
          <a:p>
            <a:pPr marL="13056" marR="5222" algn="just">
              <a:lnSpc>
                <a:spcPts val="823"/>
              </a:lnSpc>
              <a:spcBef>
                <a:spcPts val="160"/>
              </a:spcBef>
            </a:pPr>
            <a:endParaRPr sz="900" dirty="0">
              <a:latin typeface="Calibri"/>
              <a:cs typeface="Calibri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367755" y="4364735"/>
            <a:ext cx="1422273" cy="1410486"/>
          </a:xfrm>
          <a:prstGeom prst="rect">
            <a:avLst/>
          </a:prstGeom>
        </p:spPr>
        <p:txBody>
          <a:bodyPr vert="horz" wrap="square" lIns="0" tIns="17625" rIns="0" bIns="0" rtlCol="0">
            <a:spAutoFit/>
          </a:bodyPr>
          <a:lstStyle/>
          <a:p>
            <a:pPr marL="13056" marR="5222" algn="just">
              <a:lnSpc>
                <a:spcPct val="95300"/>
              </a:lnSpc>
              <a:spcBef>
                <a:spcPts val="138"/>
              </a:spcBef>
            </a:pPr>
            <a:endParaRPr lang="ru-RU" sz="900" spc="-41" dirty="0">
              <a:solidFill>
                <a:srgbClr val="2B2E31"/>
              </a:solidFill>
              <a:latin typeface="Arial" pitchFamily="34" charset="0"/>
              <a:cs typeface="Arial" pitchFamily="34" charset="0"/>
            </a:endParaRPr>
          </a:p>
          <a:p>
            <a:pPr marL="13056" marR="5222">
              <a:lnSpc>
                <a:spcPct val="95300"/>
              </a:lnSpc>
              <a:spcBef>
                <a:spcPts val="138"/>
              </a:spcBef>
            </a:pPr>
            <a:r>
              <a:rPr lang="ru-RU" sz="900" spc="-41" dirty="0">
                <a:solidFill>
                  <a:srgbClr val="2B2E31"/>
                </a:solidFill>
                <a:latin typeface="Arial" pitchFamily="34" charset="0"/>
                <a:cs typeface="Arial" pitchFamily="34" charset="0"/>
              </a:rPr>
              <a:t>Портал малого и среднего бизнеса </a:t>
            </a:r>
            <a:r>
              <a:rPr lang="ru-RU" sz="900" spc="-41" dirty="0" err="1">
                <a:solidFill>
                  <a:srgbClr val="2B2E31"/>
                </a:solidFill>
                <a:latin typeface="Arial" pitchFamily="34" charset="0"/>
                <a:cs typeface="Arial" pitchFamily="34" charset="0"/>
              </a:rPr>
              <a:t>Марксовского</a:t>
            </a:r>
            <a:r>
              <a:rPr lang="ru-RU" sz="900" spc="-41" dirty="0">
                <a:solidFill>
                  <a:srgbClr val="2B2E31"/>
                </a:solidFill>
                <a:latin typeface="Arial" pitchFamily="34" charset="0"/>
                <a:cs typeface="Arial" pitchFamily="34" charset="0"/>
              </a:rPr>
              <a:t> муниципального района</a:t>
            </a:r>
          </a:p>
          <a:p>
            <a:pPr marL="13056" marR="5222" algn="just">
              <a:lnSpc>
                <a:spcPct val="95300"/>
              </a:lnSpc>
              <a:spcBef>
                <a:spcPts val="138"/>
              </a:spcBef>
              <a:buFontTx/>
              <a:buChar char="-"/>
            </a:pPr>
            <a:r>
              <a:rPr lang="ru-RU" sz="900" spc="-41" dirty="0">
                <a:solidFill>
                  <a:srgbClr val="2B2E31"/>
                </a:solidFill>
                <a:latin typeface="Arial" pitchFamily="34" charset="0"/>
                <a:cs typeface="Arial" pitchFamily="34" charset="0"/>
              </a:rPr>
              <a:t>Информация о состоянии малого и среднего бизнеса</a:t>
            </a:r>
          </a:p>
          <a:p>
            <a:pPr marL="13056" marR="5222">
              <a:lnSpc>
                <a:spcPct val="95300"/>
              </a:lnSpc>
              <a:spcBef>
                <a:spcPts val="138"/>
              </a:spcBef>
              <a:buFontTx/>
              <a:buChar char="-"/>
            </a:pPr>
            <a:r>
              <a:rPr lang="ru-RU" sz="900" spc="-41" dirty="0">
                <a:solidFill>
                  <a:srgbClr val="2B2E31"/>
                </a:solidFill>
                <a:latin typeface="Arial" pitchFamily="34" charset="0"/>
                <a:cs typeface="Arial" pitchFamily="34" charset="0"/>
              </a:rPr>
              <a:t>Финансовая поддержка</a:t>
            </a:r>
          </a:p>
          <a:p>
            <a:pPr marL="13056" marR="5222">
              <a:lnSpc>
                <a:spcPct val="95300"/>
              </a:lnSpc>
              <a:spcBef>
                <a:spcPts val="138"/>
              </a:spcBef>
              <a:buFontTx/>
              <a:buChar char="-"/>
            </a:pPr>
            <a:r>
              <a:rPr lang="ru-RU" sz="900" spc="-41" dirty="0">
                <a:solidFill>
                  <a:srgbClr val="2B2E31"/>
                </a:solidFill>
                <a:latin typeface="Arial" pitchFamily="34" charset="0"/>
                <a:cs typeface="Arial" pitchFamily="34" charset="0"/>
              </a:rPr>
              <a:t>Защита прав потребителей</a:t>
            </a:r>
          </a:p>
          <a:p>
            <a:pPr marL="13056" marR="5222">
              <a:lnSpc>
                <a:spcPct val="95300"/>
              </a:lnSpc>
              <a:spcBef>
                <a:spcPts val="138"/>
              </a:spcBef>
              <a:buFontTx/>
              <a:buChar char="-"/>
            </a:pPr>
            <a:r>
              <a:rPr lang="ru-RU" sz="900" spc="-41" dirty="0">
                <a:solidFill>
                  <a:srgbClr val="2B2E31"/>
                </a:solidFill>
                <a:latin typeface="Arial" pitchFamily="34" charset="0"/>
                <a:cs typeface="Arial" pitchFamily="34" charset="0"/>
              </a:rPr>
              <a:t>Опросы </a:t>
            </a:r>
          </a:p>
          <a:p>
            <a:pPr marL="13056" marR="5222">
              <a:lnSpc>
                <a:spcPct val="95300"/>
              </a:lnSpc>
              <a:spcBef>
                <a:spcPts val="138"/>
              </a:spcBef>
              <a:buFontTx/>
              <a:buChar char="-"/>
            </a:pPr>
            <a:r>
              <a:rPr lang="ru-RU" sz="900" spc="-41" dirty="0">
                <a:solidFill>
                  <a:srgbClr val="2B2E31"/>
                </a:solidFill>
                <a:latin typeface="Arial" pitchFamily="34" charset="0"/>
                <a:cs typeface="Arial" pitchFamily="34" charset="0"/>
              </a:rPr>
              <a:t>Контакты</a:t>
            </a:r>
            <a:endParaRPr sz="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1" name="object 7"/>
          <p:cNvSpPr txBox="1"/>
          <p:nvPr/>
        </p:nvSpPr>
        <p:spPr>
          <a:xfrm>
            <a:off x="281616" y="922970"/>
            <a:ext cx="1558458" cy="5825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81597" rIns="0" bIns="0" rtlCol="0">
            <a:spAutoFit/>
          </a:bodyPr>
          <a:lstStyle/>
          <a:p>
            <a:pPr marL="120112" algn="ctr">
              <a:lnSpc>
                <a:spcPts val="1069"/>
              </a:lnSpc>
              <a:spcBef>
                <a:spcPts val="642"/>
              </a:spcBef>
            </a:pPr>
            <a:r>
              <a:rPr lang="ru-RU" sz="900" b="1" spc="-10" dirty="0" smtClean="0">
                <a:solidFill>
                  <a:srgbClr val="2B2E31"/>
                </a:solidFill>
                <a:latin typeface="Arial" pitchFamily="34" charset="0"/>
                <a:cs typeface="Arial" pitchFamily="34" charset="0"/>
              </a:rPr>
              <a:t>Информационная поддержка</a:t>
            </a:r>
          </a:p>
          <a:p>
            <a:pPr marL="120112" algn="ctr">
              <a:lnSpc>
                <a:spcPts val="1069"/>
              </a:lnSpc>
              <a:spcBef>
                <a:spcPts val="642"/>
              </a:spcBef>
            </a:pPr>
            <a:endParaRPr sz="900" dirty="0">
              <a:latin typeface="Calibri"/>
              <a:cs typeface="Calibri"/>
            </a:endParaRPr>
          </a:p>
        </p:txBody>
      </p:sp>
      <p:pic>
        <p:nvPicPr>
          <p:cNvPr id="83" name="object 28"/>
          <p:cNvPicPr/>
          <p:nvPr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0" y="1901940"/>
            <a:ext cx="268224" cy="31665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pic>
        <p:nvPicPr>
          <p:cNvPr id="84" name="object 28"/>
          <p:cNvPicPr/>
          <p:nvPr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0" y="4538265"/>
            <a:ext cx="280416" cy="31665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pic>
        <p:nvPicPr>
          <p:cNvPr id="85" name="object 28"/>
          <p:cNvPicPr/>
          <p:nvPr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901952" y="2245163"/>
            <a:ext cx="304799" cy="31665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pic>
        <p:nvPicPr>
          <p:cNvPr id="86" name="object 28"/>
          <p:cNvPicPr/>
          <p:nvPr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901396" y="5109700"/>
            <a:ext cx="268780" cy="31665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88" name="object 6"/>
          <p:cNvSpPr txBox="1"/>
          <p:nvPr/>
        </p:nvSpPr>
        <p:spPr>
          <a:xfrm>
            <a:off x="4117704" y="896751"/>
            <a:ext cx="1571984" cy="5912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99223" rIns="0" bIns="0" rtlCol="0">
            <a:spAutoFit/>
          </a:bodyPr>
          <a:lstStyle/>
          <a:p>
            <a:pPr algn="ctr">
              <a:lnSpc>
                <a:spcPts val="1069"/>
              </a:lnSpc>
              <a:spcBef>
                <a:spcPts val="642"/>
              </a:spcBef>
            </a:pPr>
            <a:r>
              <a:rPr lang="ru-RU" sz="900" b="1" spc="-10" dirty="0">
                <a:solidFill>
                  <a:srgbClr val="2B2E31"/>
                </a:solidFill>
                <a:latin typeface="Arial" pitchFamily="34" charset="0"/>
                <a:cs typeface="Arial" pitchFamily="34" charset="0"/>
              </a:rPr>
              <a:t>Сопровождение </a:t>
            </a:r>
            <a:r>
              <a:rPr lang="ru-RU" sz="900" b="1" spc="-10" dirty="0" smtClean="0">
                <a:solidFill>
                  <a:srgbClr val="2B2E31"/>
                </a:solidFill>
                <a:latin typeface="Arial" pitchFamily="34" charset="0"/>
                <a:cs typeface="Arial" pitchFamily="34" charset="0"/>
              </a:rPr>
              <a:t>проектов </a:t>
            </a:r>
            <a:r>
              <a:rPr lang="ru-RU" sz="900" b="1" spc="-10" dirty="0">
                <a:solidFill>
                  <a:srgbClr val="2B2E31"/>
                </a:solidFill>
                <a:latin typeface="Arial" pitchFamily="34" charset="0"/>
                <a:cs typeface="Arial" pitchFamily="34" charset="0"/>
              </a:rPr>
              <a:t>в режиме «Одно окно</a:t>
            </a:r>
            <a:r>
              <a:rPr lang="ru-RU" sz="900" b="1" spc="-10" dirty="0" smtClean="0">
                <a:solidFill>
                  <a:srgbClr val="2B2E31"/>
                </a:solidFill>
                <a:latin typeface="Arial" pitchFamily="34" charset="0"/>
                <a:cs typeface="Arial" pitchFamily="34" charset="0"/>
              </a:rPr>
              <a:t>»</a:t>
            </a:r>
          </a:p>
          <a:p>
            <a:pPr marL="120112" algn="ctr">
              <a:lnSpc>
                <a:spcPts val="1069"/>
              </a:lnSpc>
              <a:spcBef>
                <a:spcPts val="642"/>
              </a:spcBef>
            </a:pPr>
            <a:endParaRPr lang="ru-RU" sz="900" b="1" spc="-10" dirty="0" smtClean="0">
              <a:solidFill>
                <a:srgbClr val="2B2E3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0" name="object 22"/>
          <p:cNvSpPr txBox="1"/>
          <p:nvPr/>
        </p:nvSpPr>
        <p:spPr>
          <a:xfrm>
            <a:off x="4129579" y="1550482"/>
            <a:ext cx="1571985" cy="5610972"/>
          </a:xfrm>
          <a:prstGeom prst="rect">
            <a:avLst/>
          </a:prstGeom>
          <a:solidFill>
            <a:srgbClr val="C2C3C3">
              <a:alpha val="19999"/>
            </a:srgb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vert="horz" wrap="square" lIns="0" tIns="26111" rIns="0" bIns="0" rtlCol="0">
            <a:spAutoFit/>
          </a:bodyPr>
          <a:lstStyle/>
          <a:p>
            <a:pPr marL="122071" marR="197795" algn="just">
              <a:lnSpc>
                <a:spcPct val="95400"/>
              </a:lnSpc>
              <a:buFontTx/>
              <a:buChar char="-"/>
            </a:pPr>
            <a:r>
              <a:rPr lang="ru-RU" sz="900" dirty="0">
                <a:latin typeface="Calibri"/>
                <a:cs typeface="Calibri"/>
              </a:rPr>
              <a:t> </a:t>
            </a:r>
            <a:r>
              <a:rPr lang="ru-RU" sz="900" dirty="0">
                <a:cs typeface="Calibri"/>
              </a:rPr>
              <a:t> </a:t>
            </a:r>
            <a:r>
              <a:rPr lang="ru-RU" sz="900" dirty="0">
                <a:latin typeface="Arial" pitchFamily="34" charset="0"/>
                <a:cs typeface="Arial" pitchFamily="34" charset="0"/>
              </a:rPr>
              <a:t>Регистрация заявки не более 3 рабочих дней</a:t>
            </a:r>
          </a:p>
          <a:p>
            <a:pPr marL="122071" marR="197795" algn="just">
              <a:lnSpc>
                <a:spcPct val="95400"/>
              </a:lnSpc>
              <a:buFontTx/>
              <a:buChar char="-"/>
            </a:pPr>
            <a:r>
              <a:rPr lang="ru-RU" sz="900" dirty="0">
                <a:latin typeface="Arial" pitchFamily="34" charset="0"/>
                <a:cs typeface="Arial" pitchFamily="34" charset="0"/>
              </a:rPr>
              <a:t> Возврат заявки в случае неполного заполнения заявления</a:t>
            </a:r>
          </a:p>
          <a:p>
            <a:pPr marL="122071" marR="197795" algn="just">
              <a:lnSpc>
                <a:spcPct val="95400"/>
              </a:lnSpc>
              <a:buFontTx/>
              <a:buChar char="-"/>
            </a:pPr>
            <a:r>
              <a:rPr lang="ru-RU" sz="900" dirty="0">
                <a:latin typeface="Arial" pitchFamily="34" charset="0"/>
                <a:cs typeface="Arial" pitchFamily="34" charset="0"/>
              </a:rPr>
              <a:t> Осуществляется подбор площадки в течение 14 дней</a:t>
            </a:r>
          </a:p>
          <a:p>
            <a:pPr marL="122071" marR="197795" algn="just">
              <a:lnSpc>
                <a:spcPct val="95400"/>
              </a:lnSpc>
              <a:buFontTx/>
              <a:buChar char="-"/>
            </a:pPr>
            <a:r>
              <a:rPr lang="ru-RU" sz="900" dirty="0">
                <a:latin typeface="Arial" pitchFamily="34" charset="0"/>
                <a:cs typeface="Arial" pitchFamily="34" charset="0"/>
              </a:rPr>
              <a:t> Содействие в организации проведения презентационных мероприятий, направление писем и запросов в органы государственной власти</a:t>
            </a:r>
          </a:p>
          <a:p>
            <a:pPr marL="122071" marR="197795" algn="just">
              <a:lnSpc>
                <a:spcPct val="95400"/>
              </a:lnSpc>
            </a:pPr>
            <a:r>
              <a:rPr lang="ru-RU" sz="900" dirty="0">
                <a:latin typeface="Arial" pitchFamily="34" charset="0"/>
                <a:cs typeface="Arial" pitchFamily="34" charset="0"/>
              </a:rPr>
              <a:t>-  Заявка инициатора инвестиционного проекта (инвестора)</a:t>
            </a:r>
          </a:p>
          <a:p>
            <a:pPr marL="122071" marR="197795" algn="just">
              <a:lnSpc>
                <a:spcPct val="95400"/>
              </a:lnSpc>
              <a:buFontTx/>
              <a:buChar char="-"/>
            </a:pPr>
            <a:r>
              <a:rPr lang="ru-RU" sz="900" dirty="0">
                <a:latin typeface="Arial" pitchFamily="34" charset="0"/>
                <a:cs typeface="Arial" pitchFamily="34" charset="0"/>
              </a:rPr>
              <a:t> Блок-схема по сопровождению инвестиционных проектов, реализуемых и (или) планируемых к реализации на территории </a:t>
            </a:r>
            <a:r>
              <a:rPr lang="ru-RU" sz="900" dirty="0" err="1">
                <a:latin typeface="Arial" pitchFamily="34" charset="0"/>
                <a:cs typeface="Arial" pitchFamily="34" charset="0"/>
              </a:rPr>
              <a:t>Марксовского</a:t>
            </a:r>
            <a:r>
              <a:rPr lang="ru-RU" sz="900" dirty="0">
                <a:latin typeface="Arial" pitchFamily="34" charset="0"/>
                <a:cs typeface="Arial" pitchFamily="34" charset="0"/>
              </a:rPr>
              <a:t> муниципального района</a:t>
            </a:r>
          </a:p>
          <a:p>
            <a:pPr marL="122071" marR="197795" algn="just">
              <a:lnSpc>
                <a:spcPct val="95400"/>
              </a:lnSpc>
              <a:buFontTx/>
              <a:buChar char="-"/>
            </a:pPr>
            <a:r>
              <a:rPr lang="ru-RU" sz="900" dirty="0">
                <a:latin typeface="Arial" pitchFamily="34" charset="0"/>
                <a:cs typeface="Arial" pitchFamily="34" charset="0"/>
              </a:rPr>
              <a:t> Мониторинг и разработка решений по совершенствованию системы «Одно Окно</a:t>
            </a:r>
            <a:r>
              <a:rPr lang="ru-RU" sz="900" dirty="0" smtClean="0">
                <a:latin typeface="Arial" pitchFamily="34" charset="0"/>
                <a:cs typeface="Arial" pitchFamily="34" charset="0"/>
              </a:rPr>
              <a:t>»</a:t>
            </a:r>
          </a:p>
          <a:p>
            <a:pPr marL="122071" marR="197795" algn="just">
              <a:lnSpc>
                <a:spcPct val="95400"/>
              </a:lnSpc>
              <a:buFontTx/>
              <a:buChar char="-"/>
            </a:pPr>
            <a:endParaRPr lang="ru-RU" sz="900" dirty="0" smtClean="0">
              <a:latin typeface="Arial" pitchFamily="34" charset="0"/>
              <a:cs typeface="Arial" pitchFamily="34" charset="0"/>
            </a:endParaRPr>
          </a:p>
          <a:p>
            <a:pPr marL="122071" marR="197795">
              <a:lnSpc>
                <a:spcPct val="95400"/>
              </a:lnSpc>
              <a:buFontTx/>
              <a:buChar char="-"/>
            </a:pPr>
            <a:endParaRPr lang="ru-RU" sz="800" dirty="0" smtClean="0">
              <a:latin typeface="Arial" pitchFamily="34" charset="0"/>
              <a:cs typeface="Arial" pitchFamily="34" charset="0"/>
            </a:endParaRPr>
          </a:p>
          <a:p>
            <a:pPr marL="122071" marR="197795">
              <a:lnSpc>
                <a:spcPct val="95400"/>
              </a:lnSpc>
              <a:buFontTx/>
              <a:buChar char="-"/>
            </a:pPr>
            <a:endParaRPr lang="ru-RU" sz="800" dirty="0" smtClean="0">
              <a:latin typeface="Arial" pitchFamily="34" charset="0"/>
              <a:cs typeface="Arial" pitchFamily="34" charset="0"/>
            </a:endParaRPr>
          </a:p>
          <a:p>
            <a:pPr marL="122071" marR="197795">
              <a:lnSpc>
                <a:spcPct val="95400"/>
              </a:lnSpc>
            </a:pPr>
            <a:endParaRPr lang="ru-RU" sz="800" dirty="0" smtClean="0">
              <a:latin typeface="Arial" pitchFamily="34" charset="0"/>
              <a:cs typeface="Arial" pitchFamily="34" charset="0"/>
            </a:endParaRPr>
          </a:p>
          <a:p>
            <a:pPr marL="122071" marR="197795">
              <a:lnSpc>
                <a:spcPct val="95400"/>
              </a:lnSpc>
            </a:pPr>
            <a:endParaRPr lang="ru-RU" sz="800" dirty="0" smtClean="0">
              <a:latin typeface="Arial" pitchFamily="34" charset="0"/>
              <a:cs typeface="Arial" pitchFamily="34" charset="0"/>
            </a:endParaRPr>
          </a:p>
          <a:p>
            <a:pPr marL="122071" marR="197795">
              <a:lnSpc>
                <a:spcPct val="95400"/>
              </a:lnSpc>
              <a:buFontTx/>
              <a:buChar char="-"/>
            </a:pPr>
            <a:endParaRPr lang="ru-RU" sz="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1" name="object 28"/>
          <p:cNvPicPr/>
          <p:nvPr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859854" y="2141746"/>
            <a:ext cx="236658" cy="31665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pic>
        <p:nvPicPr>
          <p:cNvPr id="92" name="object 28"/>
          <p:cNvPicPr/>
          <p:nvPr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859854" y="3454107"/>
            <a:ext cx="285425" cy="31665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94" name="object 22"/>
          <p:cNvSpPr txBox="1"/>
          <p:nvPr/>
        </p:nvSpPr>
        <p:spPr>
          <a:xfrm>
            <a:off x="5925286" y="1629359"/>
            <a:ext cx="1769924" cy="3739690"/>
          </a:xfrm>
          <a:prstGeom prst="rect">
            <a:avLst/>
          </a:prstGeom>
          <a:solidFill>
            <a:srgbClr val="C2C3C3">
              <a:alpha val="19999"/>
            </a:srgb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vert="horz" wrap="square" lIns="0" tIns="26111" rIns="0" bIns="0" rtlCol="0">
            <a:spAutoFit/>
          </a:bodyPr>
          <a:lstStyle/>
          <a:p>
            <a:pPr marL="122071" marR="197795" algn="just">
              <a:lnSpc>
                <a:spcPct val="95400"/>
              </a:lnSpc>
              <a:buFontTx/>
              <a:buChar char="-"/>
            </a:pPr>
            <a:r>
              <a:rPr lang="ru-RU" sz="900" dirty="0">
                <a:latin typeface="Arial" pitchFamily="34" charset="0"/>
                <a:cs typeface="Arial" pitchFamily="34" charset="0"/>
              </a:rPr>
              <a:t> Рассмотрение инвестиционных проектов</a:t>
            </a:r>
          </a:p>
          <a:p>
            <a:pPr marL="122071" marR="197795" algn="just">
              <a:lnSpc>
                <a:spcPct val="95400"/>
              </a:lnSpc>
              <a:buFontTx/>
              <a:buChar char="-"/>
            </a:pPr>
            <a:r>
              <a:rPr lang="ru-RU" sz="900" dirty="0">
                <a:latin typeface="Arial" pitchFamily="34" charset="0"/>
                <a:cs typeface="Arial" pitchFamily="34" charset="0"/>
              </a:rPr>
              <a:t> Адаптация инвестиционных проектов</a:t>
            </a:r>
          </a:p>
          <a:p>
            <a:pPr marL="122071" marR="197795" algn="just">
              <a:lnSpc>
                <a:spcPct val="95400"/>
              </a:lnSpc>
              <a:buFontTx/>
              <a:buChar char="-"/>
            </a:pPr>
            <a:r>
              <a:rPr lang="ru-RU" sz="900" dirty="0">
                <a:latin typeface="Arial" pitchFamily="34" charset="0"/>
                <a:cs typeface="Arial" pitchFamily="34" charset="0"/>
              </a:rPr>
              <a:t> Предложения по на развитие инвестиционной деятельности</a:t>
            </a:r>
          </a:p>
          <a:p>
            <a:pPr marL="122071" marR="197795" algn="just">
              <a:lnSpc>
                <a:spcPct val="95400"/>
              </a:lnSpc>
              <a:buFontTx/>
              <a:buChar char="-"/>
            </a:pPr>
            <a:r>
              <a:rPr lang="ru-RU" sz="900" dirty="0">
                <a:latin typeface="Arial" pitchFamily="34" charset="0"/>
                <a:cs typeface="Arial" pitchFamily="34" charset="0"/>
              </a:rPr>
              <a:t> Рассмотрение и согласование презентационных материалов, содержащих информацию инвестиционной деятельности</a:t>
            </a:r>
          </a:p>
          <a:p>
            <a:pPr marL="122071" marR="197795">
              <a:lnSpc>
                <a:spcPct val="95400"/>
              </a:lnSpc>
              <a:buFontTx/>
              <a:buChar char="-"/>
            </a:pPr>
            <a:endParaRPr lang="ru-RU" sz="800" dirty="0" smtClean="0">
              <a:latin typeface="Arial" pitchFamily="34" charset="0"/>
              <a:cs typeface="Arial" pitchFamily="34" charset="0"/>
            </a:endParaRPr>
          </a:p>
          <a:p>
            <a:pPr marL="122071" marR="197795">
              <a:lnSpc>
                <a:spcPct val="95400"/>
              </a:lnSpc>
              <a:buFontTx/>
              <a:buChar char="-"/>
            </a:pPr>
            <a:endParaRPr lang="ru-RU" sz="800" dirty="0" smtClean="0">
              <a:latin typeface="Arial" pitchFamily="34" charset="0"/>
              <a:cs typeface="Arial" pitchFamily="34" charset="0"/>
            </a:endParaRPr>
          </a:p>
          <a:p>
            <a:pPr marL="122071" marR="197795">
              <a:lnSpc>
                <a:spcPct val="95400"/>
              </a:lnSpc>
              <a:buFontTx/>
              <a:buChar char="-"/>
            </a:pPr>
            <a:endParaRPr lang="ru-RU" sz="800" dirty="0" smtClean="0">
              <a:latin typeface="Arial" pitchFamily="34" charset="0"/>
              <a:cs typeface="Arial" pitchFamily="34" charset="0"/>
            </a:endParaRPr>
          </a:p>
          <a:p>
            <a:pPr marL="122071" marR="197795">
              <a:lnSpc>
                <a:spcPct val="95400"/>
              </a:lnSpc>
              <a:buFontTx/>
              <a:buChar char="-"/>
            </a:pPr>
            <a:endParaRPr lang="ru-RU" sz="800" dirty="0" smtClean="0">
              <a:latin typeface="Arial" pitchFamily="34" charset="0"/>
              <a:cs typeface="Arial" pitchFamily="34" charset="0"/>
            </a:endParaRPr>
          </a:p>
          <a:p>
            <a:pPr marL="122071" marR="197795">
              <a:lnSpc>
                <a:spcPct val="95400"/>
              </a:lnSpc>
              <a:buFontTx/>
              <a:buChar char="-"/>
            </a:pPr>
            <a:endParaRPr lang="ru-RU" sz="800" dirty="0" smtClean="0">
              <a:latin typeface="Arial" pitchFamily="34" charset="0"/>
              <a:cs typeface="Arial" pitchFamily="34" charset="0"/>
            </a:endParaRPr>
          </a:p>
          <a:p>
            <a:pPr marL="122071" marR="197795">
              <a:lnSpc>
                <a:spcPct val="95400"/>
              </a:lnSpc>
              <a:buFontTx/>
              <a:buChar char="-"/>
            </a:pPr>
            <a:endParaRPr lang="ru-RU" sz="800" dirty="0" smtClean="0">
              <a:latin typeface="Arial" pitchFamily="34" charset="0"/>
              <a:cs typeface="Arial" pitchFamily="34" charset="0"/>
            </a:endParaRPr>
          </a:p>
          <a:p>
            <a:pPr marL="122071" marR="197795">
              <a:lnSpc>
                <a:spcPct val="95400"/>
              </a:lnSpc>
              <a:buFontTx/>
              <a:buChar char="-"/>
            </a:pPr>
            <a:endParaRPr lang="ru-RU" sz="800" dirty="0" smtClean="0">
              <a:latin typeface="Arial" pitchFamily="34" charset="0"/>
              <a:cs typeface="Arial" pitchFamily="34" charset="0"/>
            </a:endParaRPr>
          </a:p>
          <a:p>
            <a:pPr marL="122071" marR="197795">
              <a:lnSpc>
                <a:spcPct val="95400"/>
              </a:lnSpc>
              <a:buFontTx/>
              <a:buChar char="-"/>
            </a:pPr>
            <a:endParaRPr lang="ru-RU" sz="800" dirty="0" smtClean="0">
              <a:latin typeface="Arial" pitchFamily="34" charset="0"/>
              <a:cs typeface="Arial" pitchFamily="34" charset="0"/>
            </a:endParaRPr>
          </a:p>
          <a:p>
            <a:pPr marL="122071" marR="197795">
              <a:lnSpc>
                <a:spcPct val="95400"/>
              </a:lnSpc>
              <a:buFontTx/>
              <a:buChar char="-"/>
            </a:pPr>
            <a:endParaRPr lang="ru-RU" sz="800" dirty="0" smtClean="0">
              <a:latin typeface="Arial" pitchFamily="34" charset="0"/>
              <a:cs typeface="Arial" pitchFamily="34" charset="0"/>
            </a:endParaRPr>
          </a:p>
          <a:p>
            <a:pPr marL="122071" marR="197795">
              <a:lnSpc>
                <a:spcPct val="95400"/>
              </a:lnSpc>
              <a:buFontTx/>
              <a:buChar char="-"/>
            </a:pPr>
            <a:endParaRPr lang="ru-RU" sz="800" dirty="0" smtClean="0">
              <a:latin typeface="Arial" pitchFamily="34" charset="0"/>
              <a:cs typeface="Arial" pitchFamily="34" charset="0"/>
            </a:endParaRPr>
          </a:p>
          <a:p>
            <a:pPr marL="122071" marR="197795">
              <a:lnSpc>
                <a:spcPct val="95400"/>
              </a:lnSpc>
              <a:buFontTx/>
              <a:buChar char="-"/>
            </a:pPr>
            <a:endParaRPr lang="ru-RU" sz="800" dirty="0" smtClean="0">
              <a:latin typeface="Arial" pitchFamily="34" charset="0"/>
              <a:cs typeface="Arial" pitchFamily="34" charset="0"/>
            </a:endParaRPr>
          </a:p>
          <a:p>
            <a:pPr marL="122071" marR="197795">
              <a:lnSpc>
                <a:spcPct val="95400"/>
              </a:lnSpc>
              <a:buFontTx/>
              <a:buChar char="-"/>
            </a:pPr>
            <a:endParaRPr lang="ru-RU" sz="800" dirty="0" smtClean="0">
              <a:latin typeface="Arial" pitchFamily="34" charset="0"/>
              <a:cs typeface="Arial" pitchFamily="34" charset="0"/>
            </a:endParaRPr>
          </a:p>
          <a:p>
            <a:pPr marL="122071" marR="197795">
              <a:lnSpc>
                <a:spcPct val="95400"/>
              </a:lnSpc>
            </a:pPr>
            <a:endParaRPr lang="ru-RU" sz="800" dirty="0" smtClean="0">
              <a:latin typeface="Arial" pitchFamily="34" charset="0"/>
              <a:cs typeface="Arial" pitchFamily="34" charset="0"/>
            </a:endParaRPr>
          </a:p>
          <a:p>
            <a:pPr marL="122071" marR="197795">
              <a:lnSpc>
                <a:spcPct val="95400"/>
              </a:lnSpc>
              <a:buFontTx/>
              <a:buChar char="-"/>
            </a:pPr>
            <a:endParaRPr lang="ru-RU" sz="800" dirty="0" smtClean="0">
              <a:latin typeface="Arial" pitchFamily="34" charset="0"/>
              <a:cs typeface="Arial" pitchFamily="34" charset="0"/>
            </a:endParaRPr>
          </a:p>
          <a:p>
            <a:pPr marL="122071" marR="197795">
              <a:lnSpc>
                <a:spcPct val="95400"/>
              </a:lnSpc>
              <a:buFontTx/>
              <a:buChar char="-"/>
            </a:pPr>
            <a:endParaRPr lang="ru-RU" sz="800" dirty="0" smtClean="0">
              <a:latin typeface="Arial" pitchFamily="34" charset="0"/>
              <a:cs typeface="Arial" pitchFamily="34" charset="0"/>
            </a:endParaRPr>
          </a:p>
          <a:p>
            <a:pPr marL="122071" marR="197795">
              <a:lnSpc>
                <a:spcPct val="95400"/>
              </a:lnSpc>
              <a:buFontTx/>
              <a:buChar char="-"/>
            </a:pPr>
            <a:endParaRPr lang="ru-RU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5" name="Прямоугольник 94"/>
          <p:cNvSpPr/>
          <p:nvPr/>
        </p:nvSpPr>
        <p:spPr>
          <a:xfrm flipH="1">
            <a:off x="8096970" y="1865365"/>
            <a:ext cx="1497128" cy="205257"/>
          </a:xfrm>
          <a:prstGeom prst="rect">
            <a:avLst/>
          </a:prstGeom>
        </p:spPr>
        <p:txBody>
          <a:bodyPr wrap="square" lIns="72969" tIns="36485" rIns="72969" bIns="36485">
            <a:spAutoFit/>
          </a:bodyPr>
          <a:lstStyle/>
          <a:p>
            <a:pPr marL="122071" marR="197795">
              <a:lnSpc>
                <a:spcPct val="95400"/>
              </a:lnSpc>
              <a:buFontTx/>
              <a:buChar char="-"/>
            </a:pPr>
            <a:endParaRPr lang="ru-RU" sz="900" dirty="0">
              <a:cs typeface="Calibri"/>
            </a:endParaRPr>
          </a:p>
        </p:txBody>
      </p:sp>
      <p:sp>
        <p:nvSpPr>
          <p:cNvPr id="96" name="object 22"/>
          <p:cNvSpPr txBox="1"/>
          <p:nvPr/>
        </p:nvSpPr>
        <p:spPr>
          <a:xfrm>
            <a:off x="7992438" y="1644953"/>
            <a:ext cx="1646841" cy="4880002"/>
          </a:xfrm>
          <a:prstGeom prst="rect">
            <a:avLst/>
          </a:prstGeom>
          <a:solidFill>
            <a:srgbClr val="C2C3C3">
              <a:alpha val="19999"/>
            </a:srgb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vert="horz" wrap="square" lIns="0" tIns="26111" rIns="0" bIns="0" rtlCol="0">
            <a:spAutoFit/>
          </a:bodyPr>
          <a:lstStyle/>
          <a:p>
            <a:pPr marL="122071" marR="197795">
              <a:lnSpc>
                <a:spcPct val="95400"/>
              </a:lnSpc>
            </a:pPr>
            <a:endParaRPr lang="ru-RU" sz="800" dirty="0">
              <a:latin typeface="Calibri"/>
              <a:cs typeface="Calibri"/>
            </a:endParaRPr>
          </a:p>
          <a:p>
            <a:pPr marL="122071" marR="197795" algn="just">
              <a:lnSpc>
                <a:spcPct val="95400"/>
              </a:lnSpc>
            </a:pPr>
            <a:r>
              <a:rPr lang="ru-RU" sz="900" dirty="0">
                <a:latin typeface="Arial" pitchFamily="34" charset="0"/>
                <a:cs typeface="Arial" pitchFamily="34" charset="0"/>
              </a:rPr>
              <a:t>Регулярный мониторинг реализации инвестиционных проектов</a:t>
            </a:r>
          </a:p>
          <a:p>
            <a:pPr marL="122071" marR="197795" algn="just">
              <a:lnSpc>
                <a:spcPct val="95400"/>
              </a:lnSpc>
              <a:buFontTx/>
              <a:buChar char="-"/>
            </a:pPr>
            <a:r>
              <a:rPr lang="ru-RU" sz="900" dirty="0">
                <a:latin typeface="Arial" pitchFamily="34" charset="0"/>
                <a:cs typeface="Arial" pitchFamily="34" charset="0"/>
              </a:rPr>
              <a:t> Организация и проведение очных встреч с потенциальными инвесторами</a:t>
            </a:r>
          </a:p>
          <a:p>
            <a:pPr marL="122071" marR="197795" algn="just">
              <a:lnSpc>
                <a:spcPct val="95400"/>
              </a:lnSpc>
              <a:buFontTx/>
              <a:buChar char="-"/>
            </a:pPr>
            <a:r>
              <a:rPr lang="ru-RU" sz="900" dirty="0">
                <a:latin typeface="Arial" pitchFamily="34" charset="0"/>
                <a:cs typeface="Arial" pitchFamily="34" charset="0"/>
              </a:rPr>
              <a:t>  Обеспечение непрерывного сопровождения по возможным мерам</a:t>
            </a:r>
          </a:p>
          <a:p>
            <a:pPr marL="122071" marR="197795" algn="just">
              <a:lnSpc>
                <a:spcPct val="95400"/>
              </a:lnSpc>
              <a:buFontTx/>
              <a:buChar char="-"/>
            </a:pPr>
            <a:r>
              <a:rPr lang="ru-RU" sz="900" dirty="0">
                <a:latin typeface="Arial" pitchFamily="34" charset="0"/>
                <a:cs typeface="Arial" pitchFamily="34" charset="0"/>
              </a:rPr>
              <a:t> Налаживание партнерских отношений </a:t>
            </a:r>
          </a:p>
          <a:p>
            <a:pPr marL="122071" marR="197795" algn="just">
              <a:lnSpc>
                <a:spcPct val="95400"/>
              </a:lnSpc>
              <a:buFontTx/>
              <a:buChar char="-"/>
            </a:pPr>
            <a:r>
              <a:rPr lang="ru-RU" sz="900" dirty="0">
                <a:latin typeface="Arial" pitchFamily="34" charset="0"/>
                <a:cs typeface="Arial" pitchFamily="34" charset="0"/>
              </a:rPr>
              <a:t>  Оценка эффективности работы по привлечению внутренних инвесторов и внесение </a:t>
            </a:r>
            <a:r>
              <a:rPr lang="ru-RU" sz="900" dirty="0" smtClean="0">
                <a:latin typeface="Arial" pitchFamily="34" charset="0"/>
                <a:cs typeface="Arial" pitchFamily="34" charset="0"/>
              </a:rPr>
              <a:t>изменений</a:t>
            </a:r>
          </a:p>
          <a:p>
            <a:pPr marL="122071" marR="197795">
              <a:lnSpc>
                <a:spcPct val="95400"/>
              </a:lnSpc>
              <a:buFontTx/>
              <a:buChar char="-"/>
            </a:pPr>
            <a:endParaRPr lang="ru-RU" sz="800" dirty="0" smtClean="0">
              <a:latin typeface="Arial" pitchFamily="34" charset="0"/>
              <a:cs typeface="Arial" pitchFamily="34" charset="0"/>
            </a:endParaRPr>
          </a:p>
          <a:p>
            <a:pPr marL="122071" marR="197795">
              <a:lnSpc>
                <a:spcPct val="95400"/>
              </a:lnSpc>
              <a:buFontTx/>
              <a:buChar char="-"/>
            </a:pPr>
            <a:endParaRPr lang="ru-RU" sz="800" dirty="0" smtClean="0">
              <a:latin typeface="Arial" pitchFamily="34" charset="0"/>
              <a:cs typeface="Arial" pitchFamily="34" charset="0"/>
            </a:endParaRPr>
          </a:p>
          <a:p>
            <a:pPr marL="122071" marR="197795">
              <a:lnSpc>
                <a:spcPct val="95400"/>
              </a:lnSpc>
              <a:buFontTx/>
              <a:buChar char="-"/>
            </a:pPr>
            <a:endParaRPr lang="ru-RU" sz="800" dirty="0" smtClean="0">
              <a:latin typeface="Arial" pitchFamily="34" charset="0"/>
              <a:cs typeface="Arial" pitchFamily="34" charset="0"/>
            </a:endParaRPr>
          </a:p>
          <a:p>
            <a:pPr marL="122071" marR="197795">
              <a:lnSpc>
                <a:spcPct val="95400"/>
              </a:lnSpc>
              <a:buFontTx/>
              <a:buChar char="-"/>
            </a:pPr>
            <a:endParaRPr lang="ru-RU" sz="800" dirty="0" smtClean="0">
              <a:latin typeface="Arial" pitchFamily="34" charset="0"/>
              <a:cs typeface="Arial" pitchFamily="34" charset="0"/>
            </a:endParaRPr>
          </a:p>
          <a:p>
            <a:pPr marL="122071" marR="197795">
              <a:lnSpc>
                <a:spcPct val="95400"/>
              </a:lnSpc>
              <a:buFontTx/>
              <a:buChar char="-"/>
            </a:pPr>
            <a:endParaRPr lang="ru-RU" sz="800" dirty="0" smtClean="0">
              <a:latin typeface="Arial" pitchFamily="34" charset="0"/>
              <a:cs typeface="Arial" pitchFamily="34" charset="0"/>
            </a:endParaRPr>
          </a:p>
          <a:p>
            <a:pPr marL="122071" marR="197795">
              <a:lnSpc>
                <a:spcPct val="95400"/>
              </a:lnSpc>
              <a:buFontTx/>
              <a:buChar char="-"/>
            </a:pPr>
            <a:endParaRPr lang="ru-RU" sz="800" dirty="0" smtClean="0">
              <a:latin typeface="Arial" pitchFamily="34" charset="0"/>
              <a:cs typeface="Arial" pitchFamily="34" charset="0"/>
            </a:endParaRPr>
          </a:p>
          <a:p>
            <a:pPr marL="122071" marR="197795">
              <a:lnSpc>
                <a:spcPct val="95400"/>
              </a:lnSpc>
              <a:buFontTx/>
              <a:buChar char="-"/>
            </a:pPr>
            <a:endParaRPr lang="ru-RU" sz="800" dirty="0" smtClean="0">
              <a:latin typeface="Arial" pitchFamily="34" charset="0"/>
              <a:cs typeface="Arial" pitchFamily="34" charset="0"/>
            </a:endParaRPr>
          </a:p>
          <a:p>
            <a:pPr marL="122071" marR="197795">
              <a:lnSpc>
                <a:spcPct val="95400"/>
              </a:lnSpc>
              <a:buFontTx/>
              <a:buChar char="-"/>
            </a:pPr>
            <a:endParaRPr lang="ru-RU" sz="800" dirty="0" smtClean="0">
              <a:latin typeface="Arial" pitchFamily="34" charset="0"/>
              <a:cs typeface="Arial" pitchFamily="34" charset="0"/>
            </a:endParaRPr>
          </a:p>
          <a:p>
            <a:pPr marL="122071" marR="197795">
              <a:lnSpc>
                <a:spcPct val="95400"/>
              </a:lnSpc>
              <a:buFontTx/>
              <a:buChar char="-"/>
            </a:pPr>
            <a:endParaRPr lang="ru-RU" sz="800" dirty="0" smtClean="0">
              <a:latin typeface="Arial" pitchFamily="34" charset="0"/>
              <a:cs typeface="Arial" pitchFamily="34" charset="0"/>
            </a:endParaRPr>
          </a:p>
          <a:p>
            <a:pPr marL="122071" marR="197795">
              <a:lnSpc>
                <a:spcPct val="95400"/>
              </a:lnSpc>
              <a:buFontTx/>
              <a:buChar char="-"/>
            </a:pPr>
            <a:endParaRPr lang="ru-RU" sz="800" dirty="0" smtClean="0">
              <a:latin typeface="Arial" pitchFamily="34" charset="0"/>
              <a:cs typeface="Arial" pitchFamily="34" charset="0"/>
            </a:endParaRPr>
          </a:p>
          <a:p>
            <a:pPr marL="122071" marR="197795">
              <a:lnSpc>
                <a:spcPct val="95400"/>
              </a:lnSpc>
              <a:buFontTx/>
              <a:buChar char="-"/>
            </a:pPr>
            <a:endParaRPr lang="ru-RU" sz="800" dirty="0" smtClean="0">
              <a:latin typeface="Arial" pitchFamily="34" charset="0"/>
              <a:cs typeface="Arial" pitchFamily="34" charset="0"/>
            </a:endParaRPr>
          </a:p>
          <a:p>
            <a:pPr marL="122071" marR="197795">
              <a:lnSpc>
                <a:spcPct val="95400"/>
              </a:lnSpc>
              <a:buFontTx/>
              <a:buChar char="-"/>
            </a:pPr>
            <a:endParaRPr lang="ru-RU" sz="800" dirty="0" smtClean="0">
              <a:latin typeface="Arial" pitchFamily="34" charset="0"/>
              <a:cs typeface="Arial" pitchFamily="34" charset="0"/>
            </a:endParaRPr>
          </a:p>
          <a:p>
            <a:pPr marL="122071" marR="197795">
              <a:lnSpc>
                <a:spcPct val="95400"/>
              </a:lnSpc>
              <a:buFontTx/>
              <a:buChar char="-"/>
            </a:pPr>
            <a:endParaRPr lang="ru-RU" sz="800" dirty="0" smtClean="0">
              <a:latin typeface="Arial" pitchFamily="34" charset="0"/>
              <a:cs typeface="Arial" pitchFamily="34" charset="0"/>
            </a:endParaRPr>
          </a:p>
          <a:p>
            <a:pPr marL="122071" marR="197795">
              <a:lnSpc>
                <a:spcPct val="95400"/>
              </a:lnSpc>
              <a:buFontTx/>
              <a:buChar char="-"/>
            </a:pPr>
            <a:endParaRPr lang="ru-RU" sz="800" dirty="0" smtClean="0">
              <a:latin typeface="Arial" pitchFamily="34" charset="0"/>
              <a:cs typeface="Arial" pitchFamily="34" charset="0"/>
            </a:endParaRPr>
          </a:p>
          <a:p>
            <a:pPr marL="122071" marR="197795">
              <a:lnSpc>
                <a:spcPct val="95400"/>
              </a:lnSpc>
              <a:buFontTx/>
              <a:buChar char="-"/>
            </a:pPr>
            <a:endParaRPr lang="ru-RU" sz="800" dirty="0" smtClean="0">
              <a:latin typeface="Arial" pitchFamily="34" charset="0"/>
              <a:cs typeface="Arial" pitchFamily="34" charset="0"/>
            </a:endParaRPr>
          </a:p>
          <a:p>
            <a:pPr marL="122071" marR="197795">
              <a:lnSpc>
                <a:spcPct val="95400"/>
              </a:lnSpc>
              <a:buFontTx/>
              <a:buChar char="-"/>
            </a:pPr>
            <a:endParaRPr lang="ru-RU" sz="800" dirty="0" smtClean="0">
              <a:latin typeface="Arial" pitchFamily="34" charset="0"/>
              <a:cs typeface="Arial" pitchFamily="34" charset="0"/>
            </a:endParaRPr>
          </a:p>
          <a:p>
            <a:pPr marL="122071" marR="197795">
              <a:lnSpc>
                <a:spcPct val="95400"/>
              </a:lnSpc>
              <a:buFontTx/>
              <a:buChar char="-"/>
            </a:pPr>
            <a:endParaRPr lang="ru-RU" sz="800" dirty="0" smtClean="0">
              <a:latin typeface="Arial" pitchFamily="34" charset="0"/>
              <a:cs typeface="Arial" pitchFamily="34" charset="0"/>
            </a:endParaRPr>
          </a:p>
          <a:p>
            <a:pPr marL="122071" marR="197795">
              <a:lnSpc>
                <a:spcPct val="95400"/>
              </a:lnSpc>
              <a:buFontTx/>
              <a:buChar char="-"/>
            </a:pPr>
            <a:endParaRPr lang="ru-RU" sz="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7" name="object 28"/>
          <p:cNvPicPr/>
          <p:nvPr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731266" y="2211296"/>
            <a:ext cx="255006" cy="31665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pic>
        <p:nvPicPr>
          <p:cNvPr id="98" name="object 28"/>
          <p:cNvPicPr/>
          <p:nvPr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741921" y="2175613"/>
            <a:ext cx="264738" cy="31665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32" name="object 2"/>
          <p:cNvSpPr txBox="1">
            <a:spLocks/>
          </p:cNvSpPr>
          <p:nvPr/>
        </p:nvSpPr>
        <p:spPr>
          <a:xfrm>
            <a:off x="195072" y="484998"/>
            <a:ext cx="8531059" cy="382977"/>
          </a:xfrm>
          <a:prstGeom prst="rect">
            <a:avLst/>
          </a:prstGeom>
          <a:solidFill>
            <a:schemeClr val="bg1">
              <a:alpha val="72000"/>
            </a:schemeClr>
          </a:solidFill>
        </p:spPr>
        <p:txBody>
          <a:bodyPr vert="horz" wrap="square" lIns="0" tIns="13513" rIns="0" bIns="0" rtlCol="0">
            <a:spAutoFit/>
          </a:bodyPr>
          <a:lstStyle>
            <a:lvl1pPr>
              <a:defRPr sz="5067" b="0" i="0">
                <a:solidFill>
                  <a:schemeClr val="bg1"/>
                </a:solidFill>
                <a:latin typeface="Microsoft Sans Serif"/>
                <a:ea typeface="+mj-ea"/>
                <a:cs typeface="Microsoft Sans Serif"/>
              </a:defRPr>
            </a:lvl1pPr>
          </a:lstStyle>
          <a:p>
            <a:pPr marL="13513">
              <a:spcBef>
                <a:spcPts val="106"/>
              </a:spcBef>
            </a:pPr>
            <a:r>
              <a:rPr lang="ru-RU" sz="2400" b="1" kern="0" dirty="0" smtClean="0">
                <a:solidFill>
                  <a:schemeClr val="tx1"/>
                </a:solidFill>
                <a:latin typeface="Arial" pitchFamily="34" charset="0"/>
                <a:ea typeface="PT Astra Serif" panose="020A0603040505020204" pitchFamily="18" charset="-52"/>
                <a:cs typeface="Arial" pitchFamily="34" charset="0"/>
              </a:rPr>
              <a:t>МЕХАНИЗМ РАБОТЫ С ИНВЕСТОРАМИ</a:t>
            </a:r>
          </a:p>
        </p:txBody>
      </p:sp>
      <p:sp>
        <p:nvSpPr>
          <p:cNvPr id="30" name="Скругленный прямоугольник 29">
            <a:extLst>
              <a:ext uri="{FF2B5EF4-FFF2-40B4-BE49-F238E27FC236}">
                <a16:creationId xmlns=""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158496" y="146304"/>
            <a:ext cx="2320959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механизм работы с инвесторами</a:t>
            </a:r>
            <a:endParaRPr lang="x-none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FA573855-2890-5E85-14C0-7DA28851F63A}"/>
              </a:ext>
            </a:extLst>
          </p:cNvPr>
          <p:cNvSpPr txBox="1"/>
          <p:nvPr/>
        </p:nvSpPr>
        <p:spPr>
          <a:xfrm>
            <a:off x="269569" y="6734889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МАРКСОВСКОГО МУНИЦИПАЛЬНОГО РАЙОНА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3" name="Picture 2" descr="C:\Users\нигматулинаои\Desktop\для презентации\Герб Маркс - без фона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50335" y="0"/>
            <a:ext cx="655665" cy="7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/>
          <p:nvPr/>
        </p:nvSpPr>
        <p:spPr>
          <a:xfrm>
            <a:off x="2098273" y="2185232"/>
            <a:ext cx="170590" cy="392746"/>
          </a:xfrm>
          <a:custGeom>
            <a:avLst/>
            <a:gdLst/>
            <a:ahLst/>
            <a:cxnLst/>
            <a:rect l="l" t="t" r="r" b="b"/>
            <a:pathLst>
              <a:path w="184150" h="325119">
                <a:moveTo>
                  <a:pt x="2412" y="0"/>
                </a:moveTo>
                <a:lnTo>
                  <a:pt x="0" y="1143"/>
                </a:lnTo>
                <a:lnTo>
                  <a:pt x="0" y="324612"/>
                </a:lnTo>
                <a:lnTo>
                  <a:pt x="183895" y="162051"/>
                </a:lnTo>
                <a:lnTo>
                  <a:pt x="183895" y="160274"/>
                </a:lnTo>
                <a:lnTo>
                  <a:pt x="2412" y="0"/>
                </a:ln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</p:spPr>
        <p:txBody>
          <a:bodyPr wrap="square" lIns="0" tIns="0" rIns="0" bIns="0" rtlCol="0"/>
          <a:lstStyle/>
          <a:p>
            <a:endParaRPr sz="1900" dirty="0"/>
          </a:p>
        </p:txBody>
      </p:sp>
      <p:sp>
        <p:nvSpPr>
          <p:cNvPr id="12" name="object 12"/>
          <p:cNvSpPr/>
          <p:nvPr/>
        </p:nvSpPr>
        <p:spPr>
          <a:xfrm>
            <a:off x="4166977" y="2185232"/>
            <a:ext cx="171767" cy="392746"/>
          </a:xfrm>
          <a:custGeom>
            <a:avLst/>
            <a:gdLst/>
            <a:ahLst/>
            <a:cxnLst/>
            <a:rect l="l" t="t" r="r" b="b"/>
            <a:pathLst>
              <a:path w="185420" h="325119">
                <a:moveTo>
                  <a:pt x="2540" y="0"/>
                </a:moveTo>
                <a:lnTo>
                  <a:pt x="0" y="1143"/>
                </a:lnTo>
                <a:lnTo>
                  <a:pt x="0" y="324612"/>
                </a:lnTo>
                <a:lnTo>
                  <a:pt x="185293" y="162051"/>
                </a:lnTo>
                <a:lnTo>
                  <a:pt x="185293" y="160274"/>
                </a:lnTo>
                <a:lnTo>
                  <a:pt x="2540" y="0"/>
                </a:ln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</p:spPr>
        <p:txBody>
          <a:bodyPr wrap="square" lIns="0" tIns="0" rIns="0" bIns="0" rtlCol="0"/>
          <a:lstStyle/>
          <a:p>
            <a:endParaRPr sz="1900" dirty="0"/>
          </a:p>
        </p:txBody>
      </p:sp>
      <p:sp>
        <p:nvSpPr>
          <p:cNvPr id="13" name="object 13"/>
          <p:cNvSpPr/>
          <p:nvPr/>
        </p:nvSpPr>
        <p:spPr>
          <a:xfrm>
            <a:off x="6412758" y="2116134"/>
            <a:ext cx="149713" cy="392746"/>
          </a:xfrm>
          <a:custGeom>
            <a:avLst/>
            <a:gdLst/>
            <a:ahLst/>
            <a:cxnLst/>
            <a:rect l="l" t="t" r="r" b="b"/>
            <a:pathLst>
              <a:path w="185420" h="325119">
                <a:moveTo>
                  <a:pt x="2539" y="0"/>
                </a:moveTo>
                <a:lnTo>
                  <a:pt x="0" y="1143"/>
                </a:lnTo>
                <a:lnTo>
                  <a:pt x="0" y="324612"/>
                </a:lnTo>
                <a:lnTo>
                  <a:pt x="185292" y="162051"/>
                </a:lnTo>
                <a:lnTo>
                  <a:pt x="185292" y="160274"/>
                </a:lnTo>
                <a:lnTo>
                  <a:pt x="2539" y="0"/>
                </a:ln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</p:spPr>
        <p:txBody>
          <a:bodyPr wrap="square" lIns="0" tIns="0" rIns="0" bIns="0" rtlCol="0"/>
          <a:lstStyle/>
          <a:p>
            <a:endParaRPr sz="1900" dirty="0"/>
          </a:p>
        </p:txBody>
      </p:sp>
      <p:sp>
        <p:nvSpPr>
          <p:cNvPr id="22" name="object 22"/>
          <p:cNvSpPr txBox="1"/>
          <p:nvPr/>
        </p:nvSpPr>
        <p:spPr>
          <a:xfrm>
            <a:off x="2306892" y="2185232"/>
            <a:ext cx="1803940" cy="1605260"/>
          </a:xfrm>
          <a:prstGeom prst="rect">
            <a:avLst/>
          </a:prstGeom>
          <a:solidFill>
            <a:srgbClr val="C2C3C3">
              <a:alpha val="19999"/>
            </a:srgb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vert="horz" wrap="square" lIns="0" tIns="26111" rIns="0" bIns="0" rtlCol="0">
            <a:spAutoFit/>
          </a:bodyPr>
          <a:lstStyle/>
          <a:p>
            <a:pPr marL="122071" marR="197795" algn="just">
              <a:lnSpc>
                <a:spcPct val="95400"/>
              </a:lnSpc>
              <a:buFontTx/>
              <a:buChar char="-"/>
            </a:pPr>
            <a:r>
              <a:rPr lang="ru-RU" sz="900" spc="-36" dirty="0">
                <a:solidFill>
                  <a:srgbClr val="2B2E31"/>
                </a:solidFill>
                <a:latin typeface="Arial" pitchFamily="34" charset="0"/>
                <a:cs typeface="Arial" pitchFamily="34" charset="0"/>
              </a:rPr>
              <a:t>  Сбор обратной связи от инвесторов, находящихся на сопровождении</a:t>
            </a:r>
          </a:p>
          <a:p>
            <a:pPr marL="122071" marR="197795" algn="just">
              <a:lnSpc>
                <a:spcPct val="95400"/>
              </a:lnSpc>
              <a:buFontTx/>
              <a:buChar char="-"/>
            </a:pPr>
            <a:r>
              <a:rPr lang="ru-RU" sz="900" spc="-36" dirty="0">
                <a:solidFill>
                  <a:srgbClr val="2B2E31"/>
                </a:solidFill>
                <a:latin typeface="Arial" pitchFamily="34" charset="0"/>
                <a:cs typeface="Arial" pitchFamily="34" charset="0"/>
              </a:rPr>
              <a:t> Сбор обратной связи от инвесторов, планировавших реализовать проект  на территории ММР, но отказавшихся</a:t>
            </a:r>
          </a:p>
          <a:p>
            <a:pPr marL="122071" marR="197795" algn="just">
              <a:lnSpc>
                <a:spcPct val="95400"/>
              </a:lnSpc>
              <a:buFontTx/>
              <a:buChar char="-"/>
            </a:pPr>
            <a:r>
              <a:rPr lang="ru-RU" sz="900" spc="-36" dirty="0">
                <a:solidFill>
                  <a:srgbClr val="2B2E31"/>
                </a:solidFill>
                <a:latin typeface="Arial" pitchFamily="34" charset="0"/>
                <a:cs typeface="Arial" pitchFamily="34" charset="0"/>
              </a:rPr>
              <a:t>- Обратная связь на инвестиционном портале </a:t>
            </a:r>
            <a:r>
              <a:rPr lang="ru-RU" sz="900" spc="-36" dirty="0" err="1">
                <a:solidFill>
                  <a:srgbClr val="2B2E31"/>
                </a:solidFill>
                <a:latin typeface="Arial" pitchFamily="34" charset="0"/>
                <a:cs typeface="Arial" pitchFamily="34" charset="0"/>
              </a:rPr>
              <a:t>Марксовского</a:t>
            </a:r>
            <a:r>
              <a:rPr lang="ru-RU" sz="900" spc="-36" dirty="0">
                <a:solidFill>
                  <a:srgbClr val="2B2E31"/>
                </a:solidFill>
                <a:latin typeface="Arial" pitchFamily="34" charset="0"/>
                <a:cs typeface="Arial" pitchFamily="34" charset="0"/>
              </a:rPr>
              <a:t> муниципального </a:t>
            </a:r>
            <a:r>
              <a:rPr lang="ru-RU" sz="900" spc="-36" dirty="0" smtClean="0">
                <a:solidFill>
                  <a:srgbClr val="2B2E31"/>
                </a:solidFill>
                <a:latin typeface="Arial" pitchFamily="34" charset="0"/>
                <a:cs typeface="Arial" pitchFamily="34" charset="0"/>
              </a:rPr>
              <a:t>района</a:t>
            </a:r>
          </a:p>
        </p:txBody>
      </p:sp>
      <p:sp>
        <p:nvSpPr>
          <p:cNvPr id="55" name="object 55"/>
          <p:cNvSpPr txBox="1"/>
          <p:nvPr/>
        </p:nvSpPr>
        <p:spPr>
          <a:xfrm>
            <a:off x="435482" y="2258207"/>
            <a:ext cx="1167529" cy="764227"/>
          </a:xfrm>
          <a:prstGeom prst="rect">
            <a:avLst/>
          </a:prstGeom>
        </p:spPr>
        <p:txBody>
          <a:bodyPr vert="horz" wrap="square" lIns="0" tIns="20236" rIns="0" bIns="0" rtlCol="0">
            <a:spAutoFit/>
          </a:bodyPr>
          <a:lstStyle/>
          <a:p>
            <a:pPr marL="13056" marR="5222" algn="just">
              <a:lnSpc>
                <a:spcPts val="823"/>
              </a:lnSpc>
              <a:spcBef>
                <a:spcPts val="160"/>
              </a:spcBef>
            </a:pPr>
            <a:r>
              <a:rPr lang="ru-RU" sz="900" b="1" spc="-36" dirty="0">
                <a:solidFill>
                  <a:srgbClr val="2B2E31"/>
                </a:solidFill>
                <a:latin typeface="Calibri"/>
                <a:cs typeface="Calibri"/>
              </a:rPr>
              <a:t> </a:t>
            </a:r>
            <a:endParaRPr lang="ru-RU" sz="700" b="1" spc="-36" dirty="0">
              <a:solidFill>
                <a:srgbClr val="2B2E31"/>
              </a:solidFill>
              <a:latin typeface="Calibri"/>
              <a:cs typeface="Calibri"/>
            </a:endParaRPr>
          </a:p>
          <a:p>
            <a:pPr marL="13056" marR="5222">
              <a:lnSpc>
                <a:spcPts val="823"/>
              </a:lnSpc>
              <a:spcBef>
                <a:spcPts val="160"/>
              </a:spcBef>
              <a:buFontTx/>
              <a:buChar char="-"/>
            </a:pPr>
            <a:endParaRPr lang="ru-RU" sz="700" b="1" spc="-36" dirty="0">
              <a:solidFill>
                <a:srgbClr val="2B2E31"/>
              </a:solidFill>
              <a:latin typeface="Calibri"/>
              <a:cs typeface="Calibri"/>
            </a:endParaRPr>
          </a:p>
          <a:p>
            <a:pPr marL="13056" marR="5222">
              <a:lnSpc>
                <a:spcPts val="823"/>
              </a:lnSpc>
              <a:spcBef>
                <a:spcPts val="160"/>
              </a:spcBef>
              <a:buFontTx/>
              <a:buChar char="-"/>
            </a:pPr>
            <a:endParaRPr lang="ru-RU" sz="700" b="1" spc="-36" dirty="0">
              <a:solidFill>
                <a:srgbClr val="2B2E31"/>
              </a:solidFill>
              <a:latin typeface="Calibri"/>
              <a:cs typeface="Calibri"/>
            </a:endParaRPr>
          </a:p>
          <a:p>
            <a:pPr marL="13056" marR="5222">
              <a:lnSpc>
                <a:spcPts val="823"/>
              </a:lnSpc>
              <a:spcBef>
                <a:spcPts val="160"/>
              </a:spcBef>
              <a:buFontTx/>
              <a:buChar char="-"/>
            </a:pPr>
            <a:endParaRPr lang="ru-RU" sz="700" b="1" spc="-36" dirty="0">
              <a:solidFill>
                <a:srgbClr val="2B2E31"/>
              </a:solidFill>
              <a:latin typeface="Calibri"/>
              <a:cs typeface="Calibri"/>
            </a:endParaRPr>
          </a:p>
          <a:p>
            <a:pPr marL="13056" marR="5222">
              <a:lnSpc>
                <a:spcPts val="823"/>
              </a:lnSpc>
              <a:spcBef>
                <a:spcPts val="160"/>
              </a:spcBef>
              <a:buFontTx/>
              <a:buChar char="-"/>
            </a:pPr>
            <a:endParaRPr lang="ru-RU" sz="700" b="1" spc="-36" dirty="0">
              <a:solidFill>
                <a:srgbClr val="2B2E31"/>
              </a:solidFill>
              <a:latin typeface="Calibri"/>
              <a:cs typeface="Calibri"/>
            </a:endParaRPr>
          </a:p>
          <a:p>
            <a:pPr marL="13056" marR="5222">
              <a:lnSpc>
                <a:spcPts val="823"/>
              </a:lnSpc>
              <a:spcBef>
                <a:spcPts val="160"/>
              </a:spcBef>
            </a:pPr>
            <a:endParaRPr sz="700" dirty="0">
              <a:latin typeface="Calibri"/>
              <a:cs typeface="Calibri"/>
            </a:endParaRPr>
          </a:p>
        </p:txBody>
      </p:sp>
      <p:pic>
        <p:nvPicPr>
          <p:cNvPr id="83" name="object 28"/>
          <p:cNvPicPr/>
          <p:nvPr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0" y="2323428"/>
            <a:ext cx="225884" cy="31665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pic>
        <p:nvPicPr>
          <p:cNvPr id="85" name="object 28"/>
          <p:cNvPicPr/>
          <p:nvPr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077754" y="2749893"/>
            <a:ext cx="225884" cy="31665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90" name="object 22"/>
          <p:cNvSpPr txBox="1"/>
          <p:nvPr/>
        </p:nvSpPr>
        <p:spPr>
          <a:xfrm>
            <a:off x="4375518" y="2128007"/>
            <a:ext cx="1972453" cy="1736834"/>
          </a:xfrm>
          <a:prstGeom prst="rect">
            <a:avLst/>
          </a:prstGeom>
          <a:solidFill>
            <a:srgbClr val="C2C3C3">
              <a:alpha val="19999"/>
            </a:srgb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vert="horz" wrap="square" lIns="0" tIns="26111" rIns="0" bIns="0" rtlCol="0">
            <a:spAutoFit/>
          </a:bodyPr>
          <a:lstStyle/>
          <a:p>
            <a:pPr marL="122071" marR="197795">
              <a:lnSpc>
                <a:spcPct val="95400"/>
              </a:lnSpc>
              <a:buFontTx/>
              <a:buChar char="-"/>
            </a:pPr>
            <a:r>
              <a:rPr lang="ru-RU" sz="900" dirty="0">
                <a:latin typeface="Arial" pitchFamily="34" charset="0"/>
                <a:cs typeface="Arial" pitchFamily="34" charset="0"/>
              </a:rPr>
              <a:t> Совершенствование стандарта запуска проектов: применение мер поддержек, привлечение к открытию лидеров общественного мнения</a:t>
            </a:r>
          </a:p>
          <a:p>
            <a:pPr marL="122071" marR="197795">
              <a:lnSpc>
                <a:spcPct val="95400"/>
              </a:lnSpc>
              <a:buFontTx/>
              <a:buChar char="-"/>
            </a:pPr>
            <a:r>
              <a:rPr lang="ru-RU" sz="900" dirty="0">
                <a:latin typeface="Arial" pitchFamily="34" charset="0"/>
                <a:cs typeface="Arial" pitchFamily="34" charset="0"/>
              </a:rPr>
              <a:t>Организация и проведение  регулярных контактов с инвесторами , реализующие свои проекты</a:t>
            </a:r>
          </a:p>
          <a:p>
            <a:pPr marL="122071" marR="197795">
              <a:lnSpc>
                <a:spcPct val="95400"/>
              </a:lnSpc>
              <a:buFontTx/>
              <a:buChar char="-"/>
            </a:pPr>
            <a:r>
              <a:rPr lang="ru-RU" sz="900" dirty="0">
                <a:latin typeface="Arial" pitchFamily="34" charset="0"/>
                <a:cs typeface="Arial" pitchFamily="34" charset="0"/>
              </a:rPr>
              <a:t> Проработка возможных тем для обсуждения – поддержка действующего бизнеса</a:t>
            </a:r>
          </a:p>
        </p:txBody>
      </p:sp>
      <p:pic>
        <p:nvPicPr>
          <p:cNvPr id="91" name="object 28"/>
          <p:cNvPicPr/>
          <p:nvPr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110832" y="2599821"/>
            <a:ext cx="224569" cy="31665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94" name="object 22"/>
          <p:cNvSpPr txBox="1"/>
          <p:nvPr/>
        </p:nvSpPr>
        <p:spPr>
          <a:xfrm>
            <a:off x="6592480" y="2196521"/>
            <a:ext cx="2313067" cy="552664"/>
          </a:xfrm>
          <a:prstGeom prst="rect">
            <a:avLst/>
          </a:prstGeom>
          <a:solidFill>
            <a:srgbClr val="C2C3C3">
              <a:alpha val="19999"/>
            </a:srgb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vert="horz" wrap="square" lIns="0" tIns="26111" rIns="0" bIns="0" rtlCol="0">
            <a:spAutoFit/>
          </a:bodyPr>
          <a:lstStyle/>
          <a:p>
            <a:pPr marL="122071" marR="197795" algn="just">
              <a:lnSpc>
                <a:spcPct val="95400"/>
              </a:lnSpc>
              <a:buFontTx/>
              <a:buChar char="-"/>
            </a:pPr>
            <a:r>
              <a:rPr lang="ru-RU" sz="900" dirty="0">
                <a:latin typeface="Arial" pitchFamily="34" charset="0"/>
                <a:cs typeface="Arial" pitchFamily="34" charset="0"/>
              </a:rPr>
              <a:t>ООО «</a:t>
            </a:r>
            <a:r>
              <a:rPr lang="ru-RU" sz="900" dirty="0" err="1">
                <a:latin typeface="Arial" pitchFamily="34" charset="0"/>
                <a:cs typeface="Arial" pitchFamily="34" charset="0"/>
              </a:rPr>
              <a:t>Агрофорс</a:t>
            </a:r>
            <a:r>
              <a:rPr lang="ru-RU" sz="900" dirty="0">
                <a:latin typeface="Arial" pitchFamily="34" charset="0"/>
                <a:cs typeface="Arial" pitchFamily="34" charset="0"/>
              </a:rPr>
              <a:t>»</a:t>
            </a:r>
          </a:p>
          <a:p>
            <a:pPr marL="122071" marR="197795" algn="just">
              <a:lnSpc>
                <a:spcPct val="95400"/>
              </a:lnSpc>
              <a:buFontTx/>
              <a:buChar char="-"/>
            </a:pPr>
            <a:r>
              <a:rPr lang="ru-RU" sz="900" dirty="0">
                <a:latin typeface="Arial" pitchFamily="34" charset="0"/>
                <a:cs typeface="Arial" pitchFamily="34" charset="0"/>
              </a:rPr>
              <a:t> ИП Ключников А.А.</a:t>
            </a:r>
          </a:p>
          <a:p>
            <a:pPr marL="122071" marR="197795" algn="just">
              <a:lnSpc>
                <a:spcPct val="95400"/>
              </a:lnSpc>
              <a:buFontTx/>
              <a:buChar char="-"/>
            </a:pPr>
            <a:r>
              <a:rPr lang="ru-RU" sz="900" dirty="0">
                <a:latin typeface="Arial" pitchFamily="34" charset="0"/>
                <a:cs typeface="Arial" pitchFamily="34" charset="0"/>
              </a:rPr>
              <a:t> Администрация </a:t>
            </a:r>
            <a:r>
              <a:rPr lang="ru-RU" sz="900" dirty="0" err="1">
                <a:latin typeface="Arial" pitchFamily="34" charset="0"/>
                <a:cs typeface="Arial" pitchFamily="34" charset="0"/>
              </a:rPr>
              <a:t>Марксовского</a:t>
            </a:r>
            <a:r>
              <a:rPr lang="ru-RU" sz="900" dirty="0">
                <a:latin typeface="Arial" pitchFamily="34" charset="0"/>
                <a:cs typeface="Arial" pitchFamily="34" charset="0"/>
              </a:rPr>
              <a:t> муниципального района</a:t>
            </a:r>
          </a:p>
        </p:txBody>
      </p:sp>
      <p:pic>
        <p:nvPicPr>
          <p:cNvPr id="97" name="object 28"/>
          <p:cNvPicPr/>
          <p:nvPr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356613" y="2530723"/>
            <a:ext cx="224569" cy="31665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32" name="object 22"/>
          <p:cNvSpPr txBox="1"/>
          <p:nvPr/>
        </p:nvSpPr>
        <p:spPr>
          <a:xfrm>
            <a:off x="236860" y="2101932"/>
            <a:ext cx="1808040" cy="1736834"/>
          </a:xfrm>
          <a:prstGeom prst="rect">
            <a:avLst/>
          </a:prstGeom>
          <a:solidFill>
            <a:srgbClr val="C2C3C3">
              <a:alpha val="19999"/>
            </a:srgb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vert="horz" wrap="square" lIns="0" tIns="26111" rIns="0" bIns="0" rtlCol="0">
            <a:spAutoFit/>
          </a:bodyPr>
          <a:lstStyle/>
          <a:p>
            <a:pPr marL="122071" marR="197795" algn="just">
              <a:lnSpc>
                <a:spcPct val="95400"/>
              </a:lnSpc>
            </a:pPr>
            <a:r>
              <a:rPr lang="ru-RU" sz="900" dirty="0">
                <a:latin typeface="Arial" pitchFamily="34" charset="0"/>
                <a:cs typeface="Arial" pitchFamily="34" charset="0"/>
              </a:rPr>
              <a:t>-  Ведение реестра инвестиционных проектов на территории </a:t>
            </a:r>
            <a:r>
              <a:rPr lang="ru-RU" sz="900" dirty="0" err="1">
                <a:latin typeface="Arial" pitchFamily="34" charset="0"/>
                <a:cs typeface="Arial" pitchFamily="34" charset="0"/>
              </a:rPr>
              <a:t>Марксовского</a:t>
            </a:r>
            <a:r>
              <a:rPr lang="ru-RU" sz="900" dirty="0">
                <a:latin typeface="Arial" pitchFamily="34" charset="0"/>
                <a:cs typeface="Arial" pitchFamily="34" charset="0"/>
              </a:rPr>
              <a:t> муниципального района</a:t>
            </a:r>
          </a:p>
          <a:p>
            <a:pPr marL="122071" marR="197795" algn="just">
              <a:lnSpc>
                <a:spcPct val="95400"/>
              </a:lnSpc>
              <a:buFontTx/>
              <a:buChar char="-"/>
            </a:pPr>
            <a:r>
              <a:rPr lang="ru-RU" sz="900" dirty="0">
                <a:latin typeface="Arial" pitchFamily="34" charset="0"/>
                <a:cs typeface="Arial" pitchFamily="34" charset="0"/>
              </a:rPr>
              <a:t> Включение инвесторов в реестр инвестиционных проектов</a:t>
            </a:r>
          </a:p>
          <a:p>
            <a:pPr marL="122071" marR="197795" algn="just">
              <a:lnSpc>
                <a:spcPct val="95400"/>
              </a:lnSpc>
              <a:buFontTx/>
              <a:buChar char="-"/>
            </a:pPr>
            <a:r>
              <a:rPr lang="ru-RU" sz="900" dirty="0">
                <a:latin typeface="Arial" pitchFamily="34" charset="0"/>
                <a:cs typeface="Arial" pitchFamily="34" charset="0"/>
              </a:rPr>
              <a:t> Поддержание актуальности реестра</a:t>
            </a:r>
          </a:p>
          <a:p>
            <a:pPr marL="122071" marR="197795" algn="just">
              <a:lnSpc>
                <a:spcPct val="95400"/>
              </a:lnSpc>
              <a:buFontTx/>
              <a:buChar char="-"/>
            </a:pPr>
            <a:r>
              <a:rPr lang="ru-RU" sz="900" dirty="0">
                <a:latin typeface="Arial" pitchFamily="34" charset="0"/>
                <a:cs typeface="Arial" pitchFamily="34" charset="0"/>
              </a:rPr>
              <a:t> Анализ реализации этапов проектов </a:t>
            </a:r>
          </a:p>
          <a:p>
            <a:pPr marL="122071" marR="197795">
              <a:lnSpc>
                <a:spcPct val="95400"/>
              </a:lnSpc>
            </a:pPr>
            <a:endParaRPr lang="ru-RU" sz="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object 2"/>
          <p:cNvSpPr txBox="1">
            <a:spLocks/>
          </p:cNvSpPr>
          <p:nvPr/>
        </p:nvSpPr>
        <p:spPr>
          <a:xfrm>
            <a:off x="195072" y="410943"/>
            <a:ext cx="9475587" cy="382977"/>
          </a:xfrm>
          <a:prstGeom prst="rect">
            <a:avLst/>
          </a:prstGeom>
          <a:solidFill>
            <a:schemeClr val="bg1">
              <a:alpha val="72000"/>
            </a:schemeClr>
          </a:solidFill>
        </p:spPr>
        <p:txBody>
          <a:bodyPr vert="horz" wrap="square" lIns="0" tIns="13513" rIns="0" bIns="0" rtlCol="0">
            <a:spAutoFit/>
          </a:bodyPr>
          <a:lstStyle>
            <a:lvl1pPr>
              <a:defRPr sz="5067" b="0" i="0">
                <a:solidFill>
                  <a:schemeClr val="bg1"/>
                </a:solidFill>
                <a:latin typeface="Microsoft Sans Serif"/>
                <a:ea typeface="+mj-ea"/>
                <a:cs typeface="Microsoft Sans Serif"/>
              </a:defRPr>
            </a:lvl1pPr>
          </a:lstStyle>
          <a:p>
            <a:pPr marL="13513">
              <a:spcBef>
                <a:spcPts val="106"/>
              </a:spcBef>
            </a:pPr>
            <a:r>
              <a:rPr lang="ru-RU" sz="2400" b="1" kern="0" dirty="0" smtClean="0">
                <a:solidFill>
                  <a:schemeClr val="tx1"/>
                </a:solidFill>
                <a:latin typeface="Arial" pitchFamily="34" charset="0"/>
                <a:ea typeface="PT Astra Serif" panose="020A0603040505020204" pitchFamily="18" charset="-52"/>
                <a:cs typeface="Arial" pitchFamily="34" charset="0"/>
              </a:rPr>
              <a:t>МЕХАНИЗМ РАБОТЫ С ИНВЕСТОРАМИ</a:t>
            </a:r>
          </a:p>
        </p:txBody>
      </p:sp>
      <p:sp>
        <p:nvSpPr>
          <p:cNvPr id="21" name="object 7"/>
          <p:cNvSpPr txBox="1"/>
          <p:nvPr/>
        </p:nvSpPr>
        <p:spPr>
          <a:xfrm>
            <a:off x="225777" y="1460666"/>
            <a:ext cx="1816779" cy="5825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81597" rIns="0" bIns="0" rtlCol="0">
            <a:spAutoFit/>
          </a:bodyPr>
          <a:lstStyle/>
          <a:p>
            <a:pPr marL="120112" algn="ctr">
              <a:lnSpc>
                <a:spcPts val="1069"/>
              </a:lnSpc>
              <a:spcBef>
                <a:spcPts val="642"/>
              </a:spcBef>
            </a:pPr>
            <a:r>
              <a:rPr lang="ru-RU" sz="900" b="1" spc="-10" dirty="0" smtClean="0">
                <a:solidFill>
                  <a:srgbClr val="2B2E31"/>
                </a:solidFill>
                <a:latin typeface="Arial" pitchFamily="34" charset="0"/>
                <a:cs typeface="Arial" pitchFamily="34" charset="0"/>
              </a:rPr>
              <a:t>Реестр инвестиционных проектов</a:t>
            </a:r>
          </a:p>
          <a:p>
            <a:pPr marL="120112" algn="ctr">
              <a:lnSpc>
                <a:spcPts val="1069"/>
              </a:lnSpc>
              <a:spcBef>
                <a:spcPts val="642"/>
              </a:spcBef>
            </a:pPr>
            <a:endParaRPr sz="900" dirty="0">
              <a:latin typeface="Calibri"/>
              <a:cs typeface="Calibri"/>
            </a:endParaRPr>
          </a:p>
        </p:txBody>
      </p:sp>
      <p:sp>
        <p:nvSpPr>
          <p:cNvPr id="25" name="object 7"/>
          <p:cNvSpPr txBox="1"/>
          <p:nvPr/>
        </p:nvSpPr>
        <p:spPr>
          <a:xfrm>
            <a:off x="2265829" y="1464859"/>
            <a:ext cx="1843033" cy="64665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81597" rIns="0" bIns="0" rtlCol="0">
            <a:spAutoFit/>
          </a:bodyPr>
          <a:lstStyle/>
          <a:p>
            <a:pPr marL="120112" algn="ctr">
              <a:lnSpc>
                <a:spcPts val="1069"/>
              </a:lnSpc>
            </a:pPr>
            <a:r>
              <a:rPr lang="ru-RU" sz="900" b="1" spc="-10" dirty="0" smtClean="0">
                <a:solidFill>
                  <a:srgbClr val="2B2E31"/>
                </a:solidFill>
                <a:latin typeface="Arial" pitchFamily="34" charset="0"/>
                <a:cs typeface="Arial" pitchFamily="34" charset="0"/>
              </a:rPr>
              <a:t>Обратная связь с инвесторами</a:t>
            </a:r>
          </a:p>
          <a:p>
            <a:pPr marL="120112" algn="ctr">
              <a:lnSpc>
                <a:spcPts val="1069"/>
              </a:lnSpc>
            </a:pPr>
            <a:endParaRPr lang="ru-RU" sz="900" b="1" spc="-10" dirty="0" smtClean="0">
              <a:solidFill>
                <a:srgbClr val="2B2E31"/>
              </a:solidFill>
              <a:latin typeface="Arial" pitchFamily="34" charset="0"/>
              <a:cs typeface="Arial" pitchFamily="34" charset="0"/>
            </a:endParaRPr>
          </a:p>
          <a:p>
            <a:pPr marL="120112" algn="ctr">
              <a:lnSpc>
                <a:spcPts val="1069"/>
              </a:lnSpc>
            </a:pPr>
            <a:endParaRPr sz="900" dirty="0">
              <a:latin typeface="Calibri"/>
              <a:cs typeface="Calibri"/>
            </a:endParaRPr>
          </a:p>
        </p:txBody>
      </p:sp>
      <p:sp>
        <p:nvSpPr>
          <p:cNvPr id="26" name="object 7"/>
          <p:cNvSpPr txBox="1"/>
          <p:nvPr/>
        </p:nvSpPr>
        <p:spPr>
          <a:xfrm>
            <a:off x="4382911" y="1456085"/>
            <a:ext cx="1958512" cy="57772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81597" rIns="0" bIns="0" rtlCol="0">
            <a:spAutoFit/>
          </a:bodyPr>
          <a:lstStyle/>
          <a:p>
            <a:pPr marL="120112" algn="ctr">
              <a:lnSpc>
                <a:spcPts val="1069"/>
              </a:lnSpc>
              <a:spcBef>
                <a:spcPts val="642"/>
              </a:spcBef>
            </a:pPr>
            <a:r>
              <a:rPr lang="ru-RU" sz="900" b="1" spc="-10" dirty="0" smtClean="0">
                <a:solidFill>
                  <a:srgbClr val="2B2E31"/>
                </a:solidFill>
                <a:latin typeface="Arial" pitchFamily="34" charset="0"/>
                <a:cs typeface="Arial" pitchFamily="34" charset="0"/>
              </a:rPr>
              <a:t>Интеграция бизнеса в бизнес-сообщество района</a:t>
            </a:r>
          </a:p>
          <a:p>
            <a:pPr marL="120112" algn="ctr">
              <a:lnSpc>
                <a:spcPts val="1069"/>
              </a:lnSpc>
              <a:spcBef>
                <a:spcPts val="642"/>
              </a:spcBef>
            </a:pPr>
            <a:endParaRPr sz="900" dirty="0">
              <a:latin typeface="Calibri"/>
              <a:cs typeface="Calibri"/>
            </a:endParaRPr>
          </a:p>
        </p:txBody>
      </p:sp>
      <p:sp>
        <p:nvSpPr>
          <p:cNvPr id="27" name="object 7"/>
          <p:cNvSpPr txBox="1"/>
          <p:nvPr/>
        </p:nvSpPr>
        <p:spPr>
          <a:xfrm>
            <a:off x="6594824" y="1446162"/>
            <a:ext cx="2314455" cy="57349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81597" rIns="0" bIns="0" rtlCol="0">
            <a:spAutoFit/>
          </a:bodyPr>
          <a:lstStyle/>
          <a:p>
            <a:pPr marL="120112" algn="ctr">
              <a:lnSpc>
                <a:spcPts val="1069"/>
              </a:lnSpc>
            </a:pPr>
            <a:r>
              <a:rPr lang="ru-RU" sz="900" b="1" spc="-10" dirty="0" smtClean="0">
                <a:solidFill>
                  <a:srgbClr val="2B2E31"/>
                </a:solidFill>
                <a:latin typeface="Arial" pitchFamily="34" charset="0"/>
                <a:cs typeface="Arial" pitchFamily="34" charset="0"/>
              </a:rPr>
              <a:t>Участие в конкурсе </a:t>
            </a:r>
          </a:p>
          <a:p>
            <a:pPr marL="120112" algn="ctr">
              <a:lnSpc>
                <a:spcPts val="1069"/>
              </a:lnSpc>
            </a:pPr>
            <a:r>
              <a:rPr lang="ru-RU" sz="900" b="1" spc="-10" dirty="0" smtClean="0">
                <a:solidFill>
                  <a:srgbClr val="2B2E31"/>
                </a:solidFill>
                <a:latin typeface="Arial" pitchFamily="34" charset="0"/>
                <a:cs typeface="Arial" pitchFamily="34" charset="0"/>
              </a:rPr>
              <a:t>«Инвестор года»</a:t>
            </a:r>
          </a:p>
          <a:p>
            <a:pPr marL="120112" algn="ctr">
              <a:lnSpc>
                <a:spcPts val="1069"/>
              </a:lnSpc>
              <a:spcBef>
                <a:spcPts val="642"/>
              </a:spcBef>
            </a:pPr>
            <a:endParaRPr sz="9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lum bright="-15000" contrast="7000"/>
          </a:blip>
          <a:srcRect/>
          <a:stretch>
            <a:fillRect/>
          </a:stretch>
        </p:blipFill>
        <p:spPr bwMode="auto">
          <a:xfrm>
            <a:off x="207034" y="4037654"/>
            <a:ext cx="3598223" cy="2517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Скругленный прямоугольник 19">
            <a:extLst>
              <a:ext uri="{FF2B5EF4-FFF2-40B4-BE49-F238E27FC236}">
                <a16:creationId xmlns=""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158496" y="195072"/>
            <a:ext cx="2320959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механизм работы с инвесторами</a:t>
            </a:r>
            <a:endParaRPr lang="x-none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FA573855-2890-5E85-14C0-7DA28851F63A}"/>
              </a:ext>
            </a:extLst>
          </p:cNvPr>
          <p:cNvSpPr txBox="1"/>
          <p:nvPr/>
        </p:nvSpPr>
        <p:spPr>
          <a:xfrm>
            <a:off x="273613" y="6570685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МАРКСОВСКОГО МУНИЦИПАЛЬНОГО РАЙОНА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" name="Picture 2" descr="C:\Users\нигматулинаои\Desktop\для презентации\Герб Маркс - без фона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50335" y="0"/>
            <a:ext cx="655665" cy="7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561702" y="648149"/>
            <a:ext cx="592778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БИЗНЕС-КЕЙСЫ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=""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6" y="163628"/>
            <a:ext cx="2320959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бизнес кейсы</a:t>
            </a:r>
            <a:endParaRPr lang="x-none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Номер слайда 50">
            <a:extLst>
              <a:ext uri="{FF2B5EF4-FFF2-40B4-BE49-F238E27FC236}">
                <a16:creationId xmlns="" xmlns:a16="http://schemas.microsoft.com/office/drawing/2014/main" id="{44424661-66FD-8F93-DC83-63C5A9828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33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4" name="Рисунок 83" descr="Маркер со сплошной заливкой">
            <a:extLst>
              <a:ext uri="{FF2B5EF4-FFF2-40B4-BE49-F238E27FC236}">
                <a16:creationId xmlns="" xmlns:a16="http://schemas.microsoft.com/office/drawing/2014/main" id="{72083DFE-EDD9-273A-911A-529160DD2C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329080" y="3214360"/>
            <a:ext cx="180000" cy="180000"/>
          </a:xfrm>
          <a:prstGeom prst="rect">
            <a:avLst/>
          </a:prstGeom>
        </p:spPr>
      </p:pic>
      <p:sp>
        <p:nvSpPr>
          <p:cNvPr id="126" name="TextBox 125">
            <a:extLst>
              <a:ext uri="{FF2B5EF4-FFF2-40B4-BE49-F238E27FC236}">
                <a16:creationId xmlns="" xmlns:a16="http://schemas.microsoft.com/office/drawing/2014/main" id="{E6D9E1F9-3174-97AD-989C-6D9ADCBE2F71}"/>
              </a:ext>
            </a:extLst>
          </p:cNvPr>
          <p:cNvSpPr txBox="1"/>
          <p:nvPr/>
        </p:nvSpPr>
        <p:spPr>
          <a:xfrm>
            <a:off x="717378" y="1721656"/>
            <a:ext cx="44898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endParaRPr lang="x-none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7" name="TextBox 126">
            <a:extLst>
              <a:ext uri="{FF2B5EF4-FFF2-40B4-BE49-F238E27FC236}">
                <a16:creationId xmlns="" xmlns:a16="http://schemas.microsoft.com/office/drawing/2014/main" id="{58C2C973-5563-55D5-F202-5DA06EA91736}"/>
              </a:ext>
            </a:extLst>
          </p:cNvPr>
          <p:cNvSpPr txBox="1"/>
          <p:nvPr/>
        </p:nvSpPr>
        <p:spPr>
          <a:xfrm>
            <a:off x="1215088" y="1562583"/>
            <a:ext cx="4213437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ИНВЕСТИЦИОННЫХ ПЛОЩАДОК</a:t>
            </a:r>
            <a:endParaRPr lang="x-none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A573855-2890-5E85-14C0-7DA28851F63A}"/>
              </a:ext>
            </a:extLst>
          </p:cNvPr>
          <p:cNvSpPr txBox="1"/>
          <p:nvPr/>
        </p:nvSpPr>
        <p:spPr>
          <a:xfrm>
            <a:off x="495682" y="6568072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МАРКСОВСКОГО МУНИЦИПАЛЬНОГО РАЙОНА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70114" y="1034143"/>
            <a:ext cx="9275570" cy="32316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500" b="1" dirty="0" smtClean="0">
                <a:latin typeface="Arial" pitchFamily="34" charset="0"/>
                <a:cs typeface="Arial" pitchFamily="34" charset="0"/>
              </a:rPr>
              <a:t>1. Организация швейной фабрики ООО «Маркс-спецодежда»</a:t>
            </a:r>
            <a:endParaRPr lang="ru-RU" sz="15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docshape795"/>
          <p:cNvSpPr>
            <a:spLocks/>
          </p:cNvSpPr>
          <p:nvPr/>
        </p:nvSpPr>
        <p:spPr bwMode="auto">
          <a:xfrm>
            <a:off x="4718737" y="2616029"/>
            <a:ext cx="3492500" cy="365125"/>
          </a:xfrm>
          <a:custGeom>
            <a:avLst/>
            <a:gdLst/>
            <a:ahLst/>
            <a:cxnLst>
              <a:cxn ang="0">
                <a:pos x="5008" y="0"/>
              </a:cxn>
              <a:cxn ang="0">
                <a:pos x="0" y="0"/>
              </a:cxn>
              <a:cxn ang="0">
                <a:pos x="0" y="576"/>
              </a:cxn>
              <a:cxn ang="0">
                <a:pos x="5499" y="576"/>
              </a:cxn>
              <a:cxn ang="0">
                <a:pos x="5008" y="0"/>
              </a:cxn>
            </a:cxnLst>
            <a:rect l="0" t="0" r="r" b="b"/>
            <a:pathLst>
              <a:path w="5499" h="576">
                <a:moveTo>
                  <a:pt x="5008" y="0"/>
                </a:moveTo>
                <a:lnTo>
                  <a:pt x="0" y="0"/>
                </a:lnTo>
                <a:lnTo>
                  <a:pt x="0" y="576"/>
                </a:lnTo>
                <a:lnTo>
                  <a:pt x="5499" y="576"/>
                </a:lnTo>
                <a:lnTo>
                  <a:pt x="5008" y="0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sz="1000" b="1" dirty="0" smtClean="0">
                <a:latin typeface="Arial" pitchFamily="34" charset="0"/>
                <a:cs typeface="Arial" pitchFamily="34" charset="0"/>
              </a:rPr>
              <a:t>суть проекта</a:t>
            </a:r>
            <a:endParaRPr lang="ru-RU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633784" y="3039762"/>
            <a:ext cx="42686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Реконструкция нежилого здания (швейный цех) 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и нежилого здания (административно-бытового) назначения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docshape795"/>
          <p:cNvSpPr>
            <a:spLocks/>
          </p:cNvSpPr>
          <p:nvPr/>
        </p:nvSpPr>
        <p:spPr bwMode="auto">
          <a:xfrm>
            <a:off x="457200" y="4152385"/>
            <a:ext cx="3507433" cy="365125"/>
          </a:xfrm>
          <a:custGeom>
            <a:avLst/>
            <a:gdLst/>
            <a:ahLst/>
            <a:cxnLst>
              <a:cxn ang="0">
                <a:pos x="5008" y="0"/>
              </a:cxn>
              <a:cxn ang="0">
                <a:pos x="0" y="0"/>
              </a:cxn>
              <a:cxn ang="0">
                <a:pos x="0" y="576"/>
              </a:cxn>
              <a:cxn ang="0">
                <a:pos x="5499" y="576"/>
              </a:cxn>
              <a:cxn ang="0">
                <a:pos x="5008" y="0"/>
              </a:cxn>
            </a:cxnLst>
            <a:rect l="0" t="0" r="r" b="b"/>
            <a:pathLst>
              <a:path w="5499" h="576">
                <a:moveTo>
                  <a:pt x="5008" y="0"/>
                </a:moveTo>
                <a:lnTo>
                  <a:pt x="0" y="0"/>
                </a:lnTo>
                <a:lnTo>
                  <a:pt x="0" y="576"/>
                </a:lnTo>
                <a:lnTo>
                  <a:pt x="5499" y="576"/>
                </a:lnTo>
                <a:lnTo>
                  <a:pt x="5008" y="0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81940" y="4427071"/>
            <a:ext cx="4953000" cy="116955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 Наличие удобной свободной площадки на базе функционирующего промышленного предприятия</a:t>
            </a:r>
          </a:p>
          <a:p>
            <a:pPr algn="just"/>
            <a:endParaRPr lang="ru-RU" sz="10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Наличие </a:t>
            </a:r>
            <a:r>
              <a:rPr lang="ru-RU" sz="1000" dirty="0" err="1" smtClean="0">
                <a:latin typeface="Arial" pitchFamily="34" charset="0"/>
                <a:cs typeface="Arial" pitchFamily="34" charset="0"/>
              </a:rPr>
              <a:t>логистической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 инфраструктуры (складские помещения, комплекс сооружений, снабжающих сетей и подъездных дорог для автомобильного транспорта)</a:t>
            </a:r>
          </a:p>
          <a:p>
            <a:pPr algn="just"/>
            <a:endParaRPr lang="ru-RU" sz="1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506058" y="4082144"/>
            <a:ext cx="3986609" cy="24622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1000" b="1" dirty="0" smtClean="0">
                <a:latin typeface="Arial" pitchFamily="34" charset="0"/>
                <a:cs typeface="Arial" pitchFamily="34" charset="0"/>
              </a:rPr>
              <a:t>Конкурентные преимущества</a:t>
            </a:r>
            <a:endParaRPr lang="ru-RU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86283" y="4091419"/>
            <a:ext cx="4953000" cy="24622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Предпосылки</a:t>
            </a:r>
            <a:endParaRPr lang="ru-RU" sz="1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442857" y="4415365"/>
            <a:ext cx="4463143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-Возможность поставки продукции ведущим предприятиям оборонно-промышленного комплекса России</a:t>
            </a:r>
            <a:br>
              <a:rPr lang="ru-RU" sz="1000" dirty="0" smtClean="0">
                <a:latin typeface="Arial" pitchFamily="34" charset="0"/>
                <a:cs typeface="Arial" pitchFamily="34" charset="0"/>
              </a:rPr>
            </a:br>
            <a:endParaRPr lang="ru-RU" sz="1000" dirty="0" smtClean="0">
              <a:latin typeface="Arial" pitchFamily="34" charset="0"/>
              <a:cs typeface="Arial" pitchFamily="34" charset="0"/>
            </a:endParaRPr>
          </a:p>
          <a:p>
            <a:pPr>
              <a:buFontTx/>
              <a:buChar char="-"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Выпуск швейной продукции  (средства индивидуальной защиты, специальная  и форменная одежда, летние и утепленные костюмы, халаты, рюкзаки, варежки и т.п.) различного назначения</a:t>
            </a:r>
          </a:p>
          <a:p>
            <a:pPr>
              <a:buFontTx/>
              <a:buChar char="-"/>
            </a:pPr>
            <a:endParaRPr lang="ru-RU" sz="1000" dirty="0" smtClean="0">
              <a:latin typeface="Arial" pitchFamily="34" charset="0"/>
              <a:cs typeface="Arial" pitchFamily="34" charset="0"/>
            </a:endParaRPr>
          </a:p>
          <a:p>
            <a:pPr>
              <a:buFontTx/>
              <a:buChar char="-"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 Предоставление обучения по профилю</a:t>
            </a:r>
          </a:p>
          <a:p>
            <a:pPr>
              <a:buFontTx/>
              <a:buChar char="-"/>
            </a:pPr>
            <a:endParaRPr lang="ru-RU" sz="1000" dirty="0" smtClean="0">
              <a:latin typeface="Arial" pitchFamily="34" charset="0"/>
              <a:cs typeface="Arial" pitchFamily="34" charset="0"/>
            </a:endParaRPr>
          </a:p>
          <a:p>
            <a:pPr>
              <a:buFontTx/>
              <a:buChar char="-"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 Предоставление мест для размещения (проживания) иногородним специалистам</a:t>
            </a:r>
          </a:p>
          <a:p>
            <a:endParaRPr lang="ru-RU" sz="1000" dirty="0" smtClean="0">
              <a:latin typeface="Arial" pitchFamily="34" charset="0"/>
              <a:cs typeface="Arial" pitchFamily="34" charset="0"/>
            </a:endParaRPr>
          </a:p>
          <a:p>
            <a:pPr>
              <a:buFontTx/>
              <a:buChar char="-"/>
            </a:pPr>
            <a:endParaRPr lang="ru-RU" sz="1000" dirty="0" smtClean="0">
              <a:latin typeface="Arial" pitchFamily="34" charset="0"/>
              <a:cs typeface="Arial" pitchFamily="34" charset="0"/>
            </a:endParaRPr>
          </a:p>
          <a:p>
            <a:pPr>
              <a:buFontTx/>
              <a:buChar char="-"/>
            </a:pPr>
            <a:endParaRPr lang="ru-RU" sz="1000" dirty="0" smtClean="0">
              <a:latin typeface="Arial" pitchFamily="34" charset="0"/>
              <a:cs typeface="Arial" pitchFamily="34" charset="0"/>
            </a:endParaRPr>
          </a:p>
          <a:p>
            <a:endParaRPr lang="ru-RU" sz="10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endParaRPr lang="ru-RU" sz="1000" dirty="0" smtClean="0">
              <a:latin typeface="Arial" pitchFamily="34" charset="0"/>
              <a:cs typeface="Arial" pitchFamily="34" charset="0"/>
            </a:endParaRPr>
          </a:p>
          <a:p>
            <a:endParaRPr lang="ru-RU" sz="800" dirty="0" smtClean="0">
              <a:latin typeface="Arial" pitchFamily="34" charset="0"/>
              <a:cs typeface="Arial" pitchFamily="34" charset="0"/>
            </a:endParaRPr>
          </a:p>
          <a:p>
            <a:endParaRPr lang="ru-RU" sz="1000" dirty="0" smtClean="0">
              <a:latin typeface="Book Antiqua" panose="02040602050305030304" pitchFamily="18" charset="0"/>
              <a:cs typeface="Times New Roman" pitchFamily="18" charset="0"/>
            </a:endParaRPr>
          </a:p>
        </p:txBody>
      </p:sp>
      <p:grpSp>
        <p:nvGrpSpPr>
          <p:cNvPr id="20" name="docshapegroup769"/>
          <p:cNvGrpSpPr>
            <a:grpSpLocks/>
          </p:cNvGrpSpPr>
          <p:nvPr/>
        </p:nvGrpSpPr>
        <p:grpSpPr bwMode="auto">
          <a:xfrm>
            <a:off x="4361774" y="1332929"/>
            <a:ext cx="5791835" cy="1121160"/>
            <a:chOff x="7264" y="877"/>
            <a:chExt cx="9121" cy="1764"/>
          </a:xfrm>
        </p:grpSpPr>
        <p:pic>
          <p:nvPicPr>
            <p:cNvPr id="21" name="docshape770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10862" y="877"/>
              <a:ext cx="2024" cy="15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2" name="docshape771"/>
            <p:cNvSpPr>
              <a:spLocks/>
            </p:cNvSpPr>
            <p:nvPr/>
          </p:nvSpPr>
          <p:spPr bwMode="auto">
            <a:xfrm>
              <a:off x="10699" y="1271"/>
              <a:ext cx="1381" cy="816"/>
            </a:xfrm>
            <a:custGeom>
              <a:avLst/>
              <a:gdLst/>
              <a:ahLst/>
              <a:cxnLst>
                <a:cxn ang="0">
                  <a:pos x="1147" y="0"/>
                </a:cxn>
                <a:cxn ang="0">
                  <a:pos x="160" y="0"/>
                </a:cxn>
                <a:cxn ang="0">
                  <a:pos x="0" y="160"/>
                </a:cxn>
                <a:cxn ang="0">
                  <a:pos x="0" y="717"/>
                </a:cxn>
                <a:cxn ang="0">
                  <a:pos x="987" y="717"/>
                </a:cxn>
                <a:cxn ang="0">
                  <a:pos x="1147" y="558"/>
                </a:cxn>
                <a:cxn ang="0">
                  <a:pos x="1147" y="0"/>
                </a:cxn>
              </a:cxnLst>
              <a:rect l="0" t="0" r="r" b="b"/>
              <a:pathLst>
                <a:path w="1147" h="718">
                  <a:moveTo>
                    <a:pt x="1147" y="0"/>
                  </a:moveTo>
                  <a:lnTo>
                    <a:pt x="160" y="0"/>
                  </a:lnTo>
                  <a:lnTo>
                    <a:pt x="0" y="160"/>
                  </a:lnTo>
                  <a:lnTo>
                    <a:pt x="0" y="717"/>
                  </a:lnTo>
                  <a:lnTo>
                    <a:pt x="987" y="717"/>
                  </a:lnTo>
                  <a:lnTo>
                    <a:pt x="1147" y="558"/>
                  </a:lnTo>
                  <a:lnTo>
                    <a:pt x="1147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 sz="800" b="1" dirty="0" smtClean="0">
                <a:latin typeface="Arial" pitchFamily="34" charset="0"/>
                <a:cs typeface="Arial" pitchFamily="34" charset="0"/>
              </a:endParaRPr>
            </a:p>
            <a:p>
              <a:pPr algn="ctr"/>
              <a:endParaRPr lang="ru-RU" sz="800" b="1" dirty="0" smtClean="0">
                <a:latin typeface="Arial" pitchFamily="34" charset="0"/>
                <a:cs typeface="Arial" pitchFamily="34" charset="0"/>
              </a:endParaRPr>
            </a:p>
            <a:p>
              <a:pPr algn="ctr"/>
              <a:r>
                <a:rPr lang="ru-RU" sz="1000" b="1" dirty="0" smtClean="0">
                  <a:latin typeface="Arial" pitchFamily="34" charset="0"/>
                  <a:cs typeface="Arial" pitchFamily="34" charset="0"/>
                </a:rPr>
                <a:t>Частная</a:t>
              </a:r>
              <a:endParaRPr lang="ru-RU" sz="1000" b="1" dirty="0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23" name="docshape772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7264" y="877"/>
              <a:ext cx="2021" cy="15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" name="docshape773"/>
            <p:cNvSpPr>
              <a:spLocks/>
            </p:cNvSpPr>
            <p:nvPr/>
          </p:nvSpPr>
          <p:spPr bwMode="auto">
            <a:xfrm>
              <a:off x="7780" y="1345"/>
              <a:ext cx="1405" cy="718"/>
            </a:xfrm>
            <a:custGeom>
              <a:avLst/>
              <a:gdLst/>
              <a:ahLst/>
              <a:cxnLst>
                <a:cxn ang="0">
                  <a:pos x="1144" y="0"/>
                </a:cxn>
                <a:cxn ang="0">
                  <a:pos x="159" y="0"/>
                </a:cxn>
                <a:cxn ang="0">
                  <a:pos x="0" y="160"/>
                </a:cxn>
                <a:cxn ang="0">
                  <a:pos x="0" y="717"/>
                </a:cxn>
                <a:cxn ang="0">
                  <a:pos x="985" y="717"/>
                </a:cxn>
                <a:cxn ang="0">
                  <a:pos x="1144" y="557"/>
                </a:cxn>
                <a:cxn ang="0">
                  <a:pos x="1144" y="0"/>
                </a:cxn>
              </a:cxnLst>
              <a:rect l="0" t="0" r="r" b="b"/>
              <a:pathLst>
                <a:path w="1145" h="718">
                  <a:moveTo>
                    <a:pt x="1144" y="0"/>
                  </a:moveTo>
                  <a:lnTo>
                    <a:pt x="159" y="0"/>
                  </a:lnTo>
                  <a:lnTo>
                    <a:pt x="0" y="160"/>
                  </a:lnTo>
                  <a:lnTo>
                    <a:pt x="0" y="717"/>
                  </a:lnTo>
                  <a:lnTo>
                    <a:pt x="985" y="717"/>
                  </a:lnTo>
                  <a:lnTo>
                    <a:pt x="1144" y="557"/>
                  </a:lnTo>
                  <a:lnTo>
                    <a:pt x="1144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000" dirty="0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26" name="docshape774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14364" y="877"/>
              <a:ext cx="2021" cy="15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7" name="docshape775"/>
            <p:cNvSpPr>
              <a:spLocks/>
            </p:cNvSpPr>
            <p:nvPr/>
          </p:nvSpPr>
          <p:spPr bwMode="auto">
            <a:xfrm>
              <a:off x="13561" y="1259"/>
              <a:ext cx="2434" cy="996"/>
            </a:xfrm>
            <a:custGeom>
              <a:avLst/>
              <a:gdLst/>
              <a:ahLst/>
              <a:cxnLst>
                <a:cxn ang="0">
                  <a:pos x="1144" y="0"/>
                </a:cxn>
                <a:cxn ang="0">
                  <a:pos x="159" y="0"/>
                </a:cxn>
                <a:cxn ang="0">
                  <a:pos x="0" y="160"/>
                </a:cxn>
                <a:cxn ang="0">
                  <a:pos x="0" y="717"/>
                </a:cxn>
                <a:cxn ang="0">
                  <a:pos x="985" y="717"/>
                </a:cxn>
                <a:cxn ang="0">
                  <a:pos x="1144" y="558"/>
                </a:cxn>
                <a:cxn ang="0">
                  <a:pos x="1144" y="0"/>
                </a:cxn>
              </a:cxnLst>
              <a:rect l="0" t="0" r="r" b="b"/>
              <a:pathLst>
                <a:path w="1145" h="718">
                  <a:moveTo>
                    <a:pt x="1144" y="0"/>
                  </a:moveTo>
                  <a:lnTo>
                    <a:pt x="159" y="0"/>
                  </a:lnTo>
                  <a:lnTo>
                    <a:pt x="0" y="160"/>
                  </a:lnTo>
                  <a:lnTo>
                    <a:pt x="0" y="717"/>
                  </a:lnTo>
                  <a:lnTo>
                    <a:pt x="985" y="717"/>
                  </a:lnTo>
                  <a:lnTo>
                    <a:pt x="1144" y="558"/>
                  </a:lnTo>
                  <a:lnTo>
                    <a:pt x="1144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r>
                <a:rPr lang="ru-RU" sz="800" b="1" dirty="0" smtClean="0">
                  <a:latin typeface="Arial" pitchFamily="34" charset="0"/>
                  <a:cs typeface="Arial" pitchFamily="34" charset="0"/>
                </a:rPr>
                <a:t>Точки присоединения к газу, </a:t>
              </a:r>
              <a:r>
                <a:rPr lang="ru-RU" sz="800" b="1" dirty="0" err="1" smtClean="0">
                  <a:latin typeface="Arial" pitchFamily="34" charset="0"/>
                  <a:cs typeface="Arial" pitchFamily="34" charset="0"/>
                </a:rPr>
                <a:t>электро</a:t>
              </a:r>
              <a:r>
                <a:rPr lang="ru-RU" sz="800" b="1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ru-RU" sz="800" b="1" dirty="0" err="1" smtClean="0">
                  <a:latin typeface="Arial" pitchFamily="34" charset="0"/>
                  <a:cs typeface="Arial" pitchFamily="34" charset="0"/>
                </a:rPr>
                <a:t>водоснбжению</a:t>
              </a:r>
              <a:r>
                <a:rPr lang="ru-RU" sz="800" b="1" dirty="0" smtClean="0">
                  <a:latin typeface="Arial" pitchFamily="34" charset="0"/>
                  <a:cs typeface="Arial" pitchFamily="34" charset="0"/>
                </a:rPr>
                <a:t> имеются</a:t>
              </a:r>
              <a:endParaRPr lang="ru-RU" sz="800" b="1" dirty="0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28" name="docshape776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9052" y="877"/>
              <a:ext cx="2024" cy="15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9" name="docshape777"/>
            <p:cNvSpPr>
              <a:spLocks/>
            </p:cNvSpPr>
            <p:nvPr/>
          </p:nvSpPr>
          <p:spPr bwMode="auto">
            <a:xfrm>
              <a:off x="9397" y="1379"/>
              <a:ext cx="1147" cy="718"/>
            </a:xfrm>
            <a:custGeom>
              <a:avLst/>
              <a:gdLst/>
              <a:ahLst/>
              <a:cxnLst>
                <a:cxn ang="0">
                  <a:pos x="1146" y="0"/>
                </a:cxn>
                <a:cxn ang="0">
                  <a:pos x="160" y="0"/>
                </a:cxn>
                <a:cxn ang="0">
                  <a:pos x="0" y="160"/>
                </a:cxn>
                <a:cxn ang="0">
                  <a:pos x="0" y="717"/>
                </a:cxn>
                <a:cxn ang="0">
                  <a:pos x="987" y="717"/>
                </a:cxn>
                <a:cxn ang="0">
                  <a:pos x="1146" y="558"/>
                </a:cxn>
                <a:cxn ang="0">
                  <a:pos x="1146" y="0"/>
                </a:cxn>
              </a:cxnLst>
              <a:rect l="0" t="0" r="r" b="b"/>
              <a:pathLst>
                <a:path w="1147" h="718">
                  <a:moveTo>
                    <a:pt x="1146" y="0"/>
                  </a:moveTo>
                  <a:lnTo>
                    <a:pt x="160" y="0"/>
                  </a:lnTo>
                  <a:lnTo>
                    <a:pt x="0" y="160"/>
                  </a:lnTo>
                  <a:lnTo>
                    <a:pt x="0" y="717"/>
                  </a:lnTo>
                  <a:lnTo>
                    <a:pt x="987" y="717"/>
                  </a:lnTo>
                  <a:lnTo>
                    <a:pt x="1146" y="558"/>
                  </a:lnTo>
                  <a:lnTo>
                    <a:pt x="114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800" dirty="0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31" name="docshape778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12631" y="877"/>
              <a:ext cx="2024" cy="15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2" name="docshape779"/>
            <p:cNvSpPr>
              <a:spLocks/>
            </p:cNvSpPr>
            <p:nvPr/>
          </p:nvSpPr>
          <p:spPr bwMode="auto">
            <a:xfrm>
              <a:off x="12269" y="1284"/>
              <a:ext cx="1343" cy="817"/>
            </a:xfrm>
            <a:custGeom>
              <a:avLst/>
              <a:gdLst/>
              <a:ahLst/>
              <a:cxnLst>
                <a:cxn ang="0">
                  <a:pos x="1147" y="0"/>
                </a:cxn>
                <a:cxn ang="0">
                  <a:pos x="160" y="0"/>
                </a:cxn>
                <a:cxn ang="0">
                  <a:pos x="0" y="160"/>
                </a:cxn>
                <a:cxn ang="0">
                  <a:pos x="0" y="717"/>
                </a:cxn>
                <a:cxn ang="0">
                  <a:pos x="987" y="717"/>
                </a:cxn>
                <a:cxn ang="0">
                  <a:pos x="1147" y="558"/>
                </a:cxn>
                <a:cxn ang="0">
                  <a:pos x="1147" y="0"/>
                </a:cxn>
              </a:cxnLst>
              <a:rect l="0" t="0" r="r" b="b"/>
              <a:pathLst>
                <a:path w="1147" h="718">
                  <a:moveTo>
                    <a:pt x="1147" y="0"/>
                  </a:moveTo>
                  <a:lnTo>
                    <a:pt x="160" y="0"/>
                  </a:lnTo>
                  <a:lnTo>
                    <a:pt x="0" y="160"/>
                  </a:lnTo>
                  <a:lnTo>
                    <a:pt x="0" y="717"/>
                  </a:lnTo>
                  <a:lnTo>
                    <a:pt x="987" y="717"/>
                  </a:lnTo>
                  <a:lnTo>
                    <a:pt x="1147" y="558"/>
                  </a:lnTo>
                  <a:lnTo>
                    <a:pt x="1147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 sz="1000" b="1" dirty="0" smtClean="0">
                <a:latin typeface="Arial" pitchFamily="34" charset="0"/>
                <a:cs typeface="Arial" pitchFamily="34" charset="0"/>
              </a:endParaRPr>
            </a:p>
            <a:p>
              <a:pPr algn="ctr"/>
              <a:r>
                <a:rPr lang="ru-RU" sz="1000" b="1" dirty="0" smtClean="0">
                  <a:latin typeface="Arial" pitchFamily="34" charset="0"/>
                  <a:cs typeface="Arial" pitchFamily="34" charset="0"/>
                </a:rPr>
                <a:t>2297,5 м²</a:t>
              </a:r>
              <a:endParaRPr lang="ru-RU" sz="10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docshape780"/>
            <p:cNvSpPr txBox="1">
              <a:spLocks noChangeArrowheads="1"/>
            </p:cNvSpPr>
            <p:nvPr/>
          </p:nvSpPr>
          <p:spPr bwMode="auto">
            <a:xfrm>
              <a:off x="7814" y="1396"/>
              <a:ext cx="1269" cy="4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79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lang="ru-RU" sz="1000" b="1" dirty="0" smtClean="0">
                <a:solidFill>
                  <a:srgbClr val="414042"/>
                </a:solidFill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79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lang="ru-RU" sz="800" b="1" dirty="0" smtClean="0">
                  <a:latin typeface="Arial" pitchFamily="34" charset="0"/>
                  <a:cs typeface="Arial" pitchFamily="34" charset="0"/>
                </a:rPr>
                <a:t>200,0 млн</a:t>
              </a:r>
              <a:r>
                <a:rPr lang="ru-RU" sz="1000" b="1" dirty="0" smtClean="0">
                  <a:latin typeface="Arial" pitchFamily="34" charset="0"/>
                  <a:cs typeface="Arial" pitchFamily="34" charset="0"/>
                </a:rPr>
                <a:t>.</a:t>
              </a:r>
              <a:r>
                <a:rPr lang="ru-RU" sz="800" b="1" dirty="0" smtClean="0">
                  <a:latin typeface="Arial" pitchFamily="34" charset="0"/>
                  <a:cs typeface="Arial" pitchFamily="34" charset="0"/>
                </a:rPr>
                <a:t>руб</a:t>
              </a:r>
              <a:r>
                <a:rPr lang="ru-RU" sz="1000" b="1" dirty="0" smtClean="0">
                  <a:latin typeface="Arial" pitchFamily="34" charset="0"/>
                  <a:cs typeface="Arial" pitchFamily="34" charset="0"/>
                </a:rPr>
                <a:t>. </a:t>
              </a:r>
              <a:endParaRPr kumimoji="0" lang="ru-RU" sz="10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" name="docshape781"/>
            <p:cNvSpPr txBox="1">
              <a:spLocks noChangeArrowheads="1"/>
            </p:cNvSpPr>
            <p:nvPr/>
          </p:nvSpPr>
          <p:spPr bwMode="auto">
            <a:xfrm>
              <a:off x="9643" y="1442"/>
              <a:ext cx="832" cy="5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79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79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Аренда</a:t>
              </a:r>
            </a:p>
          </p:txBody>
        </p:sp>
        <p:sp>
          <p:nvSpPr>
            <p:cNvPr id="35" name="docshape782"/>
            <p:cNvSpPr txBox="1">
              <a:spLocks noChangeArrowheads="1"/>
            </p:cNvSpPr>
            <p:nvPr/>
          </p:nvSpPr>
          <p:spPr bwMode="auto">
            <a:xfrm>
              <a:off x="11697" y="1381"/>
              <a:ext cx="378" cy="4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19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endParaRPr>
            </a:p>
          </p:txBody>
        </p:sp>
        <p:sp>
          <p:nvSpPr>
            <p:cNvPr id="36" name="docshape783"/>
            <p:cNvSpPr txBox="1">
              <a:spLocks noChangeArrowheads="1"/>
            </p:cNvSpPr>
            <p:nvPr/>
          </p:nvSpPr>
          <p:spPr bwMode="auto">
            <a:xfrm>
              <a:off x="12967" y="1649"/>
              <a:ext cx="865" cy="3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28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" name="docshape784"/>
            <p:cNvSpPr txBox="1">
              <a:spLocks noChangeArrowheads="1"/>
            </p:cNvSpPr>
            <p:nvPr/>
          </p:nvSpPr>
          <p:spPr bwMode="auto">
            <a:xfrm>
              <a:off x="15083" y="1381"/>
              <a:ext cx="520" cy="4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457200" marR="0" lvl="1" indent="0" algn="l" defTabSz="914400" rtl="0" eaLnBrk="1" fontAlgn="base" latinLnBrk="0" hangingPunct="1">
                <a:lnSpc>
                  <a:spcPct val="119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" name="docshape785"/>
            <p:cNvSpPr txBox="1">
              <a:spLocks noChangeArrowheads="1"/>
            </p:cNvSpPr>
            <p:nvPr/>
          </p:nvSpPr>
          <p:spPr bwMode="auto">
            <a:xfrm>
              <a:off x="7876" y="2429"/>
              <a:ext cx="1146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71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800" i="0" u="none" strike="noStrike" cap="none" normalizeH="0" baseline="0" dirty="0" smtClean="0">
                  <a:ln>
                    <a:noFill/>
                  </a:ln>
                  <a:effectLst/>
                  <a:latin typeface="Arial" pitchFamily="34" charset="0"/>
                  <a:cs typeface="Arial" pitchFamily="34" charset="0"/>
                </a:rPr>
                <a:t>ИНВЕСТИЦИИ</a:t>
              </a:r>
              <a:endParaRPr kumimoji="0" lang="ru-RU" sz="180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" name="docshape786"/>
            <p:cNvSpPr txBox="1">
              <a:spLocks noChangeArrowheads="1"/>
            </p:cNvSpPr>
            <p:nvPr/>
          </p:nvSpPr>
          <p:spPr bwMode="auto">
            <a:xfrm>
              <a:off x="9486" y="2163"/>
              <a:ext cx="1101" cy="3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457200" marR="0" lvl="1" indent="0" algn="l" defTabSz="914400" rtl="0" eaLnBrk="1" fontAlgn="base" latinLnBrk="0" hangingPunct="1">
                <a:lnSpc>
                  <a:spcPct val="100000"/>
                </a:lnSpc>
                <a:spcBef>
                  <a:spcPts val="75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" name="docshape788"/>
            <p:cNvSpPr txBox="1">
              <a:spLocks noChangeArrowheads="1"/>
            </p:cNvSpPr>
            <p:nvPr/>
          </p:nvSpPr>
          <p:spPr bwMode="auto">
            <a:xfrm>
              <a:off x="13248" y="2163"/>
              <a:ext cx="772" cy="1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71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" name="docshape789"/>
            <p:cNvSpPr txBox="1">
              <a:spLocks noChangeArrowheads="1"/>
            </p:cNvSpPr>
            <p:nvPr/>
          </p:nvSpPr>
          <p:spPr bwMode="auto">
            <a:xfrm>
              <a:off x="15007" y="2163"/>
              <a:ext cx="691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33338" lvl="0" indent="0" algn="ctr" defTabSz="914400" rtl="0" eaLnBrk="1" fontAlgn="base" latinLnBrk="0" hangingPunct="1">
                <a:lnSpc>
                  <a:spcPct val="7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6" name="TextBox 45"/>
          <p:cNvSpPr txBox="1"/>
          <p:nvPr/>
        </p:nvSpPr>
        <p:spPr>
          <a:xfrm>
            <a:off x="6665867" y="2171254"/>
            <a:ext cx="12627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>
                <a:latin typeface="Arial" pitchFamily="34" charset="0"/>
                <a:cs typeface="Arial" pitchFamily="34" charset="0"/>
              </a:rPr>
              <a:t>ФОРМА СОБСТВЕННОСТИ</a:t>
            </a:r>
            <a:endParaRPr lang="ru-RU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616534" y="2253046"/>
            <a:ext cx="126274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>
                <a:latin typeface="Arial" pitchFamily="34" charset="0"/>
                <a:cs typeface="Arial" pitchFamily="34" charset="0"/>
              </a:rPr>
              <a:t>ФОРМА СДЕЛКИ</a:t>
            </a:r>
            <a:endParaRPr lang="ru-RU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7670520" y="2286050"/>
            <a:ext cx="126274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>
                <a:latin typeface="Arial" pitchFamily="34" charset="0"/>
                <a:cs typeface="Arial" pitchFamily="34" charset="0"/>
              </a:rPr>
              <a:t>ПЛОЩАДКА</a:t>
            </a:r>
            <a:endParaRPr lang="ru-RU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8453252" y="2276154"/>
            <a:ext cx="126274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>
                <a:latin typeface="Arial" pitchFamily="34" charset="0"/>
                <a:cs typeface="Arial" pitchFamily="34" charset="0"/>
              </a:rPr>
              <a:t>ИНФРАСТРУКТУРА</a:t>
            </a:r>
            <a:endParaRPr lang="ru-RU" sz="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0" name="Picture 2" descr="C:\Users\нигматулинаои\Desktop\для презентации\Герб Маркс - без фона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50335" y="0"/>
            <a:ext cx="655665" cy="7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" name="Picture 1" descr="C:\Users\аврамиди-мв\Downloads\PHOTO-2024-07-02-16-11-31.jpg"/>
          <p:cNvPicPr>
            <a:picLocks noChangeAspect="1" noChangeArrowheads="1"/>
          </p:cNvPicPr>
          <p:nvPr/>
        </p:nvPicPr>
        <p:blipFill>
          <a:blip r:embed="rId12" cstate="print">
            <a:lum bright="-12000" contrast="33000"/>
          </a:blip>
          <a:stretch>
            <a:fillRect/>
          </a:stretch>
        </p:blipFill>
        <p:spPr bwMode="auto">
          <a:xfrm>
            <a:off x="454688" y="1605221"/>
            <a:ext cx="3888712" cy="241160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62820313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35200" y="2649098"/>
            <a:ext cx="2980267" cy="22352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592778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БИЗНЕС-КЕЙСЫ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=""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6" y="163628"/>
            <a:ext cx="2320959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инвестиционная идея</a:t>
            </a:r>
            <a:endParaRPr lang="x-none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Номер слайда 50">
            <a:extLst>
              <a:ext uri="{FF2B5EF4-FFF2-40B4-BE49-F238E27FC236}">
                <a16:creationId xmlns="" xmlns:a16="http://schemas.microsoft.com/office/drawing/2014/main" id="{44424661-66FD-8F93-DC83-63C5A9828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34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4" name="Рисунок 83" descr="Маркер со сплошной заливкой">
            <a:extLst>
              <a:ext uri="{FF2B5EF4-FFF2-40B4-BE49-F238E27FC236}">
                <a16:creationId xmlns="" xmlns:a16="http://schemas.microsoft.com/office/drawing/2014/main" id="{72083DFE-EDD9-273A-911A-529160DD2C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329080" y="3214360"/>
            <a:ext cx="180000" cy="180000"/>
          </a:xfrm>
          <a:prstGeom prst="rect">
            <a:avLst/>
          </a:prstGeom>
        </p:spPr>
      </p:pic>
      <p:sp>
        <p:nvSpPr>
          <p:cNvPr id="126" name="TextBox 125">
            <a:extLst>
              <a:ext uri="{FF2B5EF4-FFF2-40B4-BE49-F238E27FC236}">
                <a16:creationId xmlns="" xmlns:a16="http://schemas.microsoft.com/office/drawing/2014/main" id="{E6D9E1F9-3174-97AD-989C-6D9ADCBE2F71}"/>
              </a:ext>
            </a:extLst>
          </p:cNvPr>
          <p:cNvSpPr txBox="1"/>
          <p:nvPr/>
        </p:nvSpPr>
        <p:spPr>
          <a:xfrm>
            <a:off x="717378" y="1721656"/>
            <a:ext cx="44898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endParaRPr lang="x-none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7" name="TextBox 126">
            <a:extLst>
              <a:ext uri="{FF2B5EF4-FFF2-40B4-BE49-F238E27FC236}">
                <a16:creationId xmlns="" xmlns:a16="http://schemas.microsoft.com/office/drawing/2014/main" id="{58C2C973-5563-55D5-F202-5DA06EA91736}"/>
              </a:ext>
            </a:extLst>
          </p:cNvPr>
          <p:cNvSpPr txBox="1"/>
          <p:nvPr/>
        </p:nvSpPr>
        <p:spPr>
          <a:xfrm>
            <a:off x="1215088" y="1562583"/>
            <a:ext cx="4213437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ИНВЕСТИЦИОННЫХ ПЛОЩАДОК</a:t>
            </a:r>
            <a:endParaRPr lang="x-none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A573855-2890-5E85-14C0-7DA28851F63A}"/>
              </a:ext>
            </a:extLst>
          </p:cNvPr>
          <p:cNvSpPr txBox="1"/>
          <p:nvPr/>
        </p:nvSpPr>
        <p:spPr>
          <a:xfrm>
            <a:off x="371149" y="6497533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МАРКСОВСКОГО МУНИЦИПАЛЬНОГО РАЙОНА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84520" y="961962"/>
            <a:ext cx="9181070" cy="32316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500" b="1" dirty="0" smtClean="0">
                <a:latin typeface="Arial" pitchFamily="34" charset="0"/>
                <a:cs typeface="Arial" pitchFamily="34" charset="0"/>
              </a:rPr>
              <a:t>2. Развитие </a:t>
            </a:r>
            <a:r>
              <a:rPr lang="ru-RU" sz="1500" b="1" dirty="0" err="1" smtClean="0">
                <a:latin typeface="Arial" pitchFamily="34" charset="0"/>
                <a:cs typeface="Arial" pitchFamily="34" charset="0"/>
              </a:rPr>
              <a:t>аквакультуры</a:t>
            </a:r>
            <a:r>
              <a:rPr lang="ru-RU" sz="1500" b="1" dirty="0" smtClean="0">
                <a:latin typeface="Arial" pitchFamily="34" charset="0"/>
                <a:cs typeface="Arial" pitchFamily="34" charset="0"/>
              </a:rPr>
              <a:t>   ООО «САЛМОН»</a:t>
            </a:r>
            <a:endParaRPr lang="ru-RU" sz="15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" name="docshapegroup769"/>
          <p:cNvGrpSpPr>
            <a:grpSpLocks/>
          </p:cNvGrpSpPr>
          <p:nvPr/>
        </p:nvGrpSpPr>
        <p:grpSpPr bwMode="auto">
          <a:xfrm>
            <a:off x="4121965" y="1138687"/>
            <a:ext cx="6316980" cy="1506092"/>
            <a:chOff x="7264" y="705"/>
            <a:chExt cx="9948" cy="2231"/>
          </a:xfrm>
        </p:grpSpPr>
        <p:pic>
          <p:nvPicPr>
            <p:cNvPr id="127000" name="docshape770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10862" y="877"/>
              <a:ext cx="2024" cy="15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7001" name="docshape771"/>
            <p:cNvSpPr>
              <a:spLocks/>
            </p:cNvSpPr>
            <p:nvPr/>
          </p:nvSpPr>
          <p:spPr bwMode="auto">
            <a:xfrm>
              <a:off x="10302" y="1088"/>
              <a:ext cx="1490" cy="1065"/>
            </a:xfrm>
            <a:custGeom>
              <a:avLst/>
              <a:gdLst/>
              <a:ahLst/>
              <a:cxnLst>
                <a:cxn ang="0">
                  <a:pos x="1147" y="0"/>
                </a:cxn>
                <a:cxn ang="0">
                  <a:pos x="160" y="0"/>
                </a:cxn>
                <a:cxn ang="0">
                  <a:pos x="0" y="160"/>
                </a:cxn>
                <a:cxn ang="0">
                  <a:pos x="0" y="717"/>
                </a:cxn>
                <a:cxn ang="0">
                  <a:pos x="987" y="717"/>
                </a:cxn>
                <a:cxn ang="0">
                  <a:pos x="1147" y="558"/>
                </a:cxn>
                <a:cxn ang="0">
                  <a:pos x="1147" y="0"/>
                </a:cxn>
              </a:cxnLst>
              <a:rect l="0" t="0" r="r" b="b"/>
              <a:pathLst>
                <a:path w="1147" h="718">
                  <a:moveTo>
                    <a:pt x="1147" y="0"/>
                  </a:moveTo>
                  <a:lnTo>
                    <a:pt x="160" y="0"/>
                  </a:lnTo>
                  <a:lnTo>
                    <a:pt x="0" y="160"/>
                  </a:lnTo>
                  <a:lnTo>
                    <a:pt x="0" y="717"/>
                  </a:lnTo>
                  <a:lnTo>
                    <a:pt x="987" y="717"/>
                  </a:lnTo>
                  <a:lnTo>
                    <a:pt x="1147" y="558"/>
                  </a:lnTo>
                  <a:lnTo>
                    <a:pt x="1147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 sz="1000" b="1" dirty="0" smtClean="0">
                <a:latin typeface="Arial" pitchFamily="34" charset="0"/>
                <a:cs typeface="Arial" pitchFamily="34" charset="0"/>
              </a:endParaRPr>
            </a:p>
            <a:p>
              <a:pPr algn="ctr"/>
              <a:r>
                <a:rPr lang="ru-RU" sz="1000" b="1" dirty="0" smtClean="0">
                  <a:latin typeface="Arial" pitchFamily="34" charset="0"/>
                  <a:cs typeface="Arial" pitchFamily="34" charset="0"/>
                </a:rPr>
                <a:t>Частная </a:t>
              </a:r>
              <a:r>
                <a:rPr lang="ru-RU" sz="1000" b="1" dirty="0" err="1" smtClean="0">
                  <a:latin typeface="Arial" pitchFamily="34" charset="0"/>
                  <a:cs typeface="Arial" pitchFamily="34" charset="0"/>
                </a:rPr>
                <a:t>собствен-ность</a:t>
              </a:r>
              <a:endParaRPr lang="ru-RU" sz="1000" b="1" dirty="0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27002" name="docshape772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7264" y="877"/>
              <a:ext cx="2021" cy="15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7003" name="docshape773"/>
            <p:cNvSpPr>
              <a:spLocks/>
            </p:cNvSpPr>
            <p:nvPr/>
          </p:nvSpPr>
          <p:spPr bwMode="auto">
            <a:xfrm>
              <a:off x="7780" y="1195"/>
              <a:ext cx="1405" cy="970"/>
            </a:xfrm>
            <a:custGeom>
              <a:avLst/>
              <a:gdLst/>
              <a:ahLst/>
              <a:cxnLst>
                <a:cxn ang="0">
                  <a:pos x="1144" y="0"/>
                </a:cxn>
                <a:cxn ang="0">
                  <a:pos x="159" y="0"/>
                </a:cxn>
                <a:cxn ang="0">
                  <a:pos x="0" y="160"/>
                </a:cxn>
                <a:cxn ang="0">
                  <a:pos x="0" y="717"/>
                </a:cxn>
                <a:cxn ang="0">
                  <a:pos x="985" y="717"/>
                </a:cxn>
                <a:cxn ang="0">
                  <a:pos x="1144" y="557"/>
                </a:cxn>
                <a:cxn ang="0">
                  <a:pos x="1144" y="0"/>
                </a:cxn>
              </a:cxnLst>
              <a:rect l="0" t="0" r="r" b="b"/>
              <a:pathLst>
                <a:path w="1145" h="718">
                  <a:moveTo>
                    <a:pt x="1144" y="0"/>
                  </a:moveTo>
                  <a:lnTo>
                    <a:pt x="159" y="0"/>
                  </a:lnTo>
                  <a:lnTo>
                    <a:pt x="0" y="160"/>
                  </a:lnTo>
                  <a:lnTo>
                    <a:pt x="0" y="717"/>
                  </a:lnTo>
                  <a:lnTo>
                    <a:pt x="985" y="717"/>
                  </a:lnTo>
                  <a:lnTo>
                    <a:pt x="1144" y="557"/>
                  </a:lnTo>
                  <a:lnTo>
                    <a:pt x="1144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27004" name="docshape774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14364" y="877"/>
              <a:ext cx="2021" cy="15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7005" name="docshape775"/>
            <p:cNvSpPr>
              <a:spLocks/>
            </p:cNvSpPr>
            <p:nvPr/>
          </p:nvSpPr>
          <p:spPr bwMode="auto">
            <a:xfrm>
              <a:off x="14297" y="1018"/>
              <a:ext cx="1440" cy="1137"/>
            </a:xfrm>
            <a:custGeom>
              <a:avLst/>
              <a:gdLst/>
              <a:ahLst/>
              <a:cxnLst>
                <a:cxn ang="0">
                  <a:pos x="1144" y="0"/>
                </a:cxn>
                <a:cxn ang="0">
                  <a:pos x="159" y="0"/>
                </a:cxn>
                <a:cxn ang="0">
                  <a:pos x="0" y="160"/>
                </a:cxn>
                <a:cxn ang="0">
                  <a:pos x="0" y="717"/>
                </a:cxn>
                <a:cxn ang="0">
                  <a:pos x="985" y="717"/>
                </a:cxn>
                <a:cxn ang="0">
                  <a:pos x="1144" y="558"/>
                </a:cxn>
                <a:cxn ang="0">
                  <a:pos x="1144" y="0"/>
                </a:cxn>
              </a:cxnLst>
              <a:rect l="0" t="0" r="r" b="b"/>
              <a:pathLst>
                <a:path w="1145" h="718">
                  <a:moveTo>
                    <a:pt x="1144" y="0"/>
                  </a:moveTo>
                  <a:lnTo>
                    <a:pt x="159" y="0"/>
                  </a:lnTo>
                  <a:lnTo>
                    <a:pt x="0" y="160"/>
                  </a:lnTo>
                  <a:lnTo>
                    <a:pt x="0" y="717"/>
                  </a:lnTo>
                  <a:lnTo>
                    <a:pt x="985" y="717"/>
                  </a:lnTo>
                  <a:lnTo>
                    <a:pt x="1144" y="558"/>
                  </a:lnTo>
                  <a:lnTo>
                    <a:pt x="1144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pic>
          <p:nvPicPr>
            <p:cNvPr id="127006" name="docshape776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8837" y="827"/>
              <a:ext cx="2003" cy="15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7007" name="docshape777"/>
            <p:cNvSpPr>
              <a:spLocks/>
            </p:cNvSpPr>
            <p:nvPr/>
          </p:nvSpPr>
          <p:spPr bwMode="auto">
            <a:xfrm>
              <a:off x="9050" y="1178"/>
              <a:ext cx="1352" cy="962"/>
            </a:xfrm>
            <a:custGeom>
              <a:avLst/>
              <a:gdLst/>
              <a:ahLst/>
              <a:cxnLst>
                <a:cxn ang="0">
                  <a:pos x="1146" y="0"/>
                </a:cxn>
                <a:cxn ang="0">
                  <a:pos x="160" y="0"/>
                </a:cxn>
                <a:cxn ang="0">
                  <a:pos x="0" y="160"/>
                </a:cxn>
                <a:cxn ang="0">
                  <a:pos x="0" y="717"/>
                </a:cxn>
                <a:cxn ang="0">
                  <a:pos x="987" y="717"/>
                </a:cxn>
                <a:cxn ang="0">
                  <a:pos x="1146" y="558"/>
                </a:cxn>
                <a:cxn ang="0">
                  <a:pos x="1146" y="0"/>
                </a:cxn>
              </a:cxnLst>
              <a:rect l="0" t="0" r="r" b="b"/>
              <a:pathLst>
                <a:path w="1147" h="718">
                  <a:moveTo>
                    <a:pt x="1146" y="0"/>
                  </a:moveTo>
                  <a:lnTo>
                    <a:pt x="160" y="0"/>
                  </a:lnTo>
                  <a:lnTo>
                    <a:pt x="0" y="160"/>
                  </a:lnTo>
                  <a:lnTo>
                    <a:pt x="0" y="717"/>
                  </a:lnTo>
                  <a:lnTo>
                    <a:pt x="987" y="717"/>
                  </a:lnTo>
                  <a:lnTo>
                    <a:pt x="1146" y="558"/>
                  </a:lnTo>
                  <a:lnTo>
                    <a:pt x="114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000" dirty="0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27008" name="docshape778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13638" y="705"/>
              <a:ext cx="3574" cy="2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7009" name="docshape779"/>
            <p:cNvSpPr>
              <a:spLocks/>
            </p:cNvSpPr>
            <p:nvPr/>
          </p:nvSpPr>
          <p:spPr bwMode="auto">
            <a:xfrm>
              <a:off x="11867" y="1000"/>
              <a:ext cx="2129" cy="1190"/>
            </a:xfrm>
            <a:custGeom>
              <a:avLst/>
              <a:gdLst/>
              <a:ahLst/>
              <a:cxnLst>
                <a:cxn ang="0">
                  <a:pos x="1147" y="0"/>
                </a:cxn>
                <a:cxn ang="0">
                  <a:pos x="160" y="0"/>
                </a:cxn>
                <a:cxn ang="0">
                  <a:pos x="0" y="160"/>
                </a:cxn>
                <a:cxn ang="0">
                  <a:pos x="0" y="717"/>
                </a:cxn>
                <a:cxn ang="0">
                  <a:pos x="987" y="717"/>
                </a:cxn>
                <a:cxn ang="0">
                  <a:pos x="1147" y="558"/>
                </a:cxn>
                <a:cxn ang="0">
                  <a:pos x="1147" y="0"/>
                </a:cxn>
              </a:cxnLst>
              <a:rect l="0" t="0" r="r" b="b"/>
              <a:pathLst>
                <a:path w="1147" h="718">
                  <a:moveTo>
                    <a:pt x="1147" y="0"/>
                  </a:moveTo>
                  <a:lnTo>
                    <a:pt x="160" y="0"/>
                  </a:lnTo>
                  <a:lnTo>
                    <a:pt x="0" y="160"/>
                  </a:lnTo>
                  <a:lnTo>
                    <a:pt x="0" y="717"/>
                  </a:lnTo>
                  <a:lnTo>
                    <a:pt x="987" y="717"/>
                  </a:lnTo>
                  <a:lnTo>
                    <a:pt x="1147" y="558"/>
                  </a:lnTo>
                  <a:lnTo>
                    <a:pt x="1147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800" b="1" dirty="0" smtClean="0">
                <a:latin typeface="Arial" pitchFamily="34" charset="0"/>
                <a:cs typeface="Arial" pitchFamily="34" charset="0"/>
              </a:endParaRPr>
            </a:p>
            <a:p>
              <a:r>
                <a:rPr lang="ru-RU" sz="1000" b="1" dirty="0" smtClean="0">
                  <a:latin typeface="Arial" pitchFamily="34" charset="0"/>
                  <a:cs typeface="Arial" pitchFamily="34" charset="0"/>
                </a:rPr>
                <a:t>Территория</a:t>
              </a:r>
            </a:p>
            <a:p>
              <a:r>
                <a:rPr lang="ru-RU" sz="10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sz="800" b="1" dirty="0" smtClean="0">
                  <a:latin typeface="Arial" pitchFamily="34" charset="0"/>
                  <a:cs typeface="Arial" pitchFamily="34" charset="0"/>
                </a:rPr>
                <a:t>ООО «</a:t>
              </a:r>
              <a:r>
                <a:rPr lang="ru-RU" sz="1000" b="1" dirty="0" smtClean="0">
                  <a:latin typeface="Arial" pitchFamily="34" charset="0"/>
                  <a:cs typeface="Arial" pitchFamily="34" charset="0"/>
                </a:rPr>
                <a:t>Волжский</a:t>
              </a:r>
              <a:r>
                <a:rPr lang="ru-RU" sz="8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sz="1000" b="1" dirty="0" smtClean="0">
                  <a:latin typeface="Arial" pitchFamily="34" charset="0"/>
                  <a:cs typeface="Arial" pitchFamily="34" charset="0"/>
                </a:rPr>
                <a:t>Дизельный</a:t>
              </a:r>
              <a:r>
                <a:rPr lang="ru-RU" sz="8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sz="1000" b="1" dirty="0" smtClean="0">
                  <a:latin typeface="Arial" pitchFamily="34" charset="0"/>
                  <a:cs typeface="Arial" pitchFamily="34" charset="0"/>
                </a:rPr>
                <a:t>Альянс» </a:t>
              </a:r>
              <a:endParaRPr lang="ru-RU" sz="10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7010" name="docshape780"/>
            <p:cNvSpPr txBox="1">
              <a:spLocks noChangeArrowheads="1"/>
            </p:cNvSpPr>
            <p:nvPr/>
          </p:nvSpPr>
          <p:spPr bwMode="auto">
            <a:xfrm>
              <a:off x="7814" y="1589"/>
              <a:ext cx="1269" cy="6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79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lang="ru-RU" sz="900" b="1" dirty="0" smtClean="0">
                  <a:latin typeface="Arial" pitchFamily="34" charset="0"/>
                  <a:cs typeface="Arial" pitchFamily="34" charset="0"/>
                </a:rPr>
                <a:t>127,9 </a:t>
              </a:r>
              <a:r>
                <a:rPr lang="ru-RU" sz="1000" b="1" dirty="0" smtClean="0">
                  <a:latin typeface="Arial" pitchFamily="34" charset="0"/>
                  <a:cs typeface="Arial" pitchFamily="34" charset="0"/>
                </a:rPr>
                <a:t>млн.руб.</a:t>
              </a:r>
              <a:endParaRPr kumimoji="0" lang="ru-RU" sz="10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7011" name="docshape781"/>
            <p:cNvSpPr txBox="1">
              <a:spLocks noChangeArrowheads="1"/>
            </p:cNvSpPr>
            <p:nvPr/>
          </p:nvSpPr>
          <p:spPr bwMode="auto">
            <a:xfrm>
              <a:off x="9050" y="1229"/>
              <a:ext cx="1301" cy="5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79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79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Аренда</a:t>
              </a:r>
            </a:p>
          </p:txBody>
        </p:sp>
        <p:sp>
          <p:nvSpPr>
            <p:cNvPr id="127012" name="docshape782"/>
            <p:cNvSpPr txBox="1">
              <a:spLocks noChangeArrowheads="1"/>
            </p:cNvSpPr>
            <p:nvPr/>
          </p:nvSpPr>
          <p:spPr bwMode="auto">
            <a:xfrm>
              <a:off x="11697" y="1381"/>
              <a:ext cx="378" cy="4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19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endParaRPr>
            </a:p>
          </p:txBody>
        </p:sp>
        <p:sp>
          <p:nvSpPr>
            <p:cNvPr id="127013" name="docshape783"/>
            <p:cNvSpPr txBox="1">
              <a:spLocks noChangeArrowheads="1"/>
            </p:cNvSpPr>
            <p:nvPr/>
          </p:nvSpPr>
          <p:spPr bwMode="auto">
            <a:xfrm>
              <a:off x="13193" y="1464"/>
              <a:ext cx="865" cy="3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28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7014" name="docshape784"/>
            <p:cNvSpPr txBox="1">
              <a:spLocks noChangeArrowheads="1"/>
            </p:cNvSpPr>
            <p:nvPr/>
          </p:nvSpPr>
          <p:spPr bwMode="auto">
            <a:xfrm>
              <a:off x="14421" y="1018"/>
              <a:ext cx="1964" cy="16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457200" marR="0" lvl="1" indent="0" algn="l" defTabSz="914400" rtl="0" eaLnBrk="1" fontAlgn="base" latinLnBrk="0" hangingPunct="1">
                <a:lnSpc>
                  <a:spcPct val="119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7015" name="docshape785"/>
            <p:cNvSpPr txBox="1">
              <a:spLocks noChangeArrowheads="1"/>
            </p:cNvSpPr>
            <p:nvPr/>
          </p:nvSpPr>
          <p:spPr bwMode="auto">
            <a:xfrm>
              <a:off x="7913" y="2406"/>
              <a:ext cx="1146" cy="1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71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800" i="0" u="none" strike="noStrike" cap="none" normalizeH="0" baseline="0" dirty="0" smtClean="0">
                  <a:ln>
                    <a:noFill/>
                  </a:ln>
                  <a:effectLst/>
                  <a:latin typeface="Arial" pitchFamily="34" charset="0"/>
                  <a:cs typeface="Arial" pitchFamily="34" charset="0"/>
                </a:rPr>
                <a:t>ИНВЕСТИЦИИ</a:t>
              </a:r>
              <a:endParaRPr kumimoji="0" lang="ru-RU" sz="180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7016" name="docshape786"/>
            <p:cNvSpPr txBox="1">
              <a:spLocks noChangeArrowheads="1"/>
            </p:cNvSpPr>
            <p:nvPr/>
          </p:nvSpPr>
          <p:spPr bwMode="auto">
            <a:xfrm>
              <a:off x="9486" y="2163"/>
              <a:ext cx="1101" cy="3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457200" marR="0" lvl="1" indent="0" algn="l" defTabSz="914400" rtl="0" eaLnBrk="1" fontAlgn="base" latinLnBrk="0" hangingPunct="1">
                <a:lnSpc>
                  <a:spcPct val="100000"/>
                </a:lnSpc>
                <a:spcBef>
                  <a:spcPts val="75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7018" name="docshape788"/>
            <p:cNvSpPr txBox="1">
              <a:spLocks noChangeArrowheads="1"/>
            </p:cNvSpPr>
            <p:nvPr/>
          </p:nvSpPr>
          <p:spPr bwMode="auto">
            <a:xfrm>
              <a:off x="13248" y="2163"/>
              <a:ext cx="772" cy="1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71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7019" name="docshape789"/>
            <p:cNvSpPr txBox="1">
              <a:spLocks noChangeArrowheads="1"/>
            </p:cNvSpPr>
            <p:nvPr/>
          </p:nvSpPr>
          <p:spPr bwMode="auto">
            <a:xfrm>
              <a:off x="15007" y="2163"/>
              <a:ext cx="691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33338" lvl="0" indent="0" algn="ctr" defTabSz="914400" rtl="0" eaLnBrk="1" fontAlgn="base" latinLnBrk="0" hangingPunct="1">
                <a:lnSpc>
                  <a:spcPct val="7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1" name="TextBox 60"/>
          <p:cNvSpPr txBox="1"/>
          <p:nvPr/>
        </p:nvSpPr>
        <p:spPr>
          <a:xfrm>
            <a:off x="5263763" y="2250830"/>
            <a:ext cx="136393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>
                <a:latin typeface="Arial" pitchFamily="34" charset="0"/>
                <a:cs typeface="Arial" pitchFamily="34" charset="0"/>
              </a:rPr>
              <a:t>ФОРМА СДЕЛКИ</a:t>
            </a:r>
            <a:endParaRPr lang="ru-RU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6209970" y="2224664"/>
            <a:ext cx="15048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>
                <a:latin typeface="Arial" pitchFamily="34" charset="0"/>
                <a:cs typeface="Arial" pitchFamily="34" charset="0"/>
              </a:rPr>
              <a:t>ФОРМА СОБСТВЕННОСТИ</a:t>
            </a:r>
            <a:endParaRPr lang="ru-RU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7275444" y="2315202"/>
            <a:ext cx="144905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>
                <a:latin typeface="Arial" pitchFamily="34" charset="0"/>
                <a:cs typeface="Arial" pitchFamily="34" charset="0"/>
              </a:rPr>
              <a:t>ПЛОЩАДКА</a:t>
            </a:r>
            <a:endParaRPr lang="ru-RU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8213697" y="2324832"/>
            <a:ext cx="148788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>
                <a:latin typeface="Arial" pitchFamily="34" charset="0"/>
                <a:cs typeface="Arial" pitchFamily="34" charset="0"/>
              </a:rPr>
              <a:t>ИНФРАСТРУКТУРА</a:t>
            </a:r>
            <a:endParaRPr lang="ru-RU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289369" y="5086119"/>
            <a:ext cx="4953000" cy="24622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Предпосылки</a:t>
            </a:r>
            <a:endParaRPr lang="ru-RU" sz="1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5691116" y="4083133"/>
            <a:ext cx="3986609" cy="24622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1000" b="1" dirty="0" smtClean="0">
                <a:latin typeface="Arial" pitchFamily="34" charset="0"/>
                <a:cs typeface="Arial" pitchFamily="34" charset="0"/>
              </a:rPr>
              <a:t>Конкурентные преимущества</a:t>
            </a:r>
            <a:endParaRPr lang="ru-RU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8229600" y="1480219"/>
            <a:ext cx="1472540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1000" b="1" dirty="0" smtClean="0">
                <a:latin typeface="Arial" pitchFamily="34" charset="0"/>
                <a:cs typeface="Arial" pitchFamily="34" charset="0"/>
              </a:rPr>
              <a:t>Имеются источники водоснабжения, газоснабжение, электроснабжение</a:t>
            </a:r>
          </a:p>
        </p:txBody>
      </p:sp>
      <p:sp>
        <p:nvSpPr>
          <p:cNvPr id="42" name="docshape795"/>
          <p:cNvSpPr>
            <a:spLocks/>
          </p:cNvSpPr>
          <p:nvPr/>
        </p:nvSpPr>
        <p:spPr bwMode="auto">
          <a:xfrm>
            <a:off x="5691664" y="2711787"/>
            <a:ext cx="3492500" cy="365125"/>
          </a:xfrm>
          <a:custGeom>
            <a:avLst/>
            <a:gdLst/>
            <a:ahLst/>
            <a:cxnLst>
              <a:cxn ang="0">
                <a:pos x="5008" y="0"/>
              </a:cxn>
              <a:cxn ang="0">
                <a:pos x="0" y="0"/>
              </a:cxn>
              <a:cxn ang="0">
                <a:pos x="0" y="576"/>
              </a:cxn>
              <a:cxn ang="0">
                <a:pos x="5499" y="576"/>
              </a:cxn>
              <a:cxn ang="0">
                <a:pos x="5008" y="0"/>
              </a:cxn>
            </a:cxnLst>
            <a:rect l="0" t="0" r="r" b="b"/>
            <a:pathLst>
              <a:path w="5499" h="576">
                <a:moveTo>
                  <a:pt x="5008" y="0"/>
                </a:moveTo>
                <a:lnTo>
                  <a:pt x="0" y="0"/>
                </a:lnTo>
                <a:lnTo>
                  <a:pt x="0" y="576"/>
                </a:lnTo>
                <a:lnTo>
                  <a:pt x="5499" y="576"/>
                </a:lnTo>
                <a:lnTo>
                  <a:pt x="5008" y="0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sz="1000" b="1" dirty="0" smtClean="0">
                <a:latin typeface="Arial" pitchFamily="34" charset="0"/>
                <a:cs typeface="Arial" pitchFamily="34" charset="0"/>
              </a:rPr>
              <a:t>суть проекта</a:t>
            </a:r>
            <a:endParaRPr lang="ru-RU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658928" y="3036692"/>
            <a:ext cx="383392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10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1000" dirty="0" err="1" smtClean="0">
                <a:latin typeface="Arial" pitchFamily="34" charset="0"/>
                <a:cs typeface="Arial" pitchFamily="34" charset="0"/>
              </a:rPr>
              <a:t>Аквакультура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 – одно из наиболее перспективных направлений инвестирования в настоящее время</a:t>
            </a:r>
          </a:p>
          <a:p>
            <a:pPr algn="just"/>
            <a:r>
              <a:rPr lang="ru-RU" sz="1000" dirty="0" smtClean="0">
                <a:latin typeface="Arial" pitchFamily="34" charset="0"/>
                <a:cs typeface="Arial" pitchFamily="34" charset="0"/>
              </a:rPr>
              <a:t>Развитие товарной </a:t>
            </a:r>
            <a:r>
              <a:rPr lang="ru-RU" sz="1000" dirty="0" err="1" smtClean="0">
                <a:latin typeface="Arial" pitchFamily="34" charset="0"/>
                <a:cs typeface="Arial" pitchFamily="34" charset="0"/>
              </a:rPr>
              <a:t>аквакультуры</a:t>
            </a:r>
            <a:endParaRPr lang="ru-RU" sz="1000" dirty="0" smtClean="0">
              <a:latin typeface="Arial" pitchFamily="34" charset="0"/>
              <a:cs typeface="Arial" pitchFamily="34" charset="0"/>
            </a:endParaRPr>
          </a:p>
          <a:p>
            <a:endParaRPr lang="ru-RU" sz="1200" dirty="0"/>
          </a:p>
        </p:txBody>
      </p:sp>
      <p:pic>
        <p:nvPicPr>
          <p:cNvPr id="44" name="object 4"/>
          <p:cNvPicPr/>
          <p:nvPr/>
        </p:nvPicPr>
        <p:blipFill>
          <a:blip r:embed="rId11">
            <a:lum bright="8000" contrast="45000"/>
          </a:blip>
          <a:stretch>
            <a:fillRect/>
          </a:stretch>
        </p:blipFill>
        <p:spPr>
          <a:xfrm>
            <a:off x="396743" y="1345392"/>
            <a:ext cx="2760525" cy="20534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5" name="TextBox 44"/>
          <p:cNvSpPr txBox="1"/>
          <p:nvPr/>
        </p:nvSpPr>
        <p:spPr>
          <a:xfrm>
            <a:off x="341194" y="4474029"/>
            <a:ext cx="49492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10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694744" y="4409954"/>
            <a:ext cx="421125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 Свежие и качественные продукты круглый год</a:t>
            </a:r>
          </a:p>
          <a:p>
            <a:pPr algn="just">
              <a:buFont typeface="Wingdings" pitchFamily="2" charset="2"/>
              <a:buChar char="ü"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Наличие свободной инвестиционной ниши</a:t>
            </a:r>
          </a:p>
          <a:p>
            <a:pPr algn="just">
              <a:buFont typeface="Wingdings" pitchFamily="2" charset="2"/>
              <a:buChar char="ü"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Возможность организации перерабатывающего производства</a:t>
            </a:r>
          </a:p>
          <a:p>
            <a:pPr algn="just"/>
            <a:endParaRPr lang="ru-RU" sz="10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281940" y="5305246"/>
            <a:ext cx="495300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Растущая потребность населения в белковой пище </a:t>
            </a:r>
          </a:p>
          <a:p>
            <a:pPr algn="just">
              <a:buFont typeface="Wingdings" pitchFamily="2" charset="2"/>
              <a:buChar char="ü"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 Наличие спроса на высококачественный продукт в концепции здорового питания  - охлажденная рыба, выращенная на высококачественных кормах с высокой степенью </a:t>
            </a:r>
            <a:r>
              <a:rPr lang="ru-RU" sz="1000" dirty="0" err="1" smtClean="0">
                <a:latin typeface="Arial" pitchFamily="34" charset="0"/>
                <a:cs typeface="Arial" pitchFamily="34" charset="0"/>
              </a:rPr>
              <a:t>биобезопасности</a:t>
            </a:r>
            <a:endParaRPr lang="ru-RU" sz="10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 Высокая </a:t>
            </a:r>
            <a:r>
              <a:rPr lang="ru-RU" sz="1000" dirty="0" err="1" smtClean="0">
                <a:latin typeface="Arial" pitchFamily="34" charset="0"/>
                <a:cs typeface="Arial" pitchFamily="34" charset="0"/>
              </a:rPr>
              <a:t>биобезопасность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1000" dirty="0" err="1" smtClean="0">
                <a:latin typeface="Arial" pitchFamily="34" charset="0"/>
                <a:cs typeface="Arial" pitchFamily="34" charset="0"/>
              </a:rPr>
              <a:t>эко-продукт</a:t>
            </a:r>
            <a:endParaRPr lang="ru-RU" sz="10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 Наличие подходящей свободной площадки для реализации проекта</a:t>
            </a:r>
          </a:p>
          <a:p>
            <a:pPr algn="just"/>
            <a:endParaRPr lang="ru-RU" sz="1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5820888" y="5512420"/>
            <a:ext cx="4085112" cy="24622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endParaRPr lang="ru-RU" sz="1000" b="1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2" name="Picture 2" descr="C:\Users\нигматулинаои\Desktop\для презентации\Герб Маркс - без фона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50335" y="0"/>
            <a:ext cx="655665" cy="7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62820313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592778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БИЗНЕС-КЕЙСЫ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=""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6" y="163628"/>
            <a:ext cx="2320959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бизнес кейсы</a:t>
            </a:r>
            <a:endParaRPr lang="x-none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Номер слайда 50">
            <a:extLst>
              <a:ext uri="{FF2B5EF4-FFF2-40B4-BE49-F238E27FC236}">
                <a16:creationId xmlns="" xmlns:a16="http://schemas.microsoft.com/office/drawing/2014/main" id="{44424661-66FD-8F93-DC83-63C5A9828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35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4" name="Рисунок 83" descr="Маркер со сплошной заливкой">
            <a:extLst>
              <a:ext uri="{FF2B5EF4-FFF2-40B4-BE49-F238E27FC236}">
                <a16:creationId xmlns="" xmlns:a16="http://schemas.microsoft.com/office/drawing/2014/main" id="{72083DFE-EDD9-273A-911A-529160DD2C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329080" y="3214360"/>
            <a:ext cx="180000" cy="180000"/>
          </a:xfrm>
          <a:prstGeom prst="rect">
            <a:avLst/>
          </a:prstGeom>
        </p:spPr>
      </p:pic>
      <p:sp>
        <p:nvSpPr>
          <p:cNvPr id="126" name="TextBox 125">
            <a:extLst>
              <a:ext uri="{FF2B5EF4-FFF2-40B4-BE49-F238E27FC236}">
                <a16:creationId xmlns="" xmlns:a16="http://schemas.microsoft.com/office/drawing/2014/main" id="{E6D9E1F9-3174-97AD-989C-6D9ADCBE2F71}"/>
              </a:ext>
            </a:extLst>
          </p:cNvPr>
          <p:cNvSpPr txBox="1"/>
          <p:nvPr/>
        </p:nvSpPr>
        <p:spPr>
          <a:xfrm>
            <a:off x="717378" y="1721656"/>
            <a:ext cx="44898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endParaRPr lang="x-none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7" name="TextBox 126">
            <a:extLst>
              <a:ext uri="{FF2B5EF4-FFF2-40B4-BE49-F238E27FC236}">
                <a16:creationId xmlns="" xmlns:a16="http://schemas.microsoft.com/office/drawing/2014/main" id="{58C2C973-5563-55D5-F202-5DA06EA91736}"/>
              </a:ext>
            </a:extLst>
          </p:cNvPr>
          <p:cNvSpPr txBox="1"/>
          <p:nvPr/>
        </p:nvSpPr>
        <p:spPr>
          <a:xfrm>
            <a:off x="1215088" y="1562583"/>
            <a:ext cx="4213437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ИНВЕСТИЦИОННЫХ ПЛОЩАДОК</a:t>
            </a:r>
            <a:endParaRPr lang="x-none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A573855-2890-5E85-14C0-7DA28851F63A}"/>
              </a:ext>
            </a:extLst>
          </p:cNvPr>
          <p:cNvSpPr txBox="1"/>
          <p:nvPr/>
        </p:nvSpPr>
        <p:spPr>
          <a:xfrm>
            <a:off x="432109" y="6558493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МАРКСОВСКОГО МУНИЦИПАЛЬНОГО РАЙОНА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97968" y="948515"/>
            <a:ext cx="9324766" cy="32316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500" b="1" dirty="0" smtClean="0">
                <a:latin typeface="Arial" pitchFamily="34" charset="0"/>
                <a:cs typeface="Arial" pitchFamily="34" charset="0"/>
              </a:rPr>
              <a:t>3. Создание  </a:t>
            </a:r>
            <a:r>
              <a:rPr lang="ru-RU" sz="1500" b="1" dirty="0" err="1" smtClean="0">
                <a:latin typeface="Arial" pitchFamily="34" charset="0"/>
                <a:cs typeface="Arial" pitchFamily="34" charset="0"/>
              </a:rPr>
              <a:t>глэмпинга</a:t>
            </a:r>
            <a:r>
              <a:rPr lang="ru-RU" sz="1500" b="1" dirty="0" smtClean="0">
                <a:latin typeface="Arial" pitchFamily="34" charset="0"/>
                <a:cs typeface="Arial" pitchFamily="34" charset="0"/>
              </a:rPr>
              <a:t> круглогодичного формата «</a:t>
            </a:r>
            <a:r>
              <a:rPr lang="ru-RU" sz="1500" b="1" dirty="0" err="1" smtClean="0">
                <a:latin typeface="Arial" pitchFamily="34" charset="0"/>
                <a:cs typeface="Arial" pitchFamily="34" charset="0"/>
              </a:rPr>
              <a:t>ИлГаВолга</a:t>
            </a:r>
            <a:r>
              <a:rPr lang="ru-RU" sz="1500" b="1" dirty="0" smtClean="0">
                <a:latin typeface="Arial" pitchFamily="34" charset="0"/>
                <a:cs typeface="Arial" pitchFamily="34" charset="0"/>
              </a:rPr>
              <a:t>»</a:t>
            </a:r>
            <a:endParaRPr lang="ru-RU" sz="15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docshape795"/>
          <p:cNvSpPr>
            <a:spLocks/>
          </p:cNvSpPr>
          <p:nvPr/>
        </p:nvSpPr>
        <p:spPr bwMode="auto">
          <a:xfrm>
            <a:off x="4601901" y="2463452"/>
            <a:ext cx="3563037" cy="275663"/>
          </a:xfrm>
          <a:custGeom>
            <a:avLst/>
            <a:gdLst/>
            <a:ahLst/>
            <a:cxnLst>
              <a:cxn ang="0">
                <a:pos x="5008" y="0"/>
              </a:cxn>
              <a:cxn ang="0">
                <a:pos x="0" y="0"/>
              </a:cxn>
              <a:cxn ang="0">
                <a:pos x="0" y="576"/>
              </a:cxn>
              <a:cxn ang="0">
                <a:pos x="5499" y="576"/>
              </a:cxn>
              <a:cxn ang="0">
                <a:pos x="5008" y="0"/>
              </a:cxn>
            </a:cxnLst>
            <a:rect l="0" t="0" r="r" b="b"/>
            <a:pathLst>
              <a:path w="5499" h="576">
                <a:moveTo>
                  <a:pt x="5008" y="0"/>
                </a:moveTo>
                <a:lnTo>
                  <a:pt x="0" y="0"/>
                </a:lnTo>
                <a:lnTo>
                  <a:pt x="0" y="576"/>
                </a:lnTo>
                <a:lnTo>
                  <a:pt x="5499" y="576"/>
                </a:lnTo>
                <a:lnTo>
                  <a:pt x="5008" y="0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sz="1000" b="1" dirty="0" smtClean="0">
                <a:latin typeface="Arial" pitchFamily="34" charset="0"/>
                <a:cs typeface="Arial" pitchFamily="34" charset="0"/>
              </a:rPr>
              <a:t>суть проекта</a:t>
            </a:r>
            <a:endParaRPr lang="ru-RU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567093" y="2892991"/>
            <a:ext cx="357110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00" dirty="0" smtClean="0">
                <a:latin typeface="Arial" pitchFamily="34" charset="0"/>
                <a:cs typeface="Arial" pitchFamily="34" charset="0"/>
              </a:rPr>
              <a:t>Глэмпинг - новый тренд в </a:t>
            </a:r>
            <a:r>
              <a:rPr lang="ru-RU" sz="1000" dirty="0" err="1" smtClean="0">
                <a:latin typeface="Arial" pitchFamily="34" charset="0"/>
                <a:cs typeface="Arial" pitchFamily="34" charset="0"/>
              </a:rPr>
              <a:t>экотуризме</a:t>
            </a:r>
            <a:endParaRPr lang="ru-RU" sz="10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1000" dirty="0" smtClean="0">
                <a:latin typeface="Arial" pitchFamily="34" charset="0"/>
                <a:cs typeface="Arial" pitchFamily="34" charset="0"/>
              </a:rPr>
              <a:t>Строительство уютного </a:t>
            </a:r>
            <a:r>
              <a:rPr lang="ru-RU" sz="1000" dirty="0" err="1" smtClean="0">
                <a:latin typeface="Arial" pitchFamily="34" charset="0"/>
                <a:cs typeface="Arial" pitchFamily="34" charset="0"/>
              </a:rPr>
              <a:t>глэмпинга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 «</a:t>
            </a:r>
            <a:r>
              <a:rPr lang="ru-RU" sz="1000" dirty="0" err="1" smtClean="0">
                <a:latin typeface="Arial" pitchFamily="34" charset="0"/>
                <a:cs typeface="Arial" pitchFamily="34" charset="0"/>
              </a:rPr>
              <a:t>ИлГаВолга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»</a:t>
            </a:r>
          </a:p>
          <a:p>
            <a:pPr algn="just"/>
            <a:r>
              <a:rPr lang="ru-RU" sz="1000" dirty="0" smtClean="0">
                <a:latin typeface="Arial" pitchFamily="34" charset="0"/>
                <a:cs typeface="Arial" pitchFamily="34" charset="0"/>
              </a:rPr>
              <a:t>Организация  семейного отдыха </a:t>
            </a:r>
          </a:p>
        </p:txBody>
      </p:sp>
      <p:sp>
        <p:nvSpPr>
          <p:cNvPr id="41" name="docshape795"/>
          <p:cNvSpPr>
            <a:spLocks/>
          </p:cNvSpPr>
          <p:nvPr/>
        </p:nvSpPr>
        <p:spPr bwMode="auto">
          <a:xfrm>
            <a:off x="457200" y="4152385"/>
            <a:ext cx="3507433" cy="365125"/>
          </a:xfrm>
          <a:custGeom>
            <a:avLst/>
            <a:gdLst/>
            <a:ahLst/>
            <a:cxnLst>
              <a:cxn ang="0">
                <a:pos x="5008" y="0"/>
              </a:cxn>
              <a:cxn ang="0">
                <a:pos x="0" y="0"/>
              </a:cxn>
              <a:cxn ang="0">
                <a:pos x="0" y="576"/>
              </a:cxn>
              <a:cxn ang="0">
                <a:pos x="5499" y="576"/>
              </a:cxn>
              <a:cxn ang="0">
                <a:pos x="5008" y="0"/>
              </a:cxn>
            </a:cxnLst>
            <a:rect l="0" t="0" r="r" b="b"/>
            <a:pathLst>
              <a:path w="5499" h="576">
                <a:moveTo>
                  <a:pt x="5008" y="0"/>
                </a:moveTo>
                <a:lnTo>
                  <a:pt x="0" y="0"/>
                </a:lnTo>
                <a:lnTo>
                  <a:pt x="0" y="576"/>
                </a:lnTo>
                <a:lnTo>
                  <a:pt x="5499" y="576"/>
                </a:lnTo>
                <a:lnTo>
                  <a:pt x="5008" y="0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2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" name="docshapegroup769"/>
          <p:cNvGrpSpPr>
            <a:grpSpLocks/>
          </p:cNvGrpSpPr>
          <p:nvPr/>
        </p:nvGrpSpPr>
        <p:grpSpPr bwMode="auto">
          <a:xfrm>
            <a:off x="4350200" y="1147735"/>
            <a:ext cx="5791835" cy="1050611"/>
            <a:chOff x="7264" y="877"/>
            <a:chExt cx="9121" cy="1653"/>
          </a:xfrm>
        </p:grpSpPr>
        <p:pic>
          <p:nvPicPr>
            <p:cNvPr id="127000" name="docshape770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10862" y="877"/>
              <a:ext cx="2024" cy="15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7001" name="docshape771"/>
            <p:cNvSpPr>
              <a:spLocks/>
            </p:cNvSpPr>
            <p:nvPr/>
          </p:nvSpPr>
          <p:spPr bwMode="auto">
            <a:xfrm>
              <a:off x="10362" y="1332"/>
              <a:ext cx="1889" cy="916"/>
            </a:xfrm>
            <a:custGeom>
              <a:avLst/>
              <a:gdLst/>
              <a:ahLst/>
              <a:cxnLst>
                <a:cxn ang="0">
                  <a:pos x="1147" y="0"/>
                </a:cxn>
                <a:cxn ang="0">
                  <a:pos x="160" y="0"/>
                </a:cxn>
                <a:cxn ang="0">
                  <a:pos x="0" y="160"/>
                </a:cxn>
                <a:cxn ang="0">
                  <a:pos x="0" y="717"/>
                </a:cxn>
                <a:cxn ang="0">
                  <a:pos x="987" y="717"/>
                </a:cxn>
                <a:cxn ang="0">
                  <a:pos x="1147" y="558"/>
                </a:cxn>
                <a:cxn ang="0">
                  <a:pos x="1147" y="0"/>
                </a:cxn>
              </a:cxnLst>
              <a:rect l="0" t="0" r="r" b="b"/>
              <a:pathLst>
                <a:path w="1147" h="718">
                  <a:moveTo>
                    <a:pt x="1147" y="0"/>
                  </a:moveTo>
                  <a:lnTo>
                    <a:pt x="160" y="0"/>
                  </a:lnTo>
                  <a:lnTo>
                    <a:pt x="0" y="160"/>
                  </a:lnTo>
                  <a:lnTo>
                    <a:pt x="0" y="717"/>
                  </a:lnTo>
                  <a:lnTo>
                    <a:pt x="987" y="717"/>
                  </a:lnTo>
                  <a:lnTo>
                    <a:pt x="1147" y="558"/>
                  </a:lnTo>
                  <a:lnTo>
                    <a:pt x="1147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ru-RU" sz="1000" b="1" dirty="0" err="1" smtClean="0">
                  <a:latin typeface="Arial" pitchFamily="34" charset="0"/>
                  <a:cs typeface="Arial" pitchFamily="34" charset="0"/>
                </a:rPr>
                <a:t>Государствен-ная</a:t>
              </a:r>
              <a:r>
                <a:rPr lang="ru-RU" sz="1000" b="1" dirty="0" smtClean="0">
                  <a:latin typeface="Arial" pitchFamily="34" charset="0"/>
                  <a:cs typeface="Arial" pitchFamily="34" charset="0"/>
                </a:rPr>
                <a:t> собственность</a:t>
              </a:r>
              <a:endParaRPr lang="ru-RU" sz="1000" b="1" dirty="0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27002" name="docshape772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7264" y="877"/>
              <a:ext cx="2021" cy="15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7003" name="docshape773"/>
            <p:cNvSpPr>
              <a:spLocks/>
            </p:cNvSpPr>
            <p:nvPr/>
          </p:nvSpPr>
          <p:spPr bwMode="auto">
            <a:xfrm>
              <a:off x="7605" y="1336"/>
              <a:ext cx="1499" cy="853"/>
            </a:xfrm>
            <a:custGeom>
              <a:avLst/>
              <a:gdLst/>
              <a:ahLst/>
              <a:cxnLst>
                <a:cxn ang="0">
                  <a:pos x="1144" y="0"/>
                </a:cxn>
                <a:cxn ang="0">
                  <a:pos x="159" y="0"/>
                </a:cxn>
                <a:cxn ang="0">
                  <a:pos x="0" y="160"/>
                </a:cxn>
                <a:cxn ang="0">
                  <a:pos x="0" y="717"/>
                </a:cxn>
                <a:cxn ang="0">
                  <a:pos x="985" y="717"/>
                </a:cxn>
                <a:cxn ang="0">
                  <a:pos x="1144" y="557"/>
                </a:cxn>
                <a:cxn ang="0">
                  <a:pos x="1144" y="0"/>
                </a:cxn>
              </a:cxnLst>
              <a:rect l="0" t="0" r="r" b="b"/>
              <a:pathLst>
                <a:path w="1145" h="718">
                  <a:moveTo>
                    <a:pt x="1144" y="0"/>
                  </a:moveTo>
                  <a:lnTo>
                    <a:pt x="159" y="0"/>
                  </a:lnTo>
                  <a:lnTo>
                    <a:pt x="0" y="160"/>
                  </a:lnTo>
                  <a:lnTo>
                    <a:pt x="0" y="717"/>
                  </a:lnTo>
                  <a:lnTo>
                    <a:pt x="985" y="717"/>
                  </a:lnTo>
                  <a:lnTo>
                    <a:pt x="1144" y="557"/>
                  </a:lnTo>
                  <a:lnTo>
                    <a:pt x="1144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27004" name="docshape774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14364" y="877"/>
              <a:ext cx="2021" cy="15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7005" name="docshape775"/>
            <p:cNvSpPr>
              <a:spLocks/>
            </p:cNvSpPr>
            <p:nvPr/>
          </p:nvSpPr>
          <p:spPr bwMode="auto">
            <a:xfrm>
              <a:off x="13738" y="1259"/>
              <a:ext cx="2023" cy="853"/>
            </a:xfrm>
            <a:custGeom>
              <a:avLst/>
              <a:gdLst/>
              <a:ahLst/>
              <a:cxnLst>
                <a:cxn ang="0">
                  <a:pos x="1144" y="0"/>
                </a:cxn>
                <a:cxn ang="0">
                  <a:pos x="159" y="0"/>
                </a:cxn>
                <a:cxn ang="0">
                  <a:pos x="0" y="160"/>
                </a:cxn>
                <a:cxn ang="0">
                  <a:pos x="0" y="717"/>
                </a:cxn>
                <a:cxn ang="0">
                  <a:pos x="985" y="717"/>
                </a:cxn>
                <a:cxn ang="0">
                  <a:pos x="1144" y="558"/>
                </a:cxn>
                <a:cxn ang="0">
                  <a:pos x="1144" y="0"/>
                </a:cxn>
              </a:cxnLst>
              <a:rect l="0" t="0" r="r" b="b"/>
              <a:pathLst>
                <a:path w="1145" h="718">
                  <a:moveTo>
                    <a:pt x="1144" y="0"/>
                  </a:moveTo>
                  <a:lnTo>
                    <a:pt x="159" y="0"/>
                  </a:lnTo>
                  <a:lnTo>
                    <a:pt x="0" y="160"/>
                  </a:lnTo>
                  <a:lnTo>
                    <a:pt x="0" y="717"/>
                  </a:lnTo>
                  <a:lnTo>
                    <a:pt x="985" y="717"/>
                  </a:lnTo>
                  <a:lnTo>
                    <a:pt x="1144" y="558"/>
                  </a:lnTo>
                  <a:lnTo>
                    <a:pt x="1144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ru-RU" sz="800" b="1" dirty="0" smtClean="0">
                  <a:latin typeface="Arial" pitchFamily="34" charset="0"/>
                  <a:cs typeface="Arial" pitchFamily="34" charset="0"/>
                </a:rPr>
                <a:t> Подключение к электроснабжению, водоснабжению, отоплению </a:t>
              </a:r>
              <a:endParaRPr lang="ru-RU" sz="800" b="1" dirty="0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27006" name="docshape776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9052" y="877"/>
              <a:ext cx="2024" cy="15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7007" name="docshape777"/>
            <p:cNvSpPr>
              <a:spLocks/>
            </p:cNvSpPr>
            <p:nvPr/>
          </p:nvSpPr>
          <p:spPr bwMode="auto">
            <a:xfrm>
              <a:off x="9251" y="1329"/>
              <a:ext cx="1186" cy="804"/>
            </a:xfrm>
            <a:custGeom>
              <a:avLst/>
              <a:gdLst/>
              <a:ahLst/>
              <a:cxnLst>
                <a:cxn ang="0">
                  <a:pos x="1146" y="0"/>
                </a:cxn>
                <a:cxn ang="0">
                  <a:pos x="160" y="0"/>
                </a:cxn>
                <a:cxn ang="0">
                  <a:pos x="0" y="160"/>
                </a:cxn>
                <a:cxn ang="0">
                  <a:pos x="0" y="717"/>
                </a:cxn>
                <a:cxn ang="0">
                  <a:pos x="987" y="717"/>
                </a:cxn>
                <a:cxn ang="0">
                  <a:pos x="1146" y="558"/>
                </a:cxn>
                <a:cxn ang="0">
                  <a:pos x="1146" y="0"/>
                </a:cxn>
              </a:cxnLst>
              <a:rect l="0" t="0" r="r" b="b"/>
              <a:pathLst>
                <a:path w="1147" h="718">
                  <a:moveTo>
                    <a:pt x="1146" y="0"/>
                  </a:moveTo>
                  <a:lnTo>
                    <a:pt x="160" y="0"/>
                  </a:lnTo>
                  <a:lnTo>
                    <a:pt x="0" y="160"/>
                  </a:lnTo>
                  <a:lnTo>
                    <a:pt x="0" y="717"/>
                  </a:lnTo>
                  <a:lnTo>
                    <a:pt x="987" y="717"/>
                  </a:lnTo>
                  <a:lnTo>
                    <a:pt x="1146" y="558"/>
                  </a:lnTo>
                  <a:lnTo>
                    <a:pt x="114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000" dirty="0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27008" name="docshape778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12631" y="877"/>
              <a:ext cx="2024" cy="15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7009" name="docshape779"/>
            <p:cNvSpPr>
              <a:spLocks/>
            </p:cNvSpPr>
            <p:nvPr/>
          </p:nvSpPr>
          <p:spPr bwMode="auto">
            <a:xfrm>
              <a:off x="12270" y="1313"/>
              <a:ext cx="1571" cy="836"/>
            </a:xfrm>
            <a:custGeom>
              <a:avLst/>
              <a:gdLst/>
              <a:ahLst/>
              <a:cxnLst>
                <a:cxn ang="0">
                  <a:pos x="1147" y="0"/>
                </a:cxn>
                <a:cxn ang="0">
                  <a:pos x="160" y="0"/>
                </a:cxn>
                <a:cxn ang="0">
                  <a:pos x="0" y="160"/>
                </a:cxn>
                <a:cxn ang="0">
                  <a:pos x="0" y="717"/>
                </a:cxn>
                <a:cxn ang="0">
                  <a:pos x="987" y="717"/>
                </a:cxn>
                <a:cxn ang="0">
                  <a:pos x="1147" y="558"/>
                </a:cxn>
                <a:cxn ang="0">
                  <a:pos x="1147" y="0"/>
                </a:cxn>
              </a:cxnLst>
              <a:rect l="0" t="0" r="r" b="b"/>
              <a:pathLst>
                <a:path w="1147" h="718">
                  <a:moveTo>
                    <a:pt x="1147" y="0"/>
                  </a:moveTo>
                  <a:lnTo>
                    <a:pt x="160" y="0"/>
                  </a:lnTo>
                  <a:lnTo>
                    <a:pt x="0" y="160"/>
                  </a:lnTo>
                  <a:lnTo>
                    <a:pt x="0" y="717"/>
                  </a:lnTo>
                  <a:lnTo>
                    <a:pt x="987" y="717"/>
                  </a:lnTo>
                  <a:lnTo>
                    <a:pt x="1147" y="558"/>
                  </a:lnTo>
                  <a:lnTo>
                    <a:pt x="1147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 sz="1000" b="1" dirty="0" smtClean="0">
                <a:latin typeface="Arial" pitchFamily="34" charset="0"/>
                <a:cs typeface="Arial" pitchFamily="34" charset="0"/>
              </a:endParaRPr>
            </a:p>
            <a:p>
              <a:pPr algn="ctr"/>
              <a:r>
                <a:rPr lang="ru-RU" sz="1000" b="1" dirty="0" smtClean="0">
                  <a:latin typeface="Arial" pitchFamily="34" charset="0"/>
                  <a:cs typeface="Arial" pitchFamily="34" charset="0"/>
                </a:rPr>
                <a:t>2 га</a:t>
              </a:r>
              <a:endParaRPr lang="ru-RU" sz="10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7010" name="docshape780"/>
            <p:cNvSpPr txBox="1">
              <a:spLocks noChangeArrowheads="1"/>
            </p:cNvSpPr>
            <p:nvPr/>
          </p:nvSpPr>
          <p:spPr bwMode="auto">
            <a:xfrm>
              <a:off x="7814" y="1257"/>
              <a:ext cx="1269" cy="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79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lang="ru-RU" sz="1000" b="1" dirty="0" smtClean="0">
                <a:solidFill>
                  <a:srgbClr val="414042"/>
                </a:solidFill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79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lang="ru-RU" sz="800" b="1" dirty="0" smtClean="0">
                  <a:latin typeface="Arial" pitchFamily="34" charset="0"/>
                  <a:cs typeface="Arial" pitchFamily="34" charset="0"/>
                </a:rPr>
                <a:t>180 </a:t>
              </a:r>
              <a:r>
                <a:rPr lang="ru-RU" sz="1000" b="1" dirty="0" smtClean="0">
                  <a:latin typeface="Arial" pitchFamily="34" charset="0"/>
                  <a:cs typeface="Arial" pitchFamily="34" charset="0"/>
                </a:rPr>
                <a:t>млн.руб. </a:t>
              </a:r>
              <a:endParaRPr kumimoji="0" lang="ru-RU" sz="10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7011" name="docshape781"/>
            <p:cNvSpPr txBox="1">
              <a:spLocks noChangeArrowheads="1"/>
            </p:cNvSpPr>
            <p:nvPr/>
          </p:nvSpPr>
          <p:spPr bwMode="auto">
            <a:xfrm>
              <a:off x="9272" y="1329"/>
              <a:ext cx="1203" cy="3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79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79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 Аренда</a:t>
              </a:r>
            </a:p>
          </p:txBody>
        </p:sp>
        <p:sp>
          <p:nvSpPr>
            <p:cNvPr id="127012" name="docshape782"/>
            <p:cNvSpPr txBox="1">
              <a:spLocks noChangeArrowheads="1"/>
            </p:cNvSpPr>
            <p:nvPr/>
          </p:nvSpPr>
          <p:spPr bwMode="auto">
            <a:xfrm>
              <a:off x="11697" y="1381"/>
              <a:ext cx="378" cy="4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19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endParaRPr>
            </a:p>
          </p:txBody>
        </p:sp>
        <p:sp>
          <p:nvSpPr>
            <p:cNvPr id="127013" name="docshape783"/>
            <p:cNvSpPr txBox="1">
              <a:spLocks noChangeArrowheads="1"/>
            </p:cNvSpPr>
            <p:nvPr/>
          </p:nvSpPr>
          <p:spPr bwMode="auto">
            <a:xfrm>
              <a:off x="13193" y="1464"/>
              <a:ext cx="865" cy="3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28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7014" name="docshape784"/>
            <p:cNvSpPr txBox="1">
              <a:spLocks noChangeArrowheads="1"/>
            </p:cNvSpPr>
            <p:nvPr/>
          </p:nvSpPr>
          <p:spPr bwMode="auto">
            <a:xfrm>
              <a:off x="15083" y="1381"/>
              <a:ext cx="520" cy="4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457200" marR="0" lvl="1" indent="0" algn="l" defTabSz="914400" rtl="0" eaLnBrk="1" fontAlgn="base" latinLnBrk="0" hangingPunct="1">
                <a:lnSpc>
                  <a:spcPct val="119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7015" name="docshape785"/>
            <p:cNvSpPr txBox="1">
              <a:spLocks noChangeArrowheads="1"/>
            </p:cNvSpPr>
            <p:nvPr/>
          </p:nvSpPr>
          <p:spPr bwMode="auto">
            <a:xfrm>
              <a:off x="7745" y="2350"/>
              <a:ext cx="1146" cy="1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71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800" i="0" u="none" strike="noStrike" cap="none" normalizeH="0" baseline="0" dirty="0" smtClean="0">
                  <a:ln>
                    <a:noFill/>
                  </a:ln>
                  <a:effectLst/>
                  <a:latin typeface="Arial" pitchFamily="34" charset="0"/>
                  <a:cs typeface="Arial" pitchFamily="34" charset="0"/>
                </a:rPr>
                <a:t>ИНВЕСТИЦИИ</a:t>
              </a:r>
              <a:endParaRPr kumimoji="0" lang="ru-RU" sz="180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7016" name="docshape786"/>
            <p:cNvSpPr txBox="1">
              <a:spLocks noChangeArrowheads="1"/>
            </p:cNvSpPr>
            <p:nvPr/>
          </p:nvSpPr>
          <p:spPr bwMode="auto">
            <a:xfrm>
              <a:off x="9486" y="2163"/>
              <a:ext cx="1101" cy="3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457200" marR="0" lvl="1" indent="0" algn="l" defTabSz="914400" rtl="0" eaLnBrk="1" fontAlgn="base" latinLnBrk="0" hangingPunct="1">
                <a:lnSpc>
                  <a:spcPct val="100000"/>
                </a:lnSpc>
                <a:spcBef>
                  <a:spcPts val="75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7018" name="docshape788"/>
            <p:cNvSpPr txBox="1">
              <a:spLocks noChangeArrowheads="1"/>
            </p:cNvSpPr>
            <p:nvPr/>
          </p:nvSpPr>
          <p:spPr bwMode="auto">
            <a:xfrm>
              <a:off x="13248" y="2163"/>
              <a:ext cx="772" cy="1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71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7019" name="docshape789"/>
            <p:cNvSpPr txBox="1">
              <a:spLocks noChangeArrowheads="1"/>
            </p:cNvSpPr>
            <p:nvPr/>
          </p:nvSpPr>
          <p:spPr bwMode="auto">
            <a:xfrm>
              <a:off x="15007" y="2163"/>
              <a:ext cx="691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33338" lvl="0" indent="0" algn="ctr" defTabSz="914400" rtl="0" eaLnBrk="1" fontAlgn="base" latinLnBrk="0" hangingPunct="1">
                <a:lnSpc>
                  <a:spcPct val="7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1" name="TextBox 60"/>
          <p:cNvSpPr txBox="1"/>
          <p:nvPr/>
        </p:nvSpPr>
        <p:spPr>
          <a:xfrm>
            <a:off x="5521288" y="2007005"/>
            <a:ext cx="126274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>
                <a:latin typeface="Arial" pitchFamily="34" charset="0"/>
                <a:cs typeface="Arial" pitchFamily="34" charset="0"/>
              </a:rPr>
              <a:t>ФОРМА СДЕЛКИ</a:t>
            </a:r>
            <a:endParaRPr lang="ru-RU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6471351" y="1964394"/>
            <a:ext cx="13498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dirty="0" smtClean="0">
                <a:latin typeface="Arial" pitchFamily="34" charset="0"/>
                <a:cs typeface="Arial" pitchFamily="34" charset="0"/>
              </a:rPr>
              <a:t>ФОРМА СОБСТВЕННОСТИ</a:t>
            </a:r>
            <a:endParaRPr lang="ru-RU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7696863" y="2052029"/>
            <a:ext cx="114700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>
                <a:latin typeface="Arial" pitchFamily="34" charset="0"/>
                <a:cs typeface="Arial" pitchFamily="34" charset="0"/>
              </a:rPr>
              <a:t>ПЛОЩАДКА</a:t>
            </a:r>
            <a:endParaRPr lang="ru-RU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8492787" y="2003729"/>
            <a:ext cx="126274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>
                <a:latin typeface="Arial" pitchFamily="34" charset="0"/>
                <a:cs typeface="Arial" pitchFamily="34" charset="0"/>
              </a:rPr>
              <a:t>ИНФРАСТРУКТУРА</a:t>
            </a:r>
            <a:endParaRPr lang="ru-RU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386283" y="4091419"/>
            <a:ext cx="4953000" cy="24622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Предпосылки</a:t>
            </a:r>
            <a:endParaRPr lang="ru-RU" sz="1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341194" y="4474029"/>
            <a:ext cx="494926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 Создание комфортного отдыха  с элементами «роскоши»</a:t>
            </a:r>
          </a:p>
          <a:p>
            <a:pPr algn="just">
              <a:buFont typeface="Wingdings" pitchFamily="2" charset="2"/>
              <a:buChar char="ü"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 Наличие земельного участка, соответствующего проекту</a:t>
            </a:r>
          </a:p>
          <a:p>
            <a:pPr algn="just">
              <a:buFont typeface="Wingdings" pitchFamily="2" charset="2"/>
              <a:buChar char="ü"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 Улучшение организации  досуга населения</a:t>
            </a:r>
          </a:p>
          <a:p>
            <a:pPr algn="just">
              <a:buFont typeface="Wingdings" pitchFamily="2" charset="2"/>
              <a:buChar char="ü"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 Развитие ответственного туризма, сохранение  природной тишины</a:t>
            </a:r>
          </a:p>
          <a:p>
            <a:pPr algn="just">
              <a:buFont typeface="Wingdings" pitchFamily="2" charset="2"/>
              <a:buChar char="ü"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 Создание современных комфортных условий  для загородного отдыха</a:t>
            </a:r>
          </a:p>
          <a:p>
            <a:pPr algn="just">
              <a:buFont typeface="Wingdings" pitchFamily="2" charset="2"/>
              <a:buChar char="ü"/>
            </a:pPr>
            <a:endParaRPr lang="ru-RU" sz="10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ru-RU" sz="10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5595257" y="4393593"/>
            <a:ext cx="416922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Размещение объекта в лесном  массиве, в непосредственной близости от берега р.Волги</a:t>
            </a:r>
          </a:p>
          <a:p>
            <a:pPr algn="just">
              <a:buFont typeface="Wingdings" pitchFamily="2" charset="2"/>
              <a:buChar char="ü"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Современные комфортабельные домики (дома для круглогодичного проживания)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5691116" y="4071258"/>
            <a:ext cx="3986609" cy="24622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1000" b="1" dirty="0" smtClean="0">
                <a:latin typeface="Arial" pitchFamily="34" charset="0"/>
                <a:cs typeface="Arial" pitchFamily="34" charset="0"/>
              </a:rPr>
              <a:t>Конкурентные преимущества</a:t>
            </a:r>
            <a:endParaRPr lang="ru-RU" sz="1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2" name="Picture 2" descr="C:\Users\нигматулинаои\Desktop\для презентации\Герб Маркс - без фона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50335" y="0"/>
            <a:ext cx="655665" cy="7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18" name="Picture 2" descr="C:\Users\аврамиди-мв\Desktop\item_468.jp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488045" y="1404257"/>
            <a:ext cx="3833584" cy="261257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62820313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592778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ИНВЕСТИЦИОНННАЯ ИДЕЯ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=""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6" y="163628"/>
            <a:ext cx="2320959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Инвестиционная идея</a:t>
            </a:r>
            <a:endParaRPr lang="x-none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Номер слайда 50">
            <a:extLst>
              <a:ext uri="{FF2B5EF4-FFF2-40B4-BE49-F238E27FC236}">
                <a16:creationId xmlns="" xmlns:a16="http://schemas.microsoft.com/office/drawing/2014/main" id="{44424661-66FD-8F93-DC83-63C5A9828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36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4" name="Рисунок 83" descr="Маркер со сплошной заливкой">
            <a:extLst>
              <a:ext uri="{FF2B5EF4-FFF2-40B4-BE49-F238E27FC236}">
                <a16:creationId xmlns="" xmlns:a16="http://schemas.microsoft.com/office/drawing/2014/main" id="{72083DFE-EDD9-273A-911A-529160DD2C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329080" y="3214360"/>
            <a:ext cx="180000" cy="180000"/>
          </a:xfrm>
          <a:prstGeom prst="rect">
            <a:avLst/>
          </a:prstGeom>
        </p:spPr>
      </p:pic>
      <p:sp>
        <p:nvSpPr>
          <p:cNvPr id="126" name="TextBox 125">
            <a:extLst>
              <a:ext uri="{FF2B5EF4-FFF2-40B4-BE49-F238E27FC236}">
                <a16:creationId xmlns="" xmlns:a16="http://schemas.microsoft.com/office/drawing/2014/main" id="{E6D9E1F9-3174-97AD-989C-6D9ADCBE2F71}"/>
              </a:ext>
            </a:extLst>
          </p:cNvPr>
          <p:cNvSpPr txBox="1"/>
          <p:nvPr/>
        </p:nvSpPr>
        <p:spPr>
          <a:xfrm>
            <a:off x="717378" y="1721656"/>
            <a:ext cx="44898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endParaRPr lang="x-none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7" name="TextBox 126">
            <a:extLst>
              <a:ext uri="{FF2B5EF4-FFF2-40B4-BE49-F238E27FC236}">
                <a16:creationId xmlns="" xmlns:a16="http://schemas.microsoft.com/office/drawing/2014/main" id="{58C2C973-5563-55D5-F202-5DA06EA91736}"/>
              </a:ext>
            </a:extLst>
          </p:cNvPr>
          <p:cNvSpPr txBox="1"/>
          <p:nvPr/>
        </p:nvSpPr>
        <p:spPr>
          <a:xfrm>
            <a:off x="1215088" y="1562583"/>
            <a:ext cx="4213437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ИНВЕСТИЦИОННЫХ ПЛОЩАДОК</a:t>
            </a:r>
            <a:endParaRPr lang="x-none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A573855-2890-5E85-14C0-7DA28851F63A}"/>
              </a:ext>
            </a:extLst>
          </p:cNvPr>
          <p:cNvSpPr txBox="1"/>
          <p:nvPr/>
        </p:nvSpPr>
        <p:spPr>
          <a:xfrm>
            <a:off x="432109" y="6558493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МАРКСОВСКОГО МУНИЦИПАЛЬНОГО РАЙОНА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04800" y="948515"/>
            <a:ext cx="9417934" cy="32316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500" b="1" dirty="0" smtClean="0">
                <a:latin typeface="Arial" pitchFamily="34" charset="0"/>
                <a:cs typeface="Arial" pitchFamily="34" charset="0"/>
              </a:rPr>
              <a:t>Строительство птицефабрики в с. Звонарёвка</a:t>
            </a:r>
            <a:endParaRPr lang="ru-RU" sz="15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docshape795"/>
          <p:cNvSpPr>
            <a:spLocks/>
          </p:cNvSpPr>
          <p:nvPr/>
        </p:nvSpPr>
        <p:spPr bwMode="auto">
          <a:xfrm>
            <a:off x="4601901" y="2463452"/>
            <a:ext cx="3563037" cy="275663"/>
          </a:xfrm>
          <a:custGeom>
            <a:avLst/>
            <a:gdLst/>
            <a:ahLst/>
            <a:cxnLst>
              <a:cxn ang="0">
                <a:pos x="5008" y="0"/>
              </a:cxn>
              <a:cxn ang="0">
                <a:pos x="0" y="0"/>
              </a:cxn>
              <a:cxn ang="0">
                <a:pos x="0" y="576"/>
              </a:cxn>
              <a:cxn ang="0">
                <a:pos x="5499" y="576"/>
              </a:cxn>
              <a:cxn ang="0">
                <a:pos x="5008" y="0"/>
              </a:cxn>
            </a:cxnLst>
            <a:rect l="0" t="0" r="r" b="b"/>
            <a:pathLst>
              <a:path w="5499" h="576">
                <a:moveTo>
                  <a:pt x="5008" y="0"/>
                </a:moveTo>
                <a:lnTo>
                  <a:pt x="0" y="0"/>
                </a:lnTo>
                <a:lnTo>
                  <a:pt x="0" y="576"/>
                </a:lnTo>
                <a:lnTo>
                  <a:pt x="5499" y="576"/>
                </a:lnTo>
                <a:lnTo>
                  <a:pt x="5008" y="0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sz="1000" b="1" dirty="0" smtClean="0">
                <a:latin typeface="Arial" pitchFamily="34" charset="0"/>
                <a:cs typeface="Arial" pitchFamily="34" charset="0"/>
              </a:rPr>
              <a:t>суть проекта</a:t>
            </a:r>
            <a:endParaRPr lang="ru-RU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567093" y="2892991"/>
            <a:ext cx="35711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строительство птицефабрики в с. Звонаревка: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docshape795"/>
          <p:cNvSpPr>
            <a:spLocks/>
          </p:cNvSpPr>
          <p:nvPr/>
        </p:nvSpPr>
        <p:spPr bwMode="auto">
          <a:xfrm>
            <a:off x="457200" y="4152385"/>
            <a:ext cx="3507433" cy="365125"/>
          </a:xfrm>
          <a:custGeom>
            <a:avLst/>
            <a:gdLst/>
            <a:ahLst/>
            <a:cxnLst>
              <a:cxn ang="0">
                <a:pos x="5008" y="0"/>
              </a:cxn>
              <a:cxn ang="0">
                <a:pos x="0" y="0"/>
              </a:cxn>
              <a:cxn ang="0">
                <a:pos x="0" y="576"/>
              </a:cxn>
              <a:cxn ang="0">
                <a:pos x="5499" y="576"/>
              </a:cxn>
              <a:cxn ang="0">
                <a:pos x="5008" y="0"/>
              </a:cxn>
            </a:cxnLst>
            <a:rect l="0" t="0" r="r" b="b"/>
            <a:pathLst>
              <a:path w="5499" h="576">
                <a:moveTo>
                  <a:pt x="5008" y="0"/>
                </a:moveTo>
                <a:lnTo>
                  <a:pt x="0" y="0"/>
                </a:lnTo>
                <a:lnTo>
                  <a:pt x="0" y="576"/>
                </a:lnTo>
                <a:lnTo>
                  <a:pt x="5499" y="576"/>
                </a:lnTo>
                <a:lnTo>
                  <a:pt x="5008" y="0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583575" y="3032567"/>
            <a:ext cx="3379807" cy="884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увеличение  рабочих мест в сельской местности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улучшение благосостояния села и населения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повышение налогооблагаемой базы муниципального образования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производство  качественной продукции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26999" name="docshapegroup769"/>
          <p:cNvGrpSpPr>
            <a:grpSpLocks/>
          </p:cNvGrpSpPr>
          <p:nvPr/>
        </p:nvGrpSpPr>
        <p:grpSpPr bwMode="auto">
          <a:xfrm>
            <a:off x="4350200" y="1147735"/>
            <a:ext cx="5791835" cy="1046162"/>
            <a:chOff x="7264" y="877"/>
            <a:chExt cx="9121" cy="1646"/>
          </a:xfrm>
        </p:grpSpPr>
        <p:pic>
          <p:nvPicPr>
            <p:cNvPr id="127000" name="docshape770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10862" y="877"/>
              <a:ext cx="2024" cy="15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7001" name="docshape771"/>
            <p:cNvSpPr>
              <a:spLocks/>
            </p:cNvSpPr>
            <p:nvPr/>
          </p:nvSpPr>
          <p:spPr bwMode="auto">
            <a:xfrm>
              <a:off x="10493" y="1271"/>
              <a:ext cx="1586" cy="816"/>
            </a:xfrm>
            <a:custGeom>
              <a:avLst/>
              <a:gdLst/>
              <a:ahLst/>
              <a:cxnLst>
                <a:cxn ang="0">
                  <a:pos x="1147" y="0"/>
                </a:cxn>
                <a:cxn ang="0">
                  <a:pos x="160" y="0"/>
                </a:cxn>
                <a:cxn ang="0">
                  <a:pos x="0" y="160"/>
                </a:cxn>
                <a:cxn ang="0">
                  <a:pos x="0" y="717"/>
                </a:cxn>
                <a:cxn ang="0">
                  <a:pos x="987" y="717"/>
                </a:cxn>
                <a:cxn ang="0">
                  <a:pos x="1147" y="558"/>
                </a:cxn>
                <a:cxn ang="0">
                  <a:pos x="1147" y="0"/>
                </a:cxn>
              </a:cxnLst>
              <a:rect l="0" t="0" r="r" b="b"/>
              <a:pathLst>
                <a:path w="1147" h="718">
                  <a:moveTo>
                    <a:pt x="1147" y="0"/>
                  </a:moveTo>
                  <a:lnTo>
                    <a:pt x="160" y="0"/>
                  </a:lnTo>
                  <a:lnTo>
                    <a:pt x="0" y="160"/>
                  </a:lnTo>
                  <a:lnTo>
                    <a:pt x="0" y="717"/>
                  </a:lnTo>
                  <a:lnTo>
                    <a:pt x="987" y="717"/>
                  </a:lnTo>
                  <a:lnTo>
                    <a:pt x="1147" y="558"/>
                  </a:lnTo>
                  <a:lnTo>
                    <a:pt x="1147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 sz="800" b="1" dirty="0" smtClean="0">
                <a:latin typeface="Arial" pitchFamily="34" charset="0"/>
                <a:cs typeface="Arial" pitchFamily="34" charset="0"/>
              </a:endParaRPr>
            </a:p>
            <a:p>
              <a:pPr algn="ctr"/>
              <a:r>
                <a:rPr lang="ru-RU" sz="800" b="1" dirty="0" smtClean="0">
                  <a:latin typeface="Arial" pitchFamily="34" charset="0"/>
                  <a:cs typeface="Arial" pitchFamily="34" charset="0"/>
                </a:rPr>
                <a:t>Муниципальная собственность</a:t>
              </a:r>
              <a:endParaRPr lang="ru-RU" sz="800" b="1" dirty="0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27002" name="docshape772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7264" y="877"/>
              <a:ext cx="2021" cy="15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7003" name="docshape773"/>
            <p:cNvSpPr>
              <a:spLocks/>
            </p:cNvSpPr>
            <p:nvPr/>
          </p:nvSpPr>
          <p:spPr bwMode="auto">
            <a:xfrm>
              <a:off x="7780" y="1293"/>
              <a:ext cx="1310" cy="770"/>
            </a:xfrm>
            <a:custGeom>
              <a:avLst/>
              <a:gdLst/>
              <a:ahLst/>
              <a:cxnLst>
                <a:cxn ang="0">
                  <a:pos x="1144" y="0"/>
                </a:cxn>
                <a:cxn ang="0">
                  <a:pos x="159" y="0"/>
                </a:cxn>
                <a:cxn ang="0">
                  <a:pos x="0" y="160"/>
                </a:cxn>
                <a:cxn ang="0">
                  <a:pos x="0" y="717"/>
                </a:cxn>
                <a:cxn ang="0">
                  <a:pos x="985" y="717"/>
                </a:cxn>
                <a:cxn ang="0">
                  <a:pos x="1144" y="557"/>
                </a:cxn>
                <a:cxn ang="0">
                  <a:pos x="1144" y="0"/>
                </a:cxn>
              </a:cxnLst>
              <a:rect l="0" t="0" r="r" b="b"/>
              <a:pathLst>
                <a:path w="1145" h="718">
                  <a:moveTo>
                    <a:pt x="1144" y="0"/>
                  </a:moveTo>
                  <a:lnTo>
                    <a:pt x="159" y="0"/>
                  </a:lnTo>
                  <a:lnTo>
                    <a:pt x="0" y="160"/>
                  </a:lnTo>
                  <a:lnTo>
                    <a:pt x="0" y="717"/>
                  </a:lnTo>
                  <a:lnTo>
                    <a:pt x="985" y="717"/>
                  </a:lnTo>
                  <a:lnTo>
                    <a:pt x="1144" y="557"/>
                  </a:lnTo>
                  <a:lnTo>
                    <a:pt x="1144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27004" name="docshape774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14364" y="877"/>
              <a:ext cx="2021" cy="15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7005" name="docshape775"/>
            <p:cNvSpPr>
              <a:spLocks/>
            </p:cNvSpPr>
            <p:nvPr/>
          </p:nvSpPr>
          <p:spPr bwMode="auto">
            <a:xfrm>
              <a:off x="13738" y="1259"/>
              <a:ext cx="2023" cy="853"/>
            </a:xfrm>
            <a:custGeom>
              <a:avLst/>
              <a:gdLst/>
              <a:ahLst/>
              <a:cxnLst>
                <a:cxn ang="0">
                  <a:pos x="1144" y="0"/>
                </a:cxn>
                <a:cxn ang="0">
                  <a:pos x="159" y="0"/>
                </a:cxn>
                <a:cxn ang="0">
                  <a:pos x="0" y="160"/>
                </a:cxn>
                <a:cxn ang="0">
                  <a:pos x="0" y="717"/>
                </a:cxn>
                <a:cxn ang="0">
                  <a:pos x="985" y="717"/>
                </a:cxn>
                <a:cxn ang="0">
                  <a:pos x="1144" y="558"/>
                </a:cxn>
                <a:cxn ang="0">
                  <a:pos x="1144" y="0"/>
                </a:cxn>
              </a:cxnLst>
              <a:rect l="0" t="0" r="r" b="b"/>
              <a:pathLst>
                <a:path w="1145" h="718">
                  <a:moveTo>
                    <a:pt x="1144" y="0"/>
                  </a:moveTo>
                  <a:lnTo>
                    <a:pt x="159" y="0"/>
                  </a:lnTo>
                  <a:lnTo>
                    <a:pt x="0" y="160"/>
                  </a:lnTo>
                  <a:lnTo>
                    <a:pt x="0" y="717"/>
                  </a:lnTo>
                  <a:lnTo>
                    <a:pt x="985" y="717"/>
                  </a:lnTo>
                  <a:lnTo>
                    <a:pt x="1144" y="558"/>
                  </a:lnTo>
                  <a:lnTo>
                    <a:pt x="1144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ru-RU" sz="800" b="1" dirty="0" smtClean="0">
                  <a:latin typeface="Arial" pitchFamily="34" charset="0"/>
                  <a:cs typeface="Arial" pitchFamily="34" charset="0"/>
                </a:rPr>
                <a:t>Возможно подключение к электроснабжению, водоснабжению </a:t>
              </a:r>
              <a:endParaRPr lang="ru-RU" sz="800" b="1" dirty="0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27006" name="docshape776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9052" y="877"/>
              <a:ext cx="2024" cy="15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7007" name="docshape777"/>
            <p:cNvSpPr>
              <a:spLocks/>
            </p:cNvSpPr>
            <p:nvPr/>
          </p:nvSpPr>
          <p:spPr bwMode="auto">
            <a:xfrm>
              <a:off x="9251" y="1329"/>
              <a:ext cx="1169" cy="804"/>
            </a:xfrm>
            <a:custGeom>
              <a:avLst/>
              <a:gdLst/>
              <a:ahLst/>
              <a:cxnLst>
                <a:cxn ang="0">
                  <a:pos x="1146" y="0"/>
                </a:cxn>
                <a:cxn ang="0">
                  <a:pos x="160" y="0"/>
                </a:cxn>
                <a:cxn ang="0">
                  <a:pos x="0" y="160"/>
                </a:cxn>
                <a:cxn ang="0">
                  <a:pos x="0" y="717"/>
                </a:cxn>
                <a:cxn ang="0">
                  <a:pos x="987" y="717"/>
                </a:cxn>
                <a:cxn ang="0">
                  <a:pos x="1146" y="558"/>
                </a:cxn>
                <a:cxn ang="0">
                  <a:pos x="1146" y="0"/>
                </a:cxn>
              </a:cxnLst>
              <a:rect l="0" t="0" r="r" b="b"/>
              <a:pathLst>
                <a:path w="1147" h="718">
                  <a:moveTo>
                    <a:pt x="1146" y="0"/>
                  </a:moveTo>
                  <a:lnTo>
                    <a:pt x="160" y="0"/>
                  </a:lnTo>
                  <a:lnTo>
                    <a:pt x="0" y="160"/>
                  </a:lnTo>
                  <a:lnTo>
                    <a:pt x="0" y="717"/>
                  </a:lnTo>
                  <a:lnTo>
                    <a:pt x="987" y="717"/>
                  </a:lnTo>
                  <a:lnTo>
                    <a:pt x="1146" y="558"/>
                  </a:lnTo>
                  <a:lnTo>
                    <a:pt x="114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800" dirty="0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27008" name="docshape778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12631" y="877"/>
              <a:ext cx="2024" cy="15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7009" name="docshape779"/>
            <p:cNvSpPr>
              <a:spLocks/>
            </p:cNvSpPr>
            <p:nvPr/>
          </p:nvSpPr>
          <p:spPr bwMode="auto">
            <a:xfrm>
              <a:off x="12134" y="1259"/>
              <a:ext cx="1586" cy="890"/>
            </a:xfrm>
            <a:custGeom>
              <a:avLst/>
              <a:gdLst/>
              <a:ahLst/>
              <a:cxnLst>
                <a:cxn ang="0">
                  <a:pos x="1147" y="0"/>
                </a:cxn>
                <a:cxn ang="0">
                  <a:pos x="160" y="0"/>
                </a:cxn>
                <a:cxn ang="0">
                  <a:pos x="0" y="160"/>
                </a:cxn>
                <a:cxn ang="0">
                  <a:pos x="0" y="717"/>
                </a:cxn>
                <a:cxn ang="0">
                  <a:pos x="987" y="717"/>
                </a:cxn>
                <a:cxn ang="0">
                  <a:pos x="1147" y="558"/>
                </a:cxn>
                <a:cxn ang="0">
                  <a:pos x="1147" y="0"/>
                </a:cxn>
              </a:cxnLst>
              <a:rect l="0" t="0" r="r" b="b"/>
              <a:pathLst>
                <a:path w="1147" h="718">
                  <a:moveTo>
                    <a:pt x="1147" y="0"/>
                  </a:moveTo>
                  <a:lnTo>
                    <a:pt x="160" y="0"/>
                  </a:lnTo>
                  <a:lnTo>
                    <a:pt x="0" y="160"/>
                  </a:lnTo>
                  <a:lnTo>
                    <a:pt x="0" y="717"/>
                  </a:lnTo>
                  <a:lnTo>
                    <a:pt x="987" y="717"/>
                  </a:lnTo>
                  <a:lnTo>
                    <a:pt x="1147" y="558"/>
                  </a:lnTo>
                  <a:lnTo>
                    <a:pt x="1147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ru-RU" sz="800" b="1" dirty="0" smtClean="0">
                  <a:latin typeface="Arial" pitchFamily="34" charset="0"/>
                  <a:cs typeface="Arial" pitchFamily="34" charset="0"/>
                </a:rPr>
                <a:t>Площадь - 1,5 га, </a:t>
              </a:r>
              <a:r>
                <a:rPr lang="ru-RU" sz="800" b="1" dirty="0" err="1" smtClean="0">
                  <a:latin typeface="Arial" pitchFamily="34" charset="0"/>
                  <a:cs typeface="Arial" pitchFamily="34" charset="0"/>
                </a:rPr>
                <a:t>Марксовский</a:t>
              </a:r>
              <a:r>
                <a:rPr lang="ru-RU" sz="800" b="1" dirty="0" smtClean="0">
                  <a:latin typeface="Arial" pitchFamily="34" charset="0"/>
                  <a:cs typeface="Arial" pitchFamily="34" charset="0"/>
                </a:rPr>
                <a:t> район </a:t>
              </a:r>
              <a:r>
                <a:rPr lang="ru-RU" sz="800" b="1" dirty="0" err="1" smtClean="0">
                  <a:latin typeface="Arial" pitchFamily="34" charset="0"/>
                  <a:cs typeface="Arial" pitchFamily="34" charset="0"/>
                </a:rPr>
                <a:t>с.Звонаревка</a:t>
              </a:r>
              <a:r>
                <a:rPr lang="ru-RU" sz="800" b="1" dirty="0" smtClean="0">
                  <a:latin typeface="Arial" pitchFamily="34" charset="0"/>
                  <a:cs typeface="Arial" pitchFamily="34" charset="0"/>
                </a:rPr>
                <a:t>  </a:t>
              </a:r>
              <a:endParaRPr lang="ru-RU" sz="8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7010" name="docshape780"/>
            <p:cNvSpPr txBox="1">
              <a:spLocks noChangeArrowheads="1"/>
            </p:cNvSpPr>
            <p:nvPr/>
          </p:nvSpPr>
          <p:spPr bwMode="auto">
            <a:xfrm>
              <a:off x="7814" y="1257"/>
              <a:ext cx="1269" cy="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79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lang="ru-RU" sz="1000" b="1" dirty="0" smtClean="0">
                <a:solidFill>
                  <a:srgbClr val="414042"/>
                </a:solidFill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79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lang="ru-RU" sz="800" b="1" dirty="0" smtClean="0">
                  <a:latin typeface="Arial" pitchFamily="34" charset="0"/>
                  <a:cs typeface="Arial" pitchFamily="34" charset="0"/>
                </a:rPr>
                <a:t>1 млрд.руб</a:t>
              </a:r>
              <a:r>
                <a:rPr lang="ru-RU" sz="1000" b="1" dirty="0" smtClean="0">
                  <a:latin typeface="Arial" pitchFamily="34" charset="0"/>
                  <a:cs typeface="Arial" pitchFamily="34" charset="0"/>
                </a:rPr>
                <a:t>. </a:t>
              </a:r>
              <a:endParaRPr kumimoji="0" lang="ru-RU" sz="10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7011" name="docshape781"/>
            <p:cNvSpPr txBox="1">
              <a:spLocks noChangeArrowheads="1"/>
            </p:cNvSpPr>
            <p:nvPr/>
          </p:nvSpPr>
          <p:spPr bwMode="auto">
            <a:xfrm>
              <a:off x="9272" y="1329"/>
              <a:ext cx="1203" cy="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79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79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 Аренда</a:t>
              </a:r>
            </a:p>
          </p:txBody>
        </p:sp>
        <p:sp>
          <p:nvSpPr>
            <p:cNvPr id="127012" name="docshape782"/>
            <p:cNvSpPr txBox="1">
              <a:spLocks noChangeArrowheads="1"/>
            </p:cNvSpPr>
            <p:nvPr/>
          </p:nvSpPr>
          <p:spPr bwMode="auto">
            <a:xfrm>
              <a:off x="11697" y="1381"/>
              <a:ext cx="378" cy="4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19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endParaRPr>
            </a:p>
          </p:txBody>
        </p:sp>
        <p:sp>
          <p:nvSpPr>
            <p:cNvPr id="127013" name="docshape783"/>
            <p:cNvSpPr txBox="1">
              <a:spLocks noChangeArrowheads="1"/>
            </p:cNvSpPr>
            <p:nvPr/>
          </p:nvSpPr>
          <p:spPr bwMode="auto">
            <a:xfrm>
              <a:off x="13193" y="1464"/>
              <a:ext cx="865" cy="3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28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7014" name="docshape784"/>
            <p:cNvSpPr txBox="1">
              <a:spLocks noChangeArrowheads="1"/>
            </p:cNvSpPr>
            <p:nvPr/>
          </p:nvSpPr>
          <p:spPr bwMode="auto">
            <a:xfrm>
              <a:off x="15083" y="1381"/>
              <a:ext cx="520" cy="4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457200" marR="0" lvl="1" indent="0" algn="l" defTabSz="914400" rtl="0" eaLnBrk="1" fontAlgn="base" latinLnBrk="0" hangingPunct="1">
                <a:lnSpc>
                  <a:spcPct val="119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7015" name="docshape785"/>
            <p:cNvSpPr txBox="1">
              <a:spLocks noChangeArrowheads="1"/>
            </p:cNvSpPr>
            <p:nvPr/>
          </p:nvSpPr>
          <p:spPr bwMode="auto">
            <a:xfrm>
              <a:off x="7801" y="2163"/>
              <a:ext cx="1146" cy="1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71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800" i="0" u="none" strike="noStrike" cap="none" normalizeH="0" baseline="0" dirty="0" smtClean="0">
                  <a:ln>
                    <a:noFill/>
                  </a:ln>
                  <a:effectLst/>
                  <a:latin typeface="Arial" pitchFamily="34" charset="0"/>
                  <a:cs typeface="Arial" pitchFamily="34" charset="0"/>
                </a:rPr>
                <a:t>ИНВЕСТИЦИИ</a:t>
              </a:r>
              <a:endParaRPr kumimoji="0" lang="ru-RU" sz="180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7016" name="docshape786"/>
            <p:cNvSpPr txBox="1">
              <a:spLocks noChangeArrowheads="1"/>
            </p:cNvSpPr>
            <p:nvPr/>
          </p:nvSpPr>
          <p:spPr bwMode="auto">
            <a:xfrm>
              <a:off x="9486" y="2163"/>
              <a:ext cx="1101" cy="3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457200" marR="0" lvl="1" indent="0" algn="l" defTabSz="914400" rtl="0" eaLnBrk="1" fontAlgn="base" latinLnBrk="0" hangingPunct="1">
                <a:lnSpc>
                  <a:spcPct val="100000"/>
                </a:lnSpc>
                <a:spcBef>
                  <a:spcPts val="75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7018" name="docshape788"/>
            <p:cNvSpPr txBox="1">
              <a:spLocks noChangeArrowheads="1"/>
            </p:cNvSpPr>
            <p:nvPr/>
          </p:nvSpPr>
          <p:spPr bwMode="auto">
            <a:xfrm>
              <a:off x="13248" y="2163"/>
              <a:ext cx="772" cy="1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71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7019" name="docshape789"/>
            <p:cNvSpPr txBox="1">
              <a:spLocks noChangeArrowheads="1"/>
            </p:cNvSpPr>
            <p:nvPr/>
          </p:nvSpPr>
          <p:spPr bwMode="auto">
            <a:xfrm>
              <a:off x="15007" y="2163"/>
              <a:ext cx="691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33338" lvl="0" indent="0" algn="ctr" defTabSz="914400" rtl="0" eaLnBrk="1" fontAlgn="base" latinLnBrk="0" hangingPunct="1">
                <a:lnSpc>
                  <a:spcPct val="7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1" name="TextBox 60"/>
          <p:cNvSpPr txBox="1"/>
          <p:nvPr/>
        </p:nvSpPr>
        <p:spPr>
          <a:xfrm>
            <a:off x="5509413" y="1923877"/>
            <a:ext cx="126274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>
                <a:latin typeface="Arial" pitchFamily="34" charset="0"/>
                <a:cs typeface="Arial" pitchFamily="34" charset="0"/>
              </a:rPr>
              <a:t>ФОРМА СДЕЛКИ</a:t>
            </a:r>
            <a:endParaRPr lang="ru-RU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6471351" y="1893142"/>
            <a:ext cx="13498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>
                <a:latin typeface="Arial" pitchFamily="34" charset="0"/>
                <a:cs typeface="Arial" pitchFamily="34" charset="0"/>
              </a:rPr>
              <a:t>ФОРМА СОБСТВЕННОСТИ</a:t>
            </a:r>
            <a:endParaRPr lang="ru-RU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7521751" y="1933276"/>
            <a:ext cx="126274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>
                <a:latin typeface="Arial" pitchFamily="34" charset="0"/>
                <a:cs typeface="Arial" pitchFamily="34" charset="0"/>
              </a:rPr>
              <a:t>ПЛОЩАДКА</a:t>
            </a:r>
            <a:endParaRPr lang="ru-RU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8492787" y="1934653"/>
            <a:ext cx="126274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>
                <a:latin typeface="Arial" pitchFamily="34" charset="0"/>
                <a:cs typeface="Arial" pitchFamily="34" charset="0"/>
              </a:rPr>
              <a:t>ИНФРАСТРУКТУРА</a:t>
            </a:r>
            <a:endParaRPr lang="ru-RU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266540" y="4091419"/>
            <a:ext cx="4953000" cy="24622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Предпосылки</a:t>
            </a:r>
            <a:endParaRPr lang="ru-RU" sz="1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341194" y="4474029"/>
            <a:ext cx="494926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 Наличие кормовой базы для птицеводства</a:t>
            </a:r>
          </a:p>
          <a:p>
            <a:pPr algn="just">
              <a:buFont typeface="Wingdings" pitchFamily="2" charset="2"/>
              <a:buChar char="ü"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 Наличие рабочей силы</a:t>
            </a:r>
          </a:p>
          <a:p>
            <a:pPr algn="just">
              <a:buFont typeface="Wingdings" pitchFamily="2" charset="2"/>
              <a:buChar char="ü"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Наличие  земельного участка, соответствующего  проекту</a:t>
            </a:r>
          </a:p>
          <a:p>
            <a:pPr algn="just"/>
            <a:endParaRPr lang="ru-RU" sz="10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5595257" y="4393593"/>
            <a:ext cx="4169229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000" dirty="0" smtClean="0">
                <a:latin typeface="Arial" pitchFamily="34" charset="0"/>
                <a:cs typeface="Arial" pitchFamily="34" charset="0"/>
              </a:rPr>
              <a:t>Марксовский район относится к числу развитых районов Саратовской области. Благодаря территориальному расположению района и природно-климатическим условиям, сельское хозяйство специализируется на выращивании зерновых культур, подсолнечника, картофеля, разведения КРС мясомолочного направления, активно развивается садоводство.</a:t>
            </a:r>
          </a:p>
          <a:p>
            <a:pPr algn="just"/>
            <a:r>
              <a:rPr lang="ru-RU" sz="1000" dirty="0" smtClean="0">
                <a:latin typeface="Arial" pitchFamily="34" charset="0"/>
                <a:cs typeface="Arial" pitchFamily="34" charset="0"/>
              </a:rPr>
              <a:t>Переработка сельскохозяйственного сырья в основном производится в г. Марксе</a:t>
            </a:r>
          </a:p>
          <a:p>
            <a:pPr algn="just"/>
            <a:endParaRPr lang="ru-RU" sz="10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Наличие высококвалифицированных кадров (СГАУ им. Н.И. Вавилова - входит в топ-5 лучших аграрных вузов страны, специализируется, помимо подготовки специалистов, на разработке и внедрении новых технологий в АПК)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5691116" y="4071258"/>
            <a:ext cx="3986609" cy="24622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1000" b="1" dirty="0" smtClean="0">
                <a:latin typeface="Arial" pitchFamily="34" charset="0"/>
                <a:cs typeface="Arial" pitchFamily="34" charset="0"/>
              </a:rPr>
              <a:t>Конкурентные преимущества</a:t>
            </a:r>
            <a:endParaRPr lang="ru-RU" sz="1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7021" name="Picture 45" descr="C:\Users\аврамиди-мв\Desktop\Huehner-in-Kaefighaltung_CHAIWATPHOTOS-s_2072.jpg"/>
          <p:cNvPicPr>
            <a:picLocks noChangeAspect="1" noChangeArrowheads="1"/>
          </p:cNvPicPr>
          <p:nvPr/>
        </p:nvPicPr>
        <p:blipFill>
          <a:blip r:embed="rId11">
            <a:lum bright="-6000" contrast="29000"/>
          </a:blip>
          <a:srcRect/>
          <a:stretch>
            <a:fillRect/>
          </a:stretch>
        </p:blipFill>
        <p:spPr bwMode="auto">
          <a:xfrm>
            <a:off x="409433" y="1364776"/>
            <a:ext cx="4074885" cy="2661314"/>
          </a:xfrm>
          <a:prstGeom prst="rect">
            <a:avLst/>
          </a:prstGeom>
          <a:noFill/>
        </p:spPr>
      </p:pic>
      <p:sp>
        <p:nvSpPr>
          <p:cNvPr id="43" name="Прямоугольник 42"/>
          <p:cNvSpPr/>
          <p:nvPr/>
        </p:nvSpPr>
        <p:spPr>
          <a:xfrm>
            <a:off x="410194" y="5528402"/>
            <a:ext cx="4953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100" b="1" i="1" dirty="0" smtClean="0">
                <a:latin typeface="Arial" pitchFamily="34" charset="0"/>
                <a:cs typeface="Arial" pitchFamily="34" charset="0"/>
              </a:rPr>
              <a:t>Для реализации  </a:t>
            </a:r>
            <a:r>
              <a:rPr lang="ru-RU" sz="1100" b="1" i="1" dirty="0" err="1" smtClean="0">
                <a:latin typeface="Arial" pitchFamily="34" charset="0"/>
                <a:cs typeface="Arial" pitchFamily="34" charset="0"/>
              </a:rPr>
              <a:t>бизнес-кейса</a:t>
            </a:r>
            <a:r>
              <a:rPr lang="ru-RU" sz="1100" b="1" i="1" dirty="0" smtClean="0">
                <a:latin typeface="Arial" pitchFamily="34" charset="0"/>
                <a:cs typeface="Arial" pitchFamily="34" charset="0"/>
              </a:rPr>
              <a:t> имеется свободная</a:t>
            </a:r>
          </a:p>
          <a:p>
            <a:r>
              <a:rPr lang="ru-RU" sz="1100" b="1" i="1" dirty="0" smtClean="0">
                <a:latin typeface="Arial" pitchFamily="34" charset="0"/>
                <a:cs typeface="Arial" pitchFamily="34" charset="0"/>
              </a:rPr>
              <a:t>инвестиционная площадка </a:t>
            </a:r>
          </a:p>
          <a:p>
            <a:r>
              <a:rPr lang="ru-RU" sz="1100" b="1" i="1" dirty="0" smtClean="0">
                <a:latin typeface="Arial" pitchFamily="34" charset="0"/>
                <a:cs typeface="Arial" pitchFamily="34" charset="0"/>
              </a:rPr>
              <a:t>Ссылка на видеоролик </a:t>
            </a:r>
          </a:p>
          <a:p>
            <a:r>
              <a:rPr lang="ru-RU" sz="11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100" b="1" i="1" dirty="0" smtClean="0">
                <a:latin typeface="Arial" pitchFamily="34" charset="0"/>
                <a:cs typeface="Arial" pitchFamily="34" charset="0"/>
                <a:hlinkClick r:id="rId12"/>
              </a:rPr>
              <a:t>https://youtu.be/suikkOGmFtQ</a:t>
            </a:r>
            <a:endParaRPr lang="ru-RU" sz="1100" b="1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4" name="Picture 2" descr="C:\Users\нигматулинаои\Desktop\для презентации\Герб Маркс - без фона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50335" y="0"/>
            <a:ext cx="655665" cy="7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62820313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592778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ИНВЕСТИЦИОННАЯ ИДЕЯ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=""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6" y="163628"/>
            <a:ext cx="2320959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инвестиционная идея</a:t>
            </a:r>
            <a:endParaRPr lang="x-none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Номер слайда 50">
            <a:extLst>
              <a:ext uri="{FF2B5EF4-FFF2-40B4-BE49-F238E27FC236}">
                <a16:creationId xmlns="" xmlns:a16="http://schemas.microsoft.com/office/drawing/2014/main" id="{44424661-66FD-8F93-DC83-63C5A9828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37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4" name="Рисунок 83" descr="Маркер со сплошной заливкой">
            <a:extLst>
              <a:ext uri="{FF2B5EF4-FFF2-40B4-BE49-F238E27FC236}">
                <a16:creationId xmlns="" xmlns:a16="http://schemas.microsoft.com/office/drawing/2014/main" id="{72083DFE-EDD9-273A-911A-529160DD2C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329080" y="3214360"/>
            <a:ext cx="180000" cy="180000"/>
          </a:xfrm>
          <a:prstGeom prst="rect">
            <a:avLst/>
          </a:prstGeom>
        </p:spPr>
      </p:pic>
      <p:sp>
        <p:nvSpPr>
          <p:cNvPr id="126" name="TextBox 125">
            <a:extLst>
              <a:ext uri="{FF2B5EF4-FFF2-40B4-BE49-F238E27FC236}">
                <a16:creationId xmlns="" xmlns:a16="http://schemas.microsoft.com/office/drawing/2014/main" id="{E6D9E1F9-3174-97AD-989C-6D9ADCBE2F71}"/>
              </a:ext>
            </a:extLst>
          </p:cNvPr>
          <p:cNvSpPr txBox="1"/>
          <p:nvPr/>
        </p:nvSpPr>
        <p:spPr>
          <a:xfrm>
            <a:off x="717378" y="1721656"/>
            <a:ext cx="44898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endParaRPr lang="x-none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7" name="TextBox 126">
            <a:extLst>
              <a:ext uri="{FF2B5EF4-FFF2-40B4-BE49-F238E27FC236}">
                <a16:creationId xmlns="" xmlns:a16="http://schemas.microsoft.com/office/drawing/2014/main" id="{58C2C973-5563-55D5-F202-5DA06EA91736}"/>
              </a:ext>
            </a:extLst>
          </p:cNvPr>
          <p:cNvSpPr txBox="1"/>
          <p:nvPr/>
        </p:nvSpPr>
        <p:spPr>
          <a:xfrm>
            <a:off x="1215088" y="1562583"/>
            <a:ext cx="4213437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ИНВЕСТИЦИОННЫХ ПЛОЩАДОК</a:t>
            </a:r>
            <a:endParaRPr lang="x-none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A573855-2890-5E85-14C0-7DA28851F63A}"/>
              </a:ext>
            </a:extLst>
          </p:cNvPr>
          <p:cNvSpPr txBox="1"/>
          <p:nvPr/>
        </p:nvSpPr>
        <p:spPr>
          <a:xfrm>
            <a:off x="468685" y="654630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МАРКСОВСКОГО МУНИЦИПАЛЬНОГО РАЙОНА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02965" y="948515"/>
            <a:ext cx="9422926" cy="32316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500" b="1" dirty="0" smtClean="0">
                <a:latin typeface="Arial" pitchFamily="34" charset="0"/>
                <a:cs typeface="Arial" pitchFamily="34" charset="0"/>
              </a:rPr>
              <a:t>Строительство современного тепличного комплекса</a:t>
            </a:r>
            <a:endParaRPr lang="ru-RU" sz="15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docshape795"/>
          <p:cNvSpPr>
            <a:spLocks/>
          </p:cNvSpPr>
          <p:nvPr/>
        </p:nvSpPr>
        <p:spPr bwMode="auto">
          <a:xfrm>
            <a:off x="457200" y="4152385"/>
            <a:ext cx="3507433" cy="365125"/>
          </a:xfrm>
          <a:custGeom>
            <a:avLst/>
            <a:gdLst/>
            <a:ahLst/>
            <a:cxnLst>
              <a:cxn ang="0">
                <a:pos x="5008" y="0"/>
              </a:cxn>
              <a:cxn ang="0">
                <a:pos x="0" y="0"/>
              </a:cxn>
              <a:cxn ang="0">
                <a:pos x="0" y="576"/>
              </a:cxn>
              <a:cxn ang="0">
                <a:pos x="5499" y="576"/>
              </a:cxn>
              <a:cxn ang="0">
                <a:pos x="5008" y="0"/>
              </a:cxn>
            </a:cxnLst>
            <a:rect l="0" t="0" r="r" b="b"/>
            <a:pathLst>
              <a:path w="5499" h="576">
                <a:moveTo>
                  <a:pt x="5008" y="0"/>
                </a:moveTo>
                <a:lnTo>
                  <a:pt x="0" y="0"/>
                </a:lnTo>
                <a:lnTo>
                  <a:pt x="0" y="576"/>
                </a:lnTo>
                <a:lnTo>
                  <a:pt x="5499" y="576"/>
                </a:lnTo>
                <a:lnTo>
                  <a:pt x="5008" y="0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2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" name="docshapegroup769"/>
          <p:cNvGrpSpPr>
            <a:grpSpLocks/>
          </p:cNvGrpSpPr>
          <p:nvPr/>
        </p:nvGrpSpPr>
        <p:grpSpPr bwMode="auto">
          <a:xfrm>
            <a:off x="4067009" y="1095859"/>
            <a:ext cx="6316980" cy="1417975"/>
            <a:chOff x="7264" y="705"/>
            <a:chExt cx="9948" cy="2231"/>
          </a:xfrm>
        </p:grpSpPr>
        <p:pic>
          <p:nvPicPr>
            <p:cNvPr id="127000" name="docshape770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10862" y="877"/>
              <a:ext cx="2024" cy="15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7001" name="docshape771"/>
            <p:cNvSpPr>
              <a:spLocks/>
            </p:cNvSpPr>
            <p:nvPr/>
          </p:nvSpPr>
          <p:spPr bwMode="auto">
            <a:xfrm>
              <a:off x="10648" y="1107"/>
              <a:ext cx="1777" cy="952"/>
            </a:xfrm>
            <a:custGeom>
              <a:avLst/>
              <a:gdLst/>
              <a:ahLst/>
              <a:cxnLst>
                <a:cxn ang="0">
                  <a:pos x="1147" y="0"/>
                </a:cxn>
                <a:cxn ang="0">
                  <a:pos x="160" y="0"/>
                </a:cxn>
                <a:cxn ang="0">
                  <a:pos x="0" y="160"/>
                </a:cxn>
                <a:cxn ang="0">
                  <a:pos x="0" y="717"/>
                </a:cxn>
                <a:cxn ang="0">
                  <a:pos x="987" y="717"/>
                </a:cxn>
                <a:cxn ang="0">
                  <a:pos x="1147" y="558"/>
                </a:cxn>
                <a:cxn ang="0">
                  <a:pos x="1147" y="0"/>
                </a:cxn>
              </a:cxnLst>
              <a:rect l="0" t="0" r="r" b="b"/>
              <a:pathLst>
                <a:path w="1147" h="718">
                  <a:moveTo>
                    <a:pt x="1147" y="0"/>
                  </a:moveTo>
                  <a:lnTo>
                    <a:pt x="160" y="0"/>
                  </a:lnTo>
                  <a:lnTo>
                    <a:pt x="0" y="160"/>
                  </a:lnTo>
                  <a:lnTo>
                    <a:pt x="0" y="717"/>
                  </a:lnTo>
                  <a:lnTo>
                    <a:pt x="987" y="717"/>
                  </a:lnTo>
                  <a:lnTo>
                    <a:pt x="1147" y="558"/>
                  </a:lnTo>
                  <a:lnTo>
                    <a:pt x="1147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 sz="800" b="1" dirty="0" smtClean="0">
                <a:latin typeface="Arial" pitchFamily="34" charset="0"/>
                <a:cs typeface="Arial" pitchFamily="34" charset="0"/>
              </a:endParaRPr>
            </a:p>
            <a:p>
              <a:pPr algn="ctr"/>
              <a:r>
                <a:rPr lang="ru-RU" sz="900" b="1" dirty="0" smtClean="0">
                  <a:latin typeface="Arial" pitchFamily="34" charset="0"/>
                  <a:cs typeface="Arial" pitchFamily="34" charset="0"/>
                </a:rPr>
                <a:t>Муниципальная собственность</a:t>
              </a:r>
              <a:endParaRPr lang="ru-RU" sz="900" b="1" dirty="0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27002" name="docshape772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7264" y="877"/>
              <a:ext cx="2021" cy="15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7003" name="docshape773"/>
            <p:cNvSpPr>
              <a:spLocks/>
            </p:cNvSpPr>
            <p:nvPr/>
          </p:nvSpPr>
          <p:spPr bwMode="auto">
            <a:xfrm>
              <a:off x="7780" y="1195"/>
              <a:ext cx="1405" cy="868"/>
            </a:xfrm>
            <a:custGeom>
              <a:avLst/>
              <a:gdLst/>
              <a:ahLst/>
              <a:cxnLst>
                <a:cxn ang="0">
                  <a:pos x="1144" y="0"/>
                </a:cxn>
                <a:cxn ang="0">
                  <a:pos x="159" y="0"/>
                </a:cxn>
                <a:cxn ang="0">
                  <a:pos x="0" y="160"/>
                </a:cxn>
                <a:cxn ang="0">
                  <a:pos x="0" y="717"/>
                </a:cxn>
                <a:cxn ang="0">
                  <a:pos x="985" y="717"/>
                </a:cxn>
                <a:cxn ang="0">
                  <a:pos x="1144" y="557"/>
                </a:cxn>
                <a:cxn ang="0">
                  <a:pos x="1144" y="0"/>
                </a:cxn>
              </a:cxnLst>
              <a:rect l="0" t="0" r="r" b="b"/>
              <a:pathLst>
                <a:path w="1145" h="718">
                  <a:moveTo>
                    <a:pt x="1144" y="0"/>
                  </a:moveTo>
                  <a:lnTo>
                    <a:pt x="159" y="0"/>
                  </a:lnTo>
                  <a:lnTo>
                    <a:pt x="0" y="160"/>
                  </a:lnTo>
                  <a:lnTo>
                    <a:pt x="0" y="717"/>
                  </a:lnTo>
                  <a:lnTo>
                    <a:pt x="985" y="717"/>
                  </a:lnTo>
                  <a:lnTo>
                    <a:pt x="1144" y="557"/>
                  </a:lnTo>
                  <a:lnTo>
                    <a:pt x="1144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27004" name="docshape774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14364" y="877"/>
              <a:ext cx="2021" cy="15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7005" name="docshape775"/>
            <p:cNvSpPr>
              <a:spLocks/>
            </p:cNvSpPr>
            <p:nvPr/>
          </p:nvSpPr>
          <p:spPr bwMode="auto">
            <a:xfrm>
              <a:off x="14297" y="1018"/>
              <a:ext cx="1440" cy="1137"/>
            </a:xfrm>
            <a:custGeom>
              <a:avLst/>
              <a:gdLst/>
              <a:ahLst/>
              <a:cxnLst>
                <a:cxn ang="0">
                  <a:pos x="1144" y="0"/>
                </a:cxn>
                <a:cxn ang="0">
                  <a:pos x="159" y="0"/>
                </a:cxn>
                <a:cxn ang="0">
                  <a:pos x="0" y="160"/>
                </a:cxn>
                <a:cxn ang="0">
                  <a:pos x="0" y="717"/>
                </a:cxn>
                <a:cxn ang="0">
                  <a:pos x="985" y="717"/>
                </a:cxn>
                <a:cxn ang="0">
                  <a:pos x="1144" y="558"/>
                </a:cxn>
                <a:cxn ang="0">
                  <a:pos x="1144" y="0"/>
                </a:cxn>
              </a:cxnLst>
              <a:rect l="0" t="0" r="r" b="b"/>
              <a:pathLst>
                <a:path w="1145" h="718">
                  <a:moveTo>
                    <a:pt x="1144" y="0"/>
                  </a:moveTo>
                  <a:lnTo>
                    <a:pt x="159" y="0"/>
                  </a:lnTo>
                  <a:lnTo>
                    <a:pt x="0" y="160"/>
                  </a:lnTo>
                  <a:lnTo>
                    <a:pt x="0" y="717"/>
                  </a:lnTo>
                  <a:lnTo>
                    <a:pt x="985" y="717"/>
                  </a:lnTo>
                  <a:lnTo>
                    <a:pt x="1144" y="558"/>
                  </a:lnTo>
                  <a:lnTo>
                    <a:pt x="1144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pic>
          <p:nvPicPr>
            <p:cNvPr id="127006" name="docshape776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9052" y="877"/>
              <a:ext cx="2024" cy="15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7007" name="docshape777"/>
            <p:cNvSpPr>
              <a:spLocks/>
            </p:cNvSpPr>
            <p:nvPr/>
          </p:nvSpPr>
          <p:spPr bwMode="auto">
            <a:xfrm>
              <a:off x="9317" y="1178"/>
              <a:ext cx="1294" cy="862"/>
            </a:xfrm>
            <a:custGeom>
              <a:avLst/>
              <a:gdLst/>
              <a:ahLst/>
              <a:cxnLst>
                <a:cxn ang="0">
                  <a:pos x="1146" y="0"/>
                </a:cxn>
                <a:cxn ang="0">
                  <a:pos x="160" y="0"/>
                </a:cxn>
                <a:cxn ang="0">
                  <a:pos x="0" y="160"/>
                </a:cxn>
                <a:cxn ang="0">
                  <a:pos x="0" y="717"/>
                </a:cxn>
                <a:cxn ang="0">
                  <a:pos x="987" y="717"/>
                </a:cxn>
                <a:cxn ang="0">
                  <a:pos x="1146" y="558"/>
                </a:cxn>
                <a:cxn ang="0">
                  <a:pos x="1146" y="0"/>
                </a:cxn>
              </a:cxnLst>
              <a:rect l="0" t="0" r="r" b="b"/>
              <a:pathLst>
                <a:path w="1147" h="718">
                  <a:moveTo>
                    <a:pt x="1146" y="0"/>
                  </a:moveTo>
                  <a:lnTo>
                    <a:pt x="160" y="0"/>
                  </a:lnTo>
                  <a:lnTo>
                    <a:pt x="0" y="160"/>
                  </a:lnTo>
                  <a:lnTo>
                    <a:pt x="0" y="717"/>
                  </a:lnTo>
                  <a:lnTo>
                    <a:pt x="987" y="717"/>
                  </a:lnTo>
                  <a:lnTo>
                    <a:pt x="1146" y="558"/>
                  </a:lnTo>
                  <a:lnTo>
                    <a:pt x="114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800" dirty="0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27008" name="docshape778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13638" y="705"/>
              <a:ext cx="3574" cy="2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7009" name="docshape779"/>
            <p:cNvSpPr>
              <a:spLocks/>
            </p:cNvSpPr>
            <p:nvPr/>
          </p:nvSpPr>
          <p:spPr bwMode="auto">
            <a:xfrm>
              <a:off x="12466" y="1112"/>
              <a:ext cx="1707" cy="1139"/>
            </a:xfrm>
            <a:custGeom>
              <a:avLst/>
              <a:gdLst/>
              <a:ahLst/>
              <a:cxnLst>
                <a:cxn ang="0">
                  <a:pos x="1147" y="0"/>
                </a:cxn>
                <a:cxn ang="0">
                  <a:pos x="160" y="0"/>
                </a:cxn>
                <a:cxn ang="0">
                  <a:pos x="0" y="160"/>
                </a:cxn>
                <a:cxn ang="0">
                  <a:pos x="0" y="717"/>
                </a:cxn>
                <a:cxn ang="0">
                  <a:pos x="987" y="717"/>
                </a:cxn>
                <a:cxn ang="0">
                  <a:pos x="1147" y="558"/>
                </a:cxn>
                <a:cxn ang="0">
                  <a:pos x="1147" y="0"/>
                </a:cxn>
              </a:cxnLst>
              <a:rect l="0" t="0" r="r" b="b"/>
              <a:pathLst>
                <a:path w="1147" h="718">
                  <a:moveTo>
                    <a:pt x="1147" y="0"/>
                  </a:moveTo>
                  <a:lnTo>
                    <a:pt x="160" y="0"/>
                  </a:lnTo>
                  <a:lnTo>
                    <a:pt x="0" y="160"/>
                  </a:lnTo>
                  <a:lnTo>
                    <a:pt x="0" y="717"/>
                  </a:lnTo>
                  <a:lnTo>
                    <a:pt x="987" y="717"/>
                  </a:lnTo>
                  <a:lnTo>
                    <a:pt x="1147" y="558"/>
                  </a:lnTo>
                  <a:lnTo>
                    <a:pt x="1147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ru-RU" sz="900" b="1" dirty="0" smtClean="0">
                  <a:latin typeface="Arial" pitchFamily="34" charset="0"/>
                  <a:cs typeface="Arial" pitchFamily="34" charset="0"/>
                </a:rPr>
                <a:t>Площадь - 25,7 га </a:t>
              </a:r>
              <a:r>
                <a:rPr lang="ru-RU" sz="900" b="1" dirty="0" err="1" smtClean="0">
                  <a:latin typeface="Arial" pitchFamily="34" charset="0"/>
                  <a:cs typeface="Arial" pitchFamily="34" charset="0"/>
                </a:rPr>
                <a:t>Марксовский</a:t>
              </a:r>
              <a:r>
                <a:rPr lang="ru-RU" sz="900" b="1" dirty="0" smtClean="0">
                  <a:latin typeface="Arial" pitchFamily="34" charset="0"/>
                  <a:cs typeface="Arial" pitchFamily="34" charset="0"/>
                </a:rPr>
                <a:t> район, с. Сосновка, ул. Ленина, д.22/2</a:t>
              </a:r>
              <a:endParaRPr lang="ru-RU" sz="9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7010" name="docshape780"/>
            <p:cNvSpPr txBox="1">
              <a:spLocks noChangeArrowheads="1"/>
            </p:cNvSpPr>
            <p:nvPr/>
          </p:nvSpPr>
          <p:spPr bwMode="auto">
            <a:xfrm>
              <a:off x="7814" y="1178"/>
              <a:ext cx="1269" cy="6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79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lang="ru-RU" sz="800" b="1" dirty="0" smtClean="0"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79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lang="ru-RU" sz="800" b="1" dirty="0" smtClean="0">
                  <a:latin typeface="Arial" pitchFamily="34" charset="0"/>
                  <a:cs typeface="Arial" pitchFamily="34" charset="0"/>
                </a:rPr>
                <a:t>1 </a:t>
              </a:r>
              <a:r>
                <a:rPr lang="ru-RU" sz="1000" b="1" dirty="0" smtClean="0">
                  <a:latin typeface="Arial" pitchFamily="34" charset="0"/>
                  <a:cs typeface="Arial" pitchFamily="34" charset="0"/>
                </a:rPr>
                <a:t>млрд.руб. </a:t>
              </a:r>
              <a:endParaRPr kumimoji="0" lang="ru-RU" sz="10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7011" name="docshape781"/>
            <p:cNvSpPr txBox="1">
              <a:spLocks noChangeArrowheads="1"/>
            </p:cNvSpPr>
            <p:nvPr/>
          </p:nvSpPr>
          <p:spPr bwMode="auto">
            <a:xfrm>
              <a:off x="9519" y="1229"/>
              <a:ext cx="832" cy="5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79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79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Аренда</a:t>
              </a:r>
            </a:p>
          </p:txBody>
        </p:sp>
        <p:sp>
          <p:nvSpPr>
            <p:cNvPr id="127012" name="docshape782"/>
            <p:cNvSpPr txBox="1">
              <a:spLocks noChangeArrowheads="1"/>
            </p:cNvSpPr>
            <p:nvPr/>
          </p:nvSpPr>
          <p:spPr bwMode="auto">
            <a:xfrm>
              <a:off x="11697" y="1381"/>
              <a:ext cx="378" cy="4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19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endParaRPr>
            </a:p>
          </p:txBody>
        </p:sp>
        <p:sp>
          <p:nvSpPr>
            <p:cNvPr id="127013" name="docshape783"/>
            <p:cNvSpPr txBox="1">
              <a:spLocks noChangeArrowheads="1"/>
            </p:cNvSpPr>
            <p:nvPr/>
          </p:nvSpPr>
          <p:spPr bwMode="auto">
            <a:xfrm>
              <a:off x="13193" y="1464"/>
              <a:ext cx="865" cy="3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28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7014" name="docshape784"/>
            <p:cNvSpPr txBox="1">
              <a:spLocks noChangeArrowheads="1"/>
            </p:cNvSpPr>
            <p:nvPr/>
          </p:nvSpPr>
          <p:spPr bwMode="auto">
            <a:xfrm>
              <a:off x="14421" y="1018"/>
              <a:ext cx="1964" cy="16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457200" marR="0" lvl="1" indent="0" algn="l" defTabSz="914400" rtl="0" eaLnBrk="1" fontAlgn="base" latinLnBrk="0" hangingPunct="1">
                <a:lnSpc>
                  <a:spcPct val="119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7015" name="docshape785"/>
            <p:cNvSpPr txBox="1">
              <a:spLocks noChangeArrowheads="1"/>
            </p:cNvSpPr>
            <p:nvPr/>
          </p:nvSpPr>
          <p:spPr bwMode="auto">
            <a:xfrm>
              <a:off x="7838" y="2555"/>
              <a:ext cx="1146" cy="1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71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800" i="0" u="none" strike="noStrike" cap="none" normalizeH="0" baseline="0" dirty="0" smtClean="0">
                  <a:ln>
                    <a:noFill/>
                  </a:ln>
                  <a:effectLst/>
                  <a:latin typeface="Arial" pitchFamily="34" charset="0"/>
                  <a:cs typeface="Arial" pitchFamily="34" charset="0"/>
                </a:rPr>
                <a:t>ИНВЕСТИЦИИ</a:t>
              </a:r>
              <a:endParaRPr kumimoji="0" lang="ru-RU" sz="180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7016" name="docshape786"/>
            <p:cNvSpPr txBox="1">
              <a:spLocks noChangeArrowheads="1"/>
            </p:cNvSpPr>
            <p:nvPr/>
          </p:nvSpPr>
          <p:spPr bwMode="auto">
            <a:xfrm>
              <a:off x="9486" y="2163"/>
              <a:ext cx="1101" cy="3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457200" marR="0" lvl="1" indent="0" algn="l" defTabSz="914400" rtl="0" eaLnBrk="1" fontAlgn="base" latinLnBrk="0" hangingPunct="1">
                <a:lnSpc>
                  <a:spcPct val="100000"/>
                </a:lnSpc>
                <a:spcBef>
                  <a:spcPts val="75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7018" name="docshape788"/>
            <p:cNvSpPr txBox="1">
              <a:spLocks noChangeArrowheads="1"/>
            </p:cNvSpPr>
            <p:nvPr/>
          </p:nvSpPr>
          <p:spPr bwMode="auto">
            <a:xfrm>
              <a:off x="13248" y="2163"/>
              <a:ext cx="772" cy="1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71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7019" name="docshape789"/>
            <p:cNvSpPr txBox="1">
              <a:spLocks noChangeArrowheads="1"/>
            </p:cNvSpPr>
            <p:nvPr/>
          </p:nvSpPr>
          <p:spPr bwMode="auto">
            <a:xfrm>
              <a:off x="15007" y="2163"/>
              <a:ext cx="691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33338" lvl="0" indent="0" algn="ctr" defTabSz="914400" rtl="0" eaLnBrk="1" fontAlgn="base" latinLnBrk="0" hangingPunct="1">
                <a:lnSpc>
                  <a:spcPct val="7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1" name="TextBox 60"/>
          <p:cNvSpPr txBox="1"/>
          <p:nvPr/>
        </p:nvSpPr>
        <p:spPr>
          <a:xfrm>
            <a:off x="5224256" y="2172814"/>
            <a:ext cx="126274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>
                <a:latin typeface="Arial" pitchFamily="34" charset="0"/>
                <a:cs typeface="Arial" pitchFamily="34" charset="0"/>
              </a:rPr>
              <a:t>ФОРМА СДЕЛКИ</a:t>
            </a:r>
            <a:endParaRPr lang="ru-RU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6297391" y="2123799"/>
            <a:ext cx="13498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>
                <a:latin typeface="Arial" pitchFamily="34" charset="0"/>
                <a:cs typeface="Arial" pitchFamily="34" charset="0"/>
              </a:rPr>
              <a:t>ФОРМА СОБСТВЕННОСТИ</a:t>
            </a:r>
            <a:endParaRPr lang="ru-RU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7417559" y="2237488"/>
            <a:ext cx="126274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>
                <a:latin typeface="Arial" pitchFamily="34" charset="0"/>
                <a:cs typeface="Arial" pitchFamily="34" charset="0"/>
              </a:rPr>
              <a:t>ПЛОЩАДКА</a:t>
            </a:r>
            <a:endParaRPr lang="ru-RU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8406820" y="2245313"/>
            <a:ext cx="126274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>
                <a:latin typeface="Arial" pitchFamily="34" charset="0"/>
                <a:cs typeface="Arial" pitchFamily="34" charset="0"/>
              </a:rPr>
              <a:t>ИНФРАСТРУКТУРА</a:t>
            </a:r>
            <a:endParaRPr lang="ru-RU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341127" y="4102708"/>
            <a:ext cx="4953000" cy="24622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Предпосылки</a:t>
            </a:r>
            <a:endParaRPr lang="ru-RU" sz="1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341194" y="4474029"/>
            <a:ext cx="494926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00" dirty="0" smtClean="0">
                <a:latin typeface="Arial" pitchFamily="34" charset="0"/>
                <a:cs typeface="Arial" pitchFamily="34" charset="0"/>
              </a:rPr>
              <a:t>В экономике </a:t>
            </a:r>
            <a:r>
              <a:rPr lang="ru-RU" sz="1000" dirty="0" err="1" smtClean="0">
                <a:latin typeface="Arial" pitchFamily="34" charset="0"/>
                <a:cs typeface="Arial" pitchFamily="34" charset="0"/>
              </a:rPr>
              <a:t>Марксовского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 муниципального района агропромышленный комплекс играет ведущую роль</a:t>
            </a:r>
          </a:p>
          <a:p>
            <a:pPr algn="just">
              <a:buFont typeface="Wingdings" pitchFamily="2" charset="2"/>
              <a:buChar char="ü"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  Смещение потребительских предпочтений в сторону здорового питания</a:t>
            </a:r>
          </a:p>
          <a:p>
            <a:pPr algn="just">
              <a:buFont typeface="Wingdings" pitchFamily="2" charset="2"/>
              <a:buChar char="ü"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  Повышение роли овощей и ягод в потребительской корзине населения </a:t>
            </a:r>
          </a:p>
          <a:p>
            <a:pPr algn="just">
              <a:buFont typeface="Wingdings" pitchFamily="2" charset="2"/>
              <a:buChar char="ü"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  Низкая конкуренция производителей тепличной ягодной продукции в России</a:t>
            </a:r>
          </a:p>
          <a:p>
            <a:pPr algn="just">
              <a:buFont typeface="Wingdings" pitchFamily="2" charset="2"/>
              <a:buChar char="ü"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  Высокая доля импортной ягодной продукции на отечественном рынке</a:t>
            </a:r>
          </a:p>
          <a:p>
            <a:pPr algn="just">
              <a:buFont typeface="Wingdings" pitchFamily="2" charset="2"/>
              <a:buChar char="ü"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  Развитие торговой инфраструктуры, реализующей круглогодично плодоовощную продукцию</a:t>
            </a:r>
          </a:p>
          <a:p>
            <a:pPr algn="just"/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5595257" y="4393593"/>
            <a:ext cx="416922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000" dirty="0" err="1" smtClean="0">
                <a:latin typeface="Arial" pitchFamily="34" charset="0"/>
                <a:cs typeface="Arial" pitchFamily="34" charset="0"/>
              </a:rPr>
              <a:t>Марксовский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 район занимает одно из первых мест в области по наличию и использованию орошаемых земель</a:t>
            </a:r>
          </a:p>
          <a:p>
            <a:pPr algn="just">
              <a:buFont typeface="Wingdings" pitchFamily="2" charset="2"/>
              <a:buChar char="ü"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  Высокая доля овощной продукции в регионе (4 место в РФ по экспорту овощной продукции)</a:t>
            </a:r>
          </a:p>
          <a:p>
            <a:pPr algn="just">
              <a:buFont typeface="Wingdings" pitchFamily="2" charset="2"/>
              <a:buChar char="ü"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  Наличие высококвалифицированных кадров (СГАУ им. Н.И. Вавилова - входит в топ-5 лучших аграрных вузов страны, специализируется, помимо подготовки специалистов, на разработке и внедрении новых технологий в АПК)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5691116" y="4071258"/>
            <a:ext cx="3986609" cy="24622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1000" b="1" dirty="0" smtClean="0">
                <a:latin typeface="Arial" pitchFamily="34" charset="0"/>
                <a:cs typeface="Arial" pitchFamily="34" charset="0"/>
              </a:rPr>
              <a:t>Конкурентные преимущества</a:t>
            </a:r>
            <a:endParaRPr lang="ru-RU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8368496" y="1296365"/>
            <a:ext cx="1381146" cy="98488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800" b="1" dirty="0" smtClean="0">
                <a:latin typeface="Arial" pitchFamily="34" charset="0"/>
                <a:cs typeface="Arial" pitchFamily="34" charset="0"/>
              </a:rPr>
              <a:t>Возможность </a:t>
            </a:r>
          </a:p>
          <a:p>
            <a:pPr algn="ctr"/>
            <a:r>
              <a:rPr lang="ru-RU" sz="800" b="1" dirty="0" smtClean="0">
                <a:latin typeface="Arial" pitchFamily="34" charset="0"/>
                <a:cs typeface="Arial" pitchFamily="34" charset="0"/>
              </a:rPr>
              <a:t>подключение </a:t>
            </a:r>
          </a:p>
          <a:p>
            <a:pPr algn="ctr"/>
            <a:r>
              <a:rPr lang="ru-RU" sz="800" b="1" dirty="0" smtClean="0">
                <a:latin typeface="Arial" pitchFamily="34" charset="0"/>
                <a:cs typeface="Arial" pitchFamily="34" charset="0"/>
              </a:rPr>
              <a:t>к объектам газоснабжения, </a:t>
            </a:r>
          </a:p>
          <a:p>
            <a:pPr algn="ctr"/>
            <a:r>
              <a:rPr lang="ru-RU" sz="900" b="1" dirty="0" smtClean="0">
                <a:latin typeface="Arial" pitchFamily="34" charset="0"/>
                <a:cs typeface="Arial" pitchFamily="34" charset="0"/>
              </a:rPr>
              <a:t>электроснабжения</a:t>
            </a:r>
          </a:p>
          <a:p>
            <a:pPr algn="ctr"/>
            <a:r>
              <a:rPr lang="ru-RU" sz="800" b="1" dirty="0" smtClean="0">
                <a:latin typeface="Arial" pitchFamily="34" charset="0"/>
                <a:cs typeface="Arial" pitchFamily="34" charset="0"/>
              </a:rPr>
              <a:t>по техническим условиям</a:t>
            </a:r>
            <a:endParaRPr lang="ru-RU" sz="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5954" name="Picture 2" descr="C:\Users\аврамиди-мв\Desktop\25.jpg"/>
          <p:cNvPicPr>
            <a:picLocks noChangeAspect="1" noChangeArrowheads="1"/>
          </p:cNvPicPr>
          <p:nvPr/>
        </p:nvPicPr>
        <p:blipFill>
          <a:blip r:embed="rId11">
            <a:lum contrast="47000"/>
          </a:blip>
          <a:srcRect/>
          <a:stretch>
            <a:fillRect/>
          </a:stretch>
        </p:blipFill>
        <p:spPr bwMode="auto">
          <a:xfrm>
            <a:off x="427512" y="1319742"/>
            <a:ext cx="3941288" cy="2732969"/>
          </a:xfrm>
          <a:prstGeom prst="rect">
            <a:avLst/>
          </a:prstGeom>
          <a:noFill/>
        </p:spPr>
      </p:pic>
      <p:sp>
        <p:nvSpPr>
          <p:cNvPr id="42" name="docshape795"/>
          <p:cNvSpPr>
            <a:spLocks/>
          </p:cNvSpPr>
          <p:nvPr/>
        </p:nvSpPr>
        <p:spPr bwMode="auto">
          <a:xfrm>
            <a:off x="4380746" y="2522560"/>
            <a:ext cx="3563037" cy="275663"/>
          </a:xfrm>
          <a:custGeom>
            <a:avLst/>
            <a:gdLst/>
            <a:ahLst/>
            <a:cxnLst>
              <a:cxn ang="0">
                <a:pos x="5008" y="0"/>
              </a:cxn>
              <a:cxn ang="0">
                <a:pos x="0" y="0"/>
              </a:cxn>
              <a:cxn ang="0">
                <a:pos x="0" y="576"/>
              </a:cxn>
              <a:cxn ang="0">
                <a:pos x="5499" y="576"/>
              </a:cxn>
              <a:cxn ang="0">
                <a:pos x="5008" y="0"/>
              </a:cxn>
            </a:cxnLst>
            <a:rect l="0" t="0" r="r" b="b"/>
            <a:pathLst>
              <a:path w="5499" h="576">
                <a:moveTo>
                  <a:pt x="5008" y="0"/>
                </a:moveTo>
                <a:lnTo>
                  <a:pt x="0" y="0"/>
                </a:lnTo>
                <a:lnTo>
                  <a:pt x="0" y="576"/>
                </a:lnTo>
                <a:lnTo>
                  <a:pt x="5499" y="576"/>
                </a:lnTo>
                <a:lnTo>
                  <a:pt x="5008" y="0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sz="1000" b="1" dirty="0" smtClean="0">
                <a:latin typeface="Arial" pitchFamily="34" charset="0"/>
                <a:cs typeface="Arial" pitchFamily="34" charset="0"/>
              </a:rPr>
              <a:t>суть проекта</a:t>
            </a:r>
            <a:endParaRPr lang="ru-RU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363655" y="2801074"/>
            <a:ext cx="33798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строительство современного тепличного комплекса 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779827" y="5936777"/>
            <a:ext cx="40141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i="1" dirty="0" smtClean="0">
                <a:latin typeface="Arial" pitchFamily="34" charset="0"/>
                <a:cs typeface="Arial" pitchFamily="34" charset="0"/>
              </a:rPr>
              <a:t>Для реализации  инвестиционной идеи</a:t>
            </a:r>
          </a:p>
          <a:p>
            <a:r>
              <a:rPr lang="ru-RU" sz="1000" b="1" i="1" dirty="0" smtClean="0">
                <a:latin typeface="Arial" pitchFamily="34" charset="0"/>
                <a:cs typeface="Arial" pitchFamily="34" charset="0"/>
              </a:rPr>
              <a:t> имеется свободная инвестиционная площадка </a:t>
            </a:r>
          </a:p>
          <a:p>
            <a:r>
              <a:rPr lang="ru-RU" sz="1000" b="1" i="1" dirty="0" smtClean="0">
                <a:latin typeface="Arial" pitchFamily="34" charset="0"/>
                <a:cs typeface="Arial" pitchFamily="34" charset="0"/>
              </a:rPr>
              <a:t>Ссылка на видеоролик </a:t>
            </a:r>
          </a:p>
          <a:p>
            <a:r>
              <a:rPr lang="en-US" sz="10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  <a:hlinkClick r:id="rId12"/>
              </a:rPr>
              <a:t>https://youtu.be/y2sjGh9Md90</a:t>
            </a:r>
            <a:endParaRPr lang="ru-RU" sz="1000" dirty="0">
              <a:solidFill>
                <a:srgbClr val="C00000"/>
              </a:solidFill>
            </a:endParaRPr>
          </a:p>
        </p:txBody>
      </p:sp>
      <p:pic>
        <p:nvPicPr>
          <p:cNvPr id="45" name="Picture 2" descr="C:\Users\нигматулинаои\Desktop\для презентации\Герб Маркс - без фона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50335" y="0"/>
            <a:ext cx="655665" cy="7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62820313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592778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ИНВЕСТИЦИОННАЯ ИДЕЯ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=""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6" y="163628"/>
            <a:ext cx="2320959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бизнес кейсы</a:t>
            </a:r>
            <a:endParaRPr lang="x-none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Номер слайда 50">
            <a:extLst>
              <a:ext uri="{FF2B5EF4-FFF2-40B4-BE49-F238E27FC236}">
                <a16:creationId xmlns="" xmlns:a16="http://schemas.microsoft.com/office/drawing/2014/main" id="{44424661-66FD-8F93-DC83-63C5A9828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38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4" name="Рисунок 83" descr="Маркер со сплошной заливкой">
            <a:extLst>
              <a:ext uri="{FF2B5EF4-FFF2-40B4-BE49-F238E27FC236}">
                <a16:creationId xmlns="" xmlns:a16="http://schemas.microsoft.com/office/drawing/2014/main" id="{72083DFE-EDD9-273A-911A-529160DD2C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329080" y="3214360"/>
            <a:ext cx="180000" cy="180000"/>
          </a:xfrm>
          <a:prstGeom prst="rect">
            <a:avLst/>
          </a:prstGeom>
        </p:spPr>
      </p:pic>
      <p:sp>
        <p:nvSpPr>
          <p:cNvPr id="126" name="TextBox 125">
            <a:extLst>
              <a:ext uri="{FF2B5EF4-FFF2-40B4-BE49-F238E27FC236}">
                <a16:creationId xmlns="" xmlns:a16="http://schemas.microsoft.com/office/drawing/2014/main" id="{E6D9E1F9-3174-97AD-989C-6D9ADCBE2F71}"/>
              </a:ext>
            </a:extLst>
          </p:cNvPr>
          <p:cNvSpPr txBox="1"/>
          <p:nvPr/>
        </p:nvSpPr>
        <p:spPr>
          <a:xfrm>
            <a:off x="717378" y="1721656"/>
            <a:ext cx="44898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endParaRPr lang="x-none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7" name="TextBox 126">
            <a:extLst>
              <a:ext uri="{FF2B5EF4-FFF2-40B4-BE49-F238E27FC236}">
                <a16:creationId xmlns="" xmlns:a16="http://schemas.microsoft.com/office/drawing/2014/main" id="{58C2C973-5563-55D5-F202-5DA06EA91736}"/>
              </a:ext>
            </a:extLst>
          </p:cNvPr>
          <p:cNvSpPr txBox="1"/>
          <p:nvPr/>
        </p:nvSpPr>
        <p:spPr>
          <a:xfrm>
            <a:off x="1215088" y="1562583"/>
            <a:ext cx="4213437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ИНВЕСТИЦИОННЫХ ПЛОЩАДОК</a:t>
            </a:r>
            <a:endParaRPr lang="x-none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A573855-2890-5E85-14C0-7DA28851F63A}"/>
              </a:ext>
            </a:extLst>
          </p:cNvPr>
          <p:cNvSpPr txBox="1"/>
          <p:nvPr/>
        </p:nvSpPr>
        <p:spPr>
          <a:xfrm>
            <a:off x="495682" y="6568072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МАРКСОВСКОГО МУНИЦИПАЛЬНОГО РАЙОНА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70114" y="940334"/>
            <a:ext cx="9308227" cy="55399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500" b="1" dirty="0" smtClean="0">
                <a:latin typeface="Arial" pitchFamily="34" charset="0"/>
                <a:cs typeface="Arial" pitchFamily="34" charset="0"/>
              </a:rPr>
              <a:t>Развитие туристического сектора: строительство гостиничного комплекса на территории «Хлебная Пристань»</a:t>
            </a:r>
            <a:endParaRPr lang="ru-RU" sz="15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docshape795"/>
          <p:cNvSpPr>
            <a:spLocks/>
          </p:cNvSpPr>
          <p:nvPr/>
        </p:nvSpPr>
        <p:spPr bwMode="auto">
          <a:xfrm>
            <a:off x="4718737" y="2616029"/>
            <a:ext cx="3492500" cy="365125"/>
          </a:xfrm>
          <a:custGeom>
            <a:avLst/>
            <a:gdLst/>
            <a:ahLst/>
            <a:cxnLst>
              <a:cxn ang="0">
                <a:pos x="5008" y="0"/>
              </a:cxn>
              <a:cxn ang="0">
                <a:pos x="0" y="0"/>
              </a:cxn>
              <a:cxn ang="0">
                <a:pos x="0" y="576"/>
              </a:cxn>
              <a:cxn ang="0">
                <a:pos x="5499" y="576"/>
              </a:cxn>
              <a:cxn ang="0">
                <a:pos x="5008" y="0"/>
              </a:cxn>
            </a:cxnLst>
            <a:rect l="0" t="0" r="r" b="b"/>
            <a:pathLst>
              <a:path w="5499" h="576">
                <a:moveTo>
                  <a:pt x="5008" y="0"/>
                </a:moveTo>
                <a:lnTo>
                  <a:pt x="0" y="0"/>
                </a:lnTo>
                <a:lnTo>
                  <a:pt x="0" y="576"/>
                </a:lnTo>
                <a:lnTo>
                  <a:pt x="5499" y="576"/>
                </a:lnTo>
                <a:lnTo>
                  <a:pt x="5008" y="0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sz="1000" b="1" dirty="0" smtClean="0">
                <a:latin typeface="Arial" pitchFamily="34" charset="0"/>
                <a:cs typeface="Arial" pitchFamily="34" charset="0"/>
              </a:rPr>
              <a:t>суть проекта</a:t>
            </a:r>
            <a:endParaRPr lang="ru-RU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633785" y="3039762"/>
            <a:ext cx="36452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планируется строительство современного гостиничного комплекса на территории «Хлебная Пристань»  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docshape795"/>
          <p:cNvSpPr>
            <a:spLocks/>
          </p:cNvSpPr>
          <p:nvPr/>
        </p:nvSpPr>
        <p:spPr bwMode="auto">
          <a:xfrm>
            <a:off x="457200" y="4152385"/>
            <a:ext cx="3507433" cy="365125"/>
          </a:xfrm>
          <a:custGeom>
            <a:avLst/>
            <a:gdLst/>
            <a:ahLst/>
            <a:cxnLst>
              <a:cxn ang="0">
                <a:pos x="5008" y="0"/>
              </a:cxn>
              <a:cxn ang="0">
                <a:pos x="0" y="0"/>
              </a:cxn>
              <a:cxn ang="0">
                <a:pos x="0" y="576"/>
              </a:cxn>
              <a:cxn ang="0">
                <a:pos x="5499" y="576"/>
              </a:cxn>
              <a:cxn ang="0">
                <a:pos x="5008" y="0"/>
              </a:cxn>
            </a:cxnLst>
            <a:rect l="0" t="0" r="r" b="b"/>
            <a:pathLst>
              <a:path w="5499" h="576">
                <a:moveTo>
                  <a:pt x="5008" y="0"/>
                </a:moveTo>
                <a:lnTo>
                  <a:pt x="0" y="0"/>
                </a:lnTo>
                <a:lnTo>
                  <a:pt x="0" y="576"/>
                </a:lnTo>
                <a:lnTo>
                  <a:pt x="5499" y="576"/>
                </a:lnTo>
                <a:lnTo>
                  <a:pt x="5008" y="0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633783" y="3422821"/>
            <a:ext cx="32498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популяризация  туризма и оздоровительного отдыха в Марксовском муниципальном районе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81940" y="4427071"/>
            <a:ext cx="4953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 Создание в г. Марксе условий для активного семейного отдыха, развитие туристической инфраструктуры в </a:t>
            </a:r>
            <a:r>
              <a:rPr lang="ru-RU" sz="1000" dirty="0" err="1" smtClean="0">
                <a:latin typeface="Arial" pitchFamily="34" charset="0"/>
                <a:cs typeface="Arial" pitchFamily="34" charset="0"/>
              </a:rPr>
              <a:t>Марксовском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 муниципальном района</a:t>
            </a:r>
          </a:p>
          <a:p>
            <a:pPr algn="just">
              <a:buFont typeface="Wingdings" pitchFamily="2" charset="2"/>
              <a:buChar char="ü"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 Повышение узнаваемости  и привлекательности г. Маркса</a:t>
            </a:r>
          </a:p>
          <a:p>
            <a:pPr algn="just"/>
            <a:endParaRPr lang="ru-RU" sz="1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691116" y="4071258"/>
            <a:ext cx="3986609" cy="24622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1000" b="1" dirty="0" smtClean="0">
                <a:latin typeface="Arial" pitchFamily="34" charset="0"/>
                <a:cs typeface="Arial" pitchFamily="34" charset="0"/>
              </a:rPr>
              <a:t>Конкурентные преимущества</a:t>
            </a:r>
            <a:endParaRPr lang="ru-RU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86283" y="4091419"/>
            <a:ext cx="4953000" cy="24622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Предпосылки</a:t>
            </a:r>
            <a:endParaRPr lang="ru-RU" sz="1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595257" y="4393593"/>
            <a:ext cx="4169229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000" dirty="0" smtClean="0">
                <a:latin typeface="Arial" pitchFamily="34" charset="0"/>
                <a:cs typeface="Arial" pitchFamily="34" charset="0"/>
              </a:rPr>
              <a:t>На территории района находятся более 20 объектов туристической направленности, которые включают в себя гостиницы, базы отдыха и оздоровительные учреждения; 41 объект общественного  питания;  краеведческий музей.</a:t>
            </a:r>
          </a:p>
          <a:p>
            <a:pPr algn="just"/>
            <a:r>
              <a:rPr lang="ru-RU" sz="1000" dirty="0" smtClean="0">
                <a:latin typeface="Arial" pitchFamily="34" charset="0"/>
                <a:cs typeface="Arial" pitchFamily="34" charset="0"/>
              </a:rPr>
              <a:t>Приоритетные направления: событийный туризм, историко-культурный туризм, религиозный туризм, активный туризм, деловой туризм</a:t>
            </a:r>
          </a:p>
          <a:p>
            <a:pPr algn="just"/>
            <a:r>
              <a:rPr lang="ru-RU" sz="1000" dirty="0" smtClean="0">
                <a:latin typeface="Arial" pitchFamily="34" charset="0"/>
                <a:cs typeface="Arial" pitchFamily="34" charset="0"/>
              </a:rPr>
              <a:t>Преимущества площадки:</a:t>
            </a:r>
          </a:p>
          <a:p>
            <a:pPr algn="just">
              <a:buFont typeface="Wingdings" pitchFamily="2" charset="2"/>
              <a:buChar char="ü"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 статус территории</a:t>
            </a:r>
          </a:p>
          <a:p>
            <a:pPr algn="just">
              <a:buFont typeface="Wingdings" pitchFamily="2" charset="2"/>
              <a:buChar char="ü"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 выгодное географической положение: участок находится напротив городского пляжа (р. Волга)</a:t>
            </a:r>
          </a:p>
          <a:p>
            <a:pPr algn="just">
              <a:buFont typeface="Wingdings" pitchFamily="2" charset="2"/>
              <a:buChar char="ü"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перспективы развития водного транспортного сообщения</a:t>
            </a:r>
          </a:p>
          <a:p>
            <a:pPr algn="just">
              <a:buFont typeface="Wingdings" pitchFamily="2" charset="2"/>
              <a:buChar char="ü"/>
            </a:pPr>
            <a:endParaRPr lang="ru-RU" sz="10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ru-RU" sz="8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ru-RU" sz="1000" dirty="0" smtClean="0">
              <a:latin typeface="Book Antiqua" panose="02040602050305030304" pitchFamily="18" charset="0"/>
              <a:cs typeface="Times New Roman" pitchFamily="18" charset="0"/>
            </a:endParaRPr>
          </a:p>
        </p:txBody>
      </p:sp>
      <p:grpSp>
        <p:nvGrpSpPr>
          <p:cNvPr id="4" name="docshapegroup769"/>
          <p:cNvGrpSpPr>
            <a:grpSpLocks/>
          </p:cNvGrpSpPr>
          <p:nvPr/>
        </p:nvGrpSpPr>
        <p:grpSpPr bwMode="auto">
          <a:xfrm>
            <a:off x="4361774" y="1332929"/>
            <a:ext cx="5791835" cy="1121160"/>
            <a:chOff x="7264" y="877"/>
            <a:chExt cx="9121" cy="1764"/>
          </a:xfrm>
        </p:grpSpPr>
        <p:pic>
          <p:nvPicPr>
            <p:cNvPr id="21" name="docshape770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10862" y="877"/>
              <a:ext cx="2024" cy="15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2" name="docshape771"/>
            <p:cNvSpPr>
              <a:spLocks/>
            </p:cNvSpPr>
            <p:nvPr/>
          </p:nvSpPr>
          <p:spPr bwMode="auto">
            <a:xfrm>
              <a:off x="10699" y="1271"/>
              <a:ext cx="1381" cy="816"/>
            </a:xfrm>
            <a:custGeom>
              <a:avLst/>
              <a:gdLst/>
              <a:ahLst/>
              <a:cxnLst>
                <a:cxn ang="0">
                  <a:pos x="1147" y="0"/>
                </a:cxn>
                <a:cxn ang="0">
                  <a:pos x="160" y="0"/>
                </a:cxn>
                <a:cxn ang="0">
                  <a:pos x="0" y="160"/>
                </a:cxn>
                <a:cxn ang="0">
                  <a:pos x="0" y="717"/>
                </a:cxn>
                <a:cxn ang="0">
                  <a:pos x="987" y="717"/>
                </a:cxn>
                <a:cxn ang="0">
                  <a:pos x="1147" y="558"/>
                </a:cxn>
                <a:cxn ang="0">
                  <a:pos x="1147" y="0"/>
                </a:cxn>
              </a:cxnLst>
              <a:rect l="0" t="0" r="r" b="b"/>
              <a:pathLst>
                <a:path w="1147" h="718">
                  <a:moveTo>
                    <a:pt x="1147" y="0"/>
                  </a:moveTo>
                  <a:lnTo>
                    <a:pt x="160" y="0"/>
                  </a:lnTo>
                  <a:lnTo>
                    <a:pt x="0" y="160"/>
                  </a:lnTo>
                  <a:lnTo>
                    <a:pt x="0" y="717"/>
                  </a:lnTo>
                  <a:lnTo>
                    <a:pt x="987" y="717"/>
                  </a:lnTo>
                  <a:lnTo>
                    <a:pt x="1147" y="558"/>
                  </a:lnTo>
                  <a:lnTo>
                    <a:pt x="1147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 sz="800" b="1" dirty="0" smtClean="0">
                <a:latin typeface="Arial" pitchFamily="34" charset="0"/>
                <a:cs typeface="Arial" pitchFamily="34" charset="0"/>
              </a:endParaRPr>
            </a:p>
            <a:p>
              <a:pPr algn="ctr"/>
              <a:endParaRPr lang="ru-RU" sz="800" b="1" dirty="0" smtClean="0">
                <a:latin typeface="Arial" pitchFamily="34" charset="0"/>
                <a:cs typeface="Arial" pitchFamily="34" charset="0"/>
              </a:endParaRPr>
            </a:p>
            <a:p>
              <a:pPr algn="ctr"/>
              <a:r>
                <a:rPr lang="ru-RU" sz="1000" b="1" dirty="0" smtClean="0">
                  <a:latin typeface="Arial" pitchFamily="34" charset="0"/>
                  <a:cs typeface="Arial" pitchFamily="34" charset="0"/>
                </a:rPr>
                <a:t>Частная</a:t>
              </a:r>
              <a:endParaRPr lang="ru-RU" sz="1000" b="1" dirty="0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23" name="docshape772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7264" y="877"/>
              <a:ext cx="2021" cy="15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" name="docshape773"/>
            <p:cNvSpPr>
              <a:spLocks/>
            </p:cNvSpPr>
            <p:nvPr/>
          </p:nvSpPr>
          <p:spPr bwMode="auto">
            <a:xfrm>
              <a:off x="7780" y="1345"/>
              <a:ext cx="1405" cy="718"/>
            </a:xfrm>
            <a:custGeom>
              <a:avLst/>
              <a:gdLst/>
              <a:ahLst/>
              <a:cxnLst>
                <a:cxn ang="0">
                  <a:pos x="1144" y="0"/>
                </a:cxn>
                <a:cxn ang="0">
                  <a:pos x="159" y="0"/>
                </a:cxn>
                <a:cxn ang="0">
                  <a:pos x="0" y="160"/>
                </a:cxn>
                <a:cxn ang="0">
                  <a:pos x="0" y="717"/>
                </a:cxn>
                <a:cxn ang="0">
                  <a:pos x="985" y="717"/>
                </a:cxn>
                <a:cxn ang="0">
                  <a:pos x="1144" y="557"/>
                </a:cxn>
                <a:cxn ang="0">
                  <a:pos x="1144" y="0"/>
                </a:cxn>
              </a:cxnLst>
              <a:rect l="0" t="0" r="r" b="b"/>
              <a:pathLst>
                <a:path w="1145" h="718">
                  <a:moveTo>
                    <a:pt x="1144" y="0"/>
                  </a:moveTo>
                  <a:lnTo>
                    <a:pt x="159" y="0"/>
                  </a:lnTo>
                  <a:lnTo>
                    <a:pt x="0" y="160"/>
                  </a:lnTo>
                  <a:lnTo>
                    <a:pt x="0" y="717"/>
                  </a:lnTo>
                  <a:lnTo>
                    <a:pt x="985" y="717"/>
                  </a:lnTo>
                  <a:lnTo>
                    <a:pt x="1144" y="557"/>
                  </a:lnTo>
                  <a:lnTo>
                    <a:pt x="1144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000" dirty="0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26" name="docshape774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14364" y="877"/>
              <a:ext cx="2021" cy="15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7" name="docshape775"/>
            <p:cNvSpPr>
              <a:spLocks/>
            </p:cNvSpPr>
            <p:nvPr/>
          </p:nvSpPr>
          <p:spPr bwMode="auto">
            <a:xfrm>
              <a:off x="13561" y="1259"/>
              <a:ext cx="2434" cy="996"/>
            </a:xfrm>
            <a:custGeom>
              <a:avLst/>
              <a:gdLst/>
              <a:ahLst/>
              <a:cxnLst>
                <a:cxn ang="0">
                  <a:pos x="1144" y="0"/>
                </a:cxn>
                <a:cxn ang="0">
                  <a:pos x="159" y="0"/>
                </a:cxn>
                <a:cxn ang="0">
                  <a:pos x="0" y="160"/>
                </a:cxn>
                <a:cxn ang="0">
                  <a:pos x="0" y="717"/>
                </a:cxn>
                <a:cxn ang="0">
                  <a:pos x="985" y="717"/>
                </a:cxn>
                <a:cxn ang="0">
                  <a:pos x="1144" y="558"/>
                </a:cxn>
                <a:cxn ang="0">
                  <a:pos x="1144" y="0"/>
                </a:cxn>
              </a:cxnLst>
              <a:rect l="0" t="0" r="r" b="b"/>
              <a:pathLst>
                <a:path w="1145" h="718">
                  <a:moveTo>
                    <a:pt x="1144" y="0"/>
                  </a:moveTo>
                  <a:lnTo>
                    <a:pt x="159" y="0"/>
                  </a:lnTo>
                  <a:lnTo>
                    <a:pt x="0" y="160"/>
                  </a:lnTo>
                  <a:lnTo>
                    <a:pt x="0" y="717"/>
                  </a:lnTo>
                  <a:lnTo>
                    <a:pt x="985" y="717"/>
                  </a:lnTo>
                  <a:lnTo>
                    <a:pt x="1144" y="558"/>
                  </a:lnTo>
                  <a:lnTo>
                    <a:pt x="1144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r>
                <a:rPr lang="ru-RU" sz="800" b="1" dirty="0" smtClean="0">
                  <a:latin typeface="Arial" pitchFamily="34" charset="0"/>
                  <a:cs typeface="Arial" pitchFamily="34" charset="0"/>
                </a:rPr>
                <a:t>Точки присоединения к газу, </a:t>
              </a:r>
              <a:r>
                <a:rPr lang="ru-RU" sz="800" b="1" dirty="0" err="1" smtClean="0">
                  <a:latin typeface="Arial" pitchFamily="34" charset="0"/>
                  <a:cs typeface="Arial" pitchFamily="34" charset="0"/>
                </a:rPr>
                <a:t>электро</a:t>
              </a:r>
              <a:r>
                <a:rPr lang="ru-RU" sz="800" b="1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ru-RU" sz="800" b="1" dirty="0" err="1" smtClean="0">
                  <a:latin typeface="Arial" pitchFamily="34" charset="0"/>
                  <a:cs typeface="Arial" pitchFamily="34" charset="0"/>
                </a:rPr>
                <a:t>водоснбжению</a:t>
              </a:r>
              <a:r>
                <a:rPr lang="ru-RU" sz="800" b="1" dirty="0" smtClean="0">
                  <a:latin typeface="Arial" pitchFamily="34" charset="0"/>
                  <a:cs typeface="Arial" pitchFamily="34" charset="0"/>
                </a:rPr>
                <a:t> имеются</a:t>
              </a:r>
              <a:endParaRPr lang="ru-RU" sz="800" b="1" dirty="0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28" name="docshape776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9052" y="877"/>
              <a:ext cx="2024" cy="15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9" name="docshape777"/>
            <p:cNvSpPr>
              <a:spLocks/>
            </p:cNvSpPr>
            <p:nvPr/>
          </p:nvSpPr>
          <p:spPr bwMode="auto">
            <a:xfrm>
              <a:off x="9397" y="1379"/>
              <a:ext cx="1147" cy="718"/>
            </a:xfrm>
            <a:custGeom>
              <a:avLst/>
              <a:gdLst/>
              <a:ahLst/>
              <a:cxnLst>
                <a:cxn ang="0">
                  <a:pos x="1146" y="0"/>
                </a:cxn>
                <a:cxn ang="0">
                  <a:pos x="160" y="0"/>
                </a:cxn>
                <a:cxn ang="0">
                  <a:pos x="0" y="160"/>
                </a:cxn>
                <a:cxn ang="0">
                  <a:pos x="0" y="717"/>
                </a:cxn>
                <a:cxn ang="0">
                  <a:pos x="987" y="717"/>
                </a:cxn>
                <a:cxn ang="0">
                  <a:pos x="1146" y="558"/>
                </a:cxn>
                <a:cxn ang="0">
                  <a:pos x="1146" y="0"/>
                </a:cxn>
              </a:cxnLst>
              <a:rect l="0" t="0" r="r" b="b"/>
              <a:pathLst>
                <a:path w="1147" h="718">
                  <a:moveTo>
                    <a:pt x="1146" y="0"/>
                  </a:moveTo>
                  <a:lnTo>
                    <a:pt x="160" y="0"/>
                  </a:lnTo>
                  <a:lnTo>
                    <a:pt x="0" y="160"/>
                  </a:lnTo>
                  <a:lnTo>
                    <a:pt x="0" y="717"/>
                  </a:lnTo>
                  <a:lnTo>
                    <a:pt x="987" y="717"/>
                  </a:lnTo>
                  <a:lnTo>
                    <a:pt x="1146" y="558"/>
                  </a:lnTo>
                  <a:lnTo>
                    <a:pt x="114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800" dirty="0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31" name="docshape778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12631" y="877"/>
              <a:ext cx="2024" cy="15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2" name="docshape779"/>
            <p:cNvSpPr>
              <a:spLocks/>
            </p:cNvSpPr>
            <p:nvPr/>
          </p:nvSpPr>
          <p:spPr bwMode="auto">
            <a:xfrm>
              <a:off x="12269" y="1284"/>
              <a:ext cx="1152" cy="817"/>
            </a:xfrm>
            <a:custGeom>
              <a:avLst/>
              <a:gdLst/>
              <a:ahLst/>
              <a:cxnLst>
                <a:cxn ang="0">
                  <a:pos x="1147" y="0"/>
                </a:cxn>
                <a:cxn ang="0">
                  <a:pos x="160" y="0"/>
                </a:cxn>
                <a:cxn ang="0">
                  <a:pos x="0" y="160"/>
                </a:cxn>
                <a:cxn ang="0">
                  <a:pos x="0" y="717"/>
                </a:cxn>
                <a:cxn ang="0">
                  <a:pos x="987" y="717"/>
                </a:cxn>
                <a:cxn ang="0">
                  <a:pos x="1147" y="558"/>
                </a:cxn>
                <a:cxn ang="0">
                  <a:pos x="1147" y="0"/>
                </a:cxn>
              </a:cxnLst>
              <a:rect l="0" t="0" r="r" b="b"/>
              <a:pathLst>
                <a:path w="1147" h="718">
                  <a:moveTo>
                    <a:pt x="1147" y="0"/>
                  </a:moveTo>
                  <a:lnTo>
                    <a:pt x="160" y="0"/>
                  </a:lnTo>
                  <a:lnTo>
                    <a:pt x="0" y="160"/>
                  </a:lnTo>
                  <a:lnTo>
                    <a:pt x="0" y="717"/>
                  </a:lnTo>
                  <a:lnTo>
                    <a:pt x="987" y="717"/>
                  </a:lnTo>
                  <a:lnTo>
                    <a:pt x="1147" y="558"/>
                  </a:lnTo>
                  <a:lnTo>
                    <a:pt x="1147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 sz="1000" b="1" dirty="0" smtClean="0">
                <a:latin typeface="Arial" pitchFamily="34" charset="0"/>
                <a:cs typeface="Arial" pitchFamily="34" charset="0"/>
              </a:endParaRPr>
            </a:p>
            <a:p>
              <a:pPr algn="ctr"/>
              <a:r>
                <a:rPr lang="ru-RU" sz="1000" b="1" dirty="0" smtClean="0">
                  <a:latin typeface="Arial" pitchFamily="34" charset="0"/>
                  <a:cs typeface="Arial" pitchFamily="34" charset="0"/>
                </a:rPr>
                <a:t>0,7 га</a:t>
              </a:r>
              <a:endParaRPr lang="ru-RU" sz="10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docshape780"/>
            <p:cNvSpPr txBox="1">
              <a:spLocks noChangeArrowheads="1"/>
            </p:cNvSpPr>
            <p:nvPr/>
          </p:nvSpPr>
          <p:spPr bwMode="auto">
            <a:xfrm>
              <a:off x="7814" y="1396"/>
              <a:ext cx="1269" cy="4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79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lang="ru-RU" sz="1000" b="1" dirty="0" smtClean="0">
                <a:solidFill>
                  <a:srgbClr val="414042"/>
                </a:solidFill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79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lang="ru-RU" sz="800" b="1" dirty="0" smtClean="0">
                  <a:latin typeface="Arial" pitchFamily="34" charset="0"/>
                  <a:cs typeface="Arial" pitchFamily="34" charset="0"/>
                </a:rPr>
                <a:t>150 млн</a:t>
              </a:r>
              <a:r>
                <a:rPr lang="ru-RU" sz="1000" b="1" dirty="0" smtClean="0">
                  <a:latin typeface="Arial" pitchFamily="34" charset="0"/>
                  <a:cs typeface="Arial" pitchFamily="34" charset="0"/>
                </a:rPr>
                <a:t>.</a:t>
              </a:r>
              <a:r>
                <a:rPr lang="ru-RU" sz="800" b="1" dirty="0" smtClean="0">
                  <a:latin typeface="Arial" pitchFamily="34" charset="0"/>
                  <a:cs typeface="Arial" pitchFamily="34" charset="0"/>
                </a:rPr>
                <a:t>руб</a:t>
              </a:r>
              <a:r>
                <a:rPr lang="ru-RU" sz="1000" b="1" dirty="0" smtClean="0">
                  <a:latin typeface="Arial" pitchFamily="34" charset="0"/>
                  <a:cs typeface="Arial" pitchFamily="34" charset="0"/>
                </a:rPr>
                <a:t>. </a:t>
              </a:r>
              <a:endParaRPr kumimoji="0" lang="ru-RU" sz="10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" name="docshape781"/>
            <p:cNvSpPr txBox="1">
              <a:spLocks noChangeArrowheads="1"/>
            </p:cNvSpPr>
            <p:nvPr/>
          </p:nvSpPr>
          <p:spPr bwMode="auto">
            <a:xfrm>
              <a:off x="9643" y="1442"/>
              <a:ext cx="832" cy="5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79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79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Аренда</a:t>
              </a:r>
            </a:p>
          </p:txBody>
        </p:sp>
        <p:sp>
          <p:nvSpPr>
            <p:cNvPr id="35" name="docshape782"/>
            <p:cNvSpPr txBox="1">
              <a:spLocks noChangeArrowheads="1"/>
            </p:cNvSpPr>
            <p:nvPr/>
          </p:nvSpPr>
          <p:spPr bwMode="auto">
            <a:xfrm>
              <a:off x="11697" y="1381"/>
              <a:ext cx="378" cy="4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19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endParaRPr>
            </a:p>
          </p:txBody>
        </p:sp>
        <p:sp>
          <p:nvSpPr>
            <p:cNvPr id="36" name="docshape783"/>
            <p:cNvSpPr txBox="1">
              <a:spLocks noChangeArrowheads="1"/>
            </p:cNvSpPr>
            <p:nvPr/>
          </p:nvSpPr>
          <p:spPr bwMode="auto">
            <a:xfrm>
              <a:off x="12967" y="1649"/>
              <a:ext cx="865" cy="3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28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" name="docshape784"/>
            <p:cNvSpPr txBox="1">
              <a:spLocks noChangeArrowheads="1"/>
            </p:cNvSpPr>
            <p:nvPr/>
          </p:nvSpPr>
          <p:spPr bwMode="auto">
            <a:xfrm>
              <a:off x="15083" y="1381"/>
              <a:ext cx="520" cy="4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457200" marR="0" lvl="1" indent="0" algn="l" defTabSz="914400" rtl="0" eaLnBrk="1" fontAlgn="base" latinLnBrk="0" hangingPunct="1">
                <a:lnSpc>
                  <a:spcPct val="119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" name="docshape785"/>
            <p:cNvSpPr txBox="1">
              <a:spLocks noChangeArrowheads="1"/>
            </p:cNvSpPr>
            <p:nvPr/>
          </p:nvSpPr>
          <p:spPr bwMode="auto">
            <a:xfrm>
              <a:off x="7876" y="2429"/>
              <a:ext cx="1146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71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800" i="0" u="none" strike="noStrike" cap="none" normalizeH="0" baseline="0" dirty="0" smtClean="0">
                  <a:ln>
                    <a:noFill/>
                  </a:ln>
                  <a:effectLst/>
                  <a:latin typeface="Arial" pitchFamily="34" charset="0"/>
                  <a:cs typeface="Arial" pitchFamily="34" charset="0"/>
                </a:rPr>
                <a:t>ИНВЕСТИЦИИ</a:t>
              </a:r>
              <a:endParaRPr kumimoji="0" lang="ru-RU" sz="180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" name="docshape786"/>
            <p:cNvSpPr txBox="1">
              <a:spLocks noChangeArrowheads="1"/>
            </p:cNvSpPr>
            <p:nvPr/>
          </p:nvSpPr>
          <p:spPr bwMode="auto">
            <a:xfrm>
              <a:off x="9486" y="2163"/>
              <a:ext cx="1101" cy="3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457200" marR="0" lvl="1" indent="0" algn="l" defTabSz="914400" rtl="0" eaLnBrk="1" fontAlgn="base" latinLnBrk="0" hangingPunct="1">
                <a:lnSpc>
                  <a:spcPct val="100000"/>
                </a:lnSpc>
                <a:spcBef>
                  <a:spcPts val="75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" name="docshape788"/>
            <p:cNvSpPr txBox="1">
              <a:spLocks noChangeArrowheads="1"/>
            </p:cNvSpPr>
            <p:nvPr/>
          </p:nvSpPr>
          <p:spPr bwMode="auto">
            <a:xfrm>
              <a:off x="13248" y="2163"/>
              <a:ext cx="772" cy="1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71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" name="docshape789"/>
            <p:cNvSpPr txBox="1">
              <a:spLocks noChangeArrowheads="1"/>
            </p:cNvSpPr>
            <p:nvPr/>
          </p:nvSpPr>
          <p:spPr bwMode="auto">
            <a:xfrm>
              <a:off x="15007" y="2163"/>
              <a:ext cx="691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33338" lvl="0" indent="0" algn="ctr" defTabSz="914400" rtl="0" eaLnBrk="1" fontAlgn="base" latinLnBrk="0" hangingPunct="1">
                <a:lnSpc>
                  <a:spcPct val="7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6" name="TextBox 45"/>
          <p:cNvSpPr txBox="1"/>
          <p:nvPr/>
        </p:nvSpPr>
        <p:spPr>
          <a:xfrm>
            <a:off x="6665867" y="2171254"/>
            <a:ext cx="12627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>
                <a:latin typeface="Arial" pitchFamily="34" charset="0"/>
                <a:cs typeface="Arial" pitchFamily="34" charset="0"/>
              </a:rPr>
              <a:t>ФОРМА СОБСТВЕННОСТИ</a:t>
            </a:r>
            <a:endParaRPr lang="ru-RU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616534" y="2253046"/>
            <a:ext cx="126274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>
                <a:latin typeface="Arial" pitchFamily="34" charset="0"/>
                <a:cs typeface="Arial" pitchFamily="34" charset="0"/>
              </a:rPr>
              <a:t>ФОРМА СДЕЛКИ</a:t>
            </a:r>
            <a:endParaRPr lang="ru-RU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7670520" y="2286050"/>
            <a:ext cx="126274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>
                <a:latin typeface="Arial" pitchFamily="34" charset="0"/>
                <a:cs typeface="Arial" pitchFamily="34" charset="0"/>
              </a:rPr>
              <a:t>ПЛОЩАДКА</a:t>
            </a:r>
            <a:endParaRPr lang="ru-RU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8453252" y="2276154"/>
            <a:ext cx="126274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>
                <a:latin typeface="Arial" pitchFamily="34" charset="0"/>
                <a:cs typeface="Arial" pitchFamily="34" charset="0"/>
              </a:rPr>
              <a:t>ИНФРАСТРУКТУРА</a:t>
            </a:r>
            <a:endParaRPr lang="ru-RU" sz="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0" name="Picture 2" descr="C:\Users\нигматулинаои\Desktop\для презентации\Герб Маркс - без фона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50335" y="0"/>
            <a:ext cx="655665" cy="7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" name="Picture 2" descr="Проект гостиницы из клееного бруса, 1277 м2 (046)"/>
          <p:cNvPicPr>
            <a:picLocks noChangeAspect="1" noChangeArrowheads="1"/>
          </p:cNvPicPr>
          <p:nvPr/>
        </p:nvPicPr>
        <p:blipFill>
          <a:blip r:embed="rId12" cstate="print">
            <a:lum bright="1000" contrast="23000"/>
          </a:blip>
          <a:srcRect/>
          <a:stretch>
            <a:fillRect/>
          </a:stretch>
        </p:blipFill>
        <p:spPr bwMode="auto">
          <a:xfrm>
            <a:off x="488483" y="1589314"/>
            <a:ext cx="3983309" cy="240648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62820313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object 55"/>
          <p:cNvSpPr txBox="1"/>
          <p:nvPr/>
        </p:nvSpPr>
        <p:spPr>
          <a:xfrm>
            <a:off x="435482" y="2258207"/>
            <a:ext cx="1167529" cy="764227"/>
          </a:xfrm>
          <a:prstGeom prst="rect">
            <a:avLst/>
          </a:prstGeom>
        </p:spPr>
        <p:txBody>
          <a:bodyPr vert="horz" wrap="square" lIns="0" tIns="20236" rIns="0" bIns="0" rtlCol="0">
            <a:spAutoFit/>
          </a:bodyPr>
          <a:lstStyle/>
          <a:p>
            <a:pPr marL="13056" marR="5222" algn="just">
              <a:lnSpc>
                <a:spcPts val="823"/>
              </a:lnSpc>
              <a:spcBef>
                <a:spcPts val="160"/>
              </a:spcBef>
            </a:pPr>
            <a:r>
              <a:rPr lang="ru-RU" sz="900" b="1" spc="-36" dirty="0">
                <a:solidFill>
                  <a:srgbClr val="2B2E31"/>
                </a:solidFill>
                <a:latin typeface="Calibri"/>
                <a:cs typeface="Calibri"/>
              </a:rPr>
              <a:t> </a:t>
            </a:r>
            <a:endParaRPr lang="ru-RU" sz="700" b="1" spc="-36" dirty="0">
              <a:solidFill>
                <a:srgbClr val="2B2E31"/>
              </a:solidFill>
              <a:latin typeface="Calibri"/>
              <a:cs typeface="Calibri"/>
            </a:endParaRPr>
          </a:p>
          <a:p>
            <a:pPr marL="13056" marR="5222">
              <a:lnSpc>
                <a:spcPts val="823"/>
              </a:lnSpc>
              <a:spcBef>
                <a:spcPts val="160"/>
              </a:spcBef>
              <a:buFontTx/>
              <a:buChar char="-"/>
            </a:pPr>
            <a:endParaRPr lang="ru-RU" sz="700" b="1" spc="-36" dirty="0">
              <a:solidFill>
                <a:srgbClr val="2B2E31"/>
              </a:solidFill>
              <a:latin typeface="Calibri"/>
              <a:cs typeface="Calibri"/>
            </a:endParaRPr>
          </a:p>
          <a:p>
            <a:pPr marL="13056" marR="5222">
              <a:lnSpc>
                <a:spcPts val="823"/>
              </a:lnSpc>
              <a:spcBef>
                <a:spcPts val="160"/>
              </a:spcBef>
              <a:buFontTx/>
              <a:buChar char="-"/>
            </a:pPr>
            <a:endParaRPr lang="ru-RU" sz="700" b="1" spc="-36" dirty="0">
              <a:solidFill>
                <a:srgbClr val="2B2E31"/>
              </a:solidFill>
              <a:latin typeface="Calibri"/>
              <a:cs typeface="Calibri"/>
            </a:endParaRPr>
          </a:p>
          <a:p>
            <a:pPr marL="13056" marR="5222">
              <a:lnSpc>
                <a:spcPts val="823"/>
              </a:lnSpc>
              <a:spcBef>
                <a:spcPts val="160"/>
              </a:spcBef>
              <a:buFontTx/>
              <a:buChar char="-"/>
            </a:pPr>
            <a:endParaRPr lang="ru-RU" sz="700" b="1" spc="-36" dirty="0">
              <a:solidFill>
                <a:srgbClr val="2B2E31"/>
              </a:solidFill>
              <a:latin typeface="Calibri"/>
              <a:cs typeface="Calibri"/>
            </a:endParaRPr>
          </a:p>
          <a:p>
            <a:pPr marL="13056" marR="5222">
              <a:lnSpc>
                <a:spcPts val="823"/>
              </a:lnSpc>
              <a:spcBef>
                <a:spcPts val="160"/>
              </a:spcBef>
              <a:buFontTx/>
              <a:buChar char="-"/>
            </a:pPr>
            <a:endParaRPr lang="ru-RU" sz="700" b="1" spc="-36" dirty="0">
              <a:solidFill>
                <a:srgbClr val="2B2E31"/>
              </a:solidFill>
              <a:latin typeface="Calibri"/>
              <a:cs typeface="Calibri"/>
            </a:endParaRPr>
          </a:p>
          <a:p>
            <a:pPr marL="13056" marR="5222">
              <a:lnSpc>
                <a:spcPts val="823"/>
              </a:lnSpc>
              <a:spcBef>
                <a:spcPts val="160"/>
              </a:spcBef>
            </a:pPr>
            <a:endParaRPr sz="700" dirty="0">
              <a:latin typeface="Calibri"/>
              <a:cs typeface="Calibri"/>
            </a:endParaRPr>
          </a:p>
        </p:txBody>
      </p:sp>
      <p:sp>
        <p:nvSpPr>
          <p:cNvPr id="23" name="object 2"/>
          <p:cNvSpPr txBox="1">
            <a:spLocks/>
          </p:cNvSpPr>
          <p:nvPr/>
        </p:nvSpPr>
        <p:spPr>
          <a:xfrm>
            <a:off x="430413" y="547272"/>
            <a:ext cx="9475587" cy="382977"/>
          </a:xfrm>
          <a:prstGeom prst="rect">
            <a:avLst/>
          </a:prstGeom>
          <a:solidFill>
            <a:schemeClr val="bg1">
              <a:alpha val="72000"/>
            </a:schemeClr>
          </a:solidFill>
        </p:spPr>
        <p:txBody>
          <a:bodyPr vert="horz" wrap="square" lIns="0" tIns="13513" rIns="0" bIns="0" rtlCol="0">
            <a:spAutoFit/>
          </a:bodyPr>
          <a:lstStyle>
            <a:lvl1pPr>
              <a:defRPr sz="5067" b="0" i="0">
                <a:solidFill>
                  <a:schemeClr val="bg1"/>
                </a:solidFill>
                <a:latin typeface="Microsoft Sans Serif"/>
                <a:ea typeface="+mj-ea"/>
                <a:cs typeface="Microsoft Sans Serif"/>
              </a:defRPr>
            </a:lvl1pPr>
          </a:lstStyle>
          <a:p>
            <a:pPr marL="13513">
              <a:spcBef>
                <a:spcPts val="106"/>
              </a:spcBef>
            </a:pPr>
            <a:r>
              <a:rPr lang="ru-RU" sz="2400" b="1" kern="0" dirty="0" smtClean="0">
                <a:solidFill>
                  <a:schemeClr val="tx1"/>
                </a:solidFill>
                <a:latin typeface="Arial" pitchFamily="34" charset="0"/>
                <a:ea typeface="PT Astra Serif" panose="020A0603040505020204" pitchFamily="18" charset="-52"/>
                <a:cs typeface="Arial" pitchFamily="34" charset="0"/>
              </a:rPr>
              <a:t>МЕРЫ ПОДДЕРЖКИ</a:t>
            </a:r>
          </a:p>
        </p:txBody>
      </p:sp>
      <p:sp>
        <p:nvSpPr>
          <p:cNvPr id="20" name="Скругленный прямоугольник 19">
            <a:extLst>
              <a:ext uri="{FF2B5EF4-FFF2-40B4-BE49-F238E27FC236}">
                <a16:creationId xmlns=""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391489" y="232901"/>
            <a:ext cx="2320959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меры поддержки</a:t>
            </a:r>
            <a:endParaRPr lang="x-none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Скругленный прямоугольник 23">
            <a:extLst>
              <a:ext uri="{FF2B5EF4-FFF2-40B4-BE49-F238E27FC236}">
                <a16:creationId xmlns="" xmlns:a16="http://schemas.microsoft.com/office/drawing/2014/main" id="{D78E57B3-36F0-8C5A-993D-3D5CDFB7B6D0}"/>
              </a:ext>
            </a:extLst>
          </p:cNvPr>
          <p:cNvSpPr/>
          <p:nvPr/>
        </p:nvSpPr>
        <p:spPr>
          <a:xfrm>
            <a:off x="505097" y="1401546"/>
            <a:ext cx="4497842" cy="732054"/>
          </a:xfrm>
          <a:prstGeom prst="roundRect">
            <a:avLst>
              <a:gd name="adj" fmla="val 26200"/>
            </a:avLst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ФИНАНСОВЫЕ МЕРЫ ПОДДЕРЖКИ ИНВЕСТОРОВ</a:t>
            </a:r>
            <a:endParaRPr lang="x-none" dirty="0"/>
          </a:p>
        </p:txBody>
      </p:sp>
      <p:sp>
        <p:nvSpPr>
          <p:cNvPr id="28" name="Скругленный прямоугольник 27">
            <a:extLst>
              <a:ext uri="{FF2B5EF4-FFF2-40B4-BE49-F238E27FC236}">
                <a16:creationId xmlns="" xmlns:a16="http://schemas.microsoft.com/office/drawing/2014/main" id="{D78E57B3-36F0-8C5A-993D-3D5CDFB7B6D0}"/>
              </a:ext>
            </a:extLst>
          </p:cNvPr>
          <p:cNvSpPr/>
          <p:nvPr/>
        </p:nvSpPr>
        <p:spPr>
          <a:xfrm>
            <a:off x="5155475" y="1462902"/>
            <a:ext cx="4497842" cy="690490"/>
          </a:xfrm>
          <a:prstGeom prst="roundRect">
            <a:avLst>
              <a:gd name="adj" fmla="val 26200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НЕФИНАНСОВЫЕ МЕРЫ ПОДДЕРЖКИ ИНВЕСТОРОВ</a:t>
            </a:r>
            <a:endParaRPr lang="x-none" dirty="0"/>
          </a:p>
        </p:txBody>
      </p:sp>
      <p:sp>
        <p:nvSpPr>
          <p:cNvPr id="35" name="Скругленный прямоугольник 34">
            <a:extLst>
              <a:ext uri="{FF2B5EF4-FFF2-40B4-BE49-F238E27FC236}">
                <a16:creationId xmlns="" xmlns:a16="http://schemas.microsoft.com/office/drawing/2014/main" id="{45117FCB-FB0D-ACDC-38CA-B0524F5A8C72}"/>
              </a:ext>
            </a:extLst>
          </p:cNvPr>
          <p:cNvSpPr/>
          <p:nvPr/>
        </p:nvSpPr>
        <p:spPr>
          <a:xfrm>
            <a:off x="405342" y="2190127"/>
            <a:ext cx="4471458" cy="3401048"/>
          </a:xfrm>
          <a:prstGeom prst="roundRect">
            <a:avLst>
              <a:gd name="adj" fmla="val 9691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r>
              <a:rPr lang="ru-RU" sz="1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Освобождение от уплаты земельного налога сроком на 2 года по  приоритетным для района направлениям </a:t>
            </a:r>
            <a:r>
              <a:rPr lang="ru-RU" sz="10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(обрабатывающие производства, сельское хозяйство, строительство) </a:t>
            </a:r>
          </a:p>
          <a:p>
            <a:pPr algn="just"/>
            <a:endParaRPr lang="ru-RU" sz="1000" i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1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Освобождение на 50% от уплаты земельного налога инвесторов, участников специального инвестиционного контракта на срок его действия</a:t>
            </a:r>
          </a:p>
          <a:p>
            <a:pPr algn="just"/>
            <a:endParaRPr lang="ru-RU" sz="1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1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Имущественная поддержка субъектов малого и среднего предпринимательства (согласно утвержденного перечня муниципального имущества)</a:t>
            </a:r>
          </a:p>
          <a:p>
            <a:pPr algn="just"/>
            <a:endParaRPr lang="ru-RU" sz="1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1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Мероприятия по государственной регистрации договоров аренды и договоров купли - продажи, заключенных администрацией с организациями-инвесторами</a:t>
            </a:r>
          </a:p>
          <a:p>
            <a:pPr algn="just"/>
            <a:endParaRPr lang="ru-RU" sz="1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algn="just"/>
            <a:r>
              <a:rPr lang="ru-RU" sz="1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Конкурсное размещение муниципального  заказа для субъектов МСП</a:t>
            </a:r>
          </a:p>
          <a:p>
            <a:pPr algn="just"/>
            <a:endParaRPr lang="ru-RU" sz="1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ru-RU" sz="1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endParaRPr lang="ru-RU" sz="1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endParaRPr lang="ru-RU" sz="1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endParaRPr lang="ru-RU" sz="1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x-none" sz="100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Скругленный прямоугольник 35">
            <a:extLst>
              <a:ext uri="{FF2B5EF4-FFF2-40B4-BE49-F238E27FC236}">
                <a16:creationId xmlns="" xmlns:a16="http://schemas.microsoft.com/office/drawing/2014/main" id="{45117FCB-FB0D-ACDC-38CA-B0524F5A8C72}"/>
              </a:ext>
            </a:extLst>
          </p:cNvPr>
          <p:cNvSpPr/>
          <p:nvPr/>
        </p:nvSpPr>
        <p:spPr>
          <a:xfrm>
            <a:off x="5203741" y="2819399"/>
            <a:ext cx="4360620" cy="2562226"/>
          </a:xfrm>
          <a:prstGeom prst="roundRect">
            <a:avLst>
              <a:gd name="adj" fmla="val 9691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Сопровождение инвесторов в режиме «Единое окно» </a:t>
            </a:r>
          </a:p>
          <a:p>
            <a:pPr algn="just"/>
            <a:endParaRPr lang="ru-RU" sz="1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1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Сокращение сроков предоставления разрешительной документации для инвесторов по отдельным процедурам в 2 раза</a:t>
            </a:r>
          </a:p>
          <a:p>
            <a:pPr algn="just"/>
            <a:endParaRPr lang="ru-RU" sz="1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algn="just"/>
            <a:r>
              <a:rPr lang="ru-RU" sz="1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Направление ходатайств и обращений в федеральные органы государственной власти и иные организации об оказании содействия инвесторам в рамках работы Совета по инвестициям</a:t>
            </a:r>
          </a:p>
          <a:p>
            <a:pPr lvl="0" algn="just"/>
            <a:endParaRPr lang="ru-RU" sz="1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algn="just"/>
            <a:r>
              <a:rPr lang="ru-RU" sz="1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Распространение позитивной информации об инвесторах в СМИ </a:t>
            </a:r>
          </a:p>
          <a:p>
            <a:pPr lvl="0" algn="just"/>
            <a:endParaRPr lang="ru-RU" sz="1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algn="just"/>
            <a:r>
              <a:rPr lang="ru-RU" sz="1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Посещение главой муниципального района и инвестиционным уполномоченным администрации муниципального района предприятий и организаций, реализующих инвестиционные проекты, для оказания содействия в решении вопросов, возникающих при реализации проектов</a:t>
            </a:r>
          </a:p>
          <a:p>
            <a:pPr algn="just"/>
            <a:endParaRPr lang="en-US" sz="900" dirty="0" smtClean="0">
              <a:solidFill>
                <a:srgbClr val="1EBCEF"/>
              </a:solidFill>
              <a:latin typeface="Arial" charset="0"/>
              <a:ea typeface="ＭＳ Ｐゴシック" charset="0"/>
              <a:cs typeface="Arial" charset="0"/>
              <a:sym typeface="Arial" charset="0"/>
            </a:endParaRPr>
          </a:p>
          <a:p>
            <a:pPr lvl="0" algn="just"/>
            <a:endParaRPr lang="ru-RU" sz="10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en-US" sz="1000" dirty="0" smtClean="0">
              <a:solidFill>
                <a:srgbClr val="1EBCEF"/>
              </a:solidFill>
              <a:latin typeface="Arial" pitchFamily="34" charset="0"/>
              <a:ea typeface="ＭＳ Ｐゴシック" charset="0"/>
              <a:cs typeface="Arial" pitchFamily="34" charset="0"/>
              <a:sym typeface="Arial" charset="0"/>
            </a:endParaRPr>
          </a:p>
          <a:p>
            <a:pPr lvl="0" algn="just"/>
            <a:endParaRPr lang="ru-RU" sz="1000" i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en-US" sz="1000" dirty="0" smtClean="0">
              <a:solidFill>
                <a:schemeClr val="tx1"/>
              </a:solidFill>
              <a:latin typeface="Arial" pitchFamily="34" charset="0"/>
              <a:ea typeface="ＭＳ Ｐゴシック" charset="0"/>
              <a:cs typeface="Arial" pitchFamily="34" charset="0"/>
              <a:sym typeface="Arial" charset="0"/>
            </a:endParaRPr>
          </a:p>
          <a:p>
            <a:pPr lvl="0"/>
            <a:endParaRPr lang="ru-RU" sz="1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endParaRPr lang="ru-RU" sz="1000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FA573855-2890-5E85-14C0-7DA28851F63A}"/>
              </a:ext>
            </a:extLst>
          </p:cNvPr>
          <p:cNvSpPr txBox="1"/>
          <p:nvPr/>
        </p:nvSpPr>
        <p:spPr>
          <a:xfrm>
            <a:off x="493069" y="6497533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МАРКСОВСКОГО МУНИЦИПАЛЬНОГО РАЙОНА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21" descr="karta-proekti-blank3-02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0482" y="2351559"/>
            <a:ext cx="115416" cy="115416"/>
          </a:xfrm>
          <a:prstGeom prst="rect">
            <a:avLst/>
          </a:prstGeom>
        </p:spPr>
      </p:pic>
      <p:pic>
        <p:nvPicPr>
          <p:cNvPr id="11" name="Picture 21" descr="karta-proekti-blank3-02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0482" y="2961159"/>
            <a:ext cx="115416" cy="115416"/>
          </a:xfrm>
          <a:prstGeom prst="rect">
            <a:avLst/>
          </a:prstGeom>
        </p:spPr>
      </p:pic>
      <p:pic>
        <p:nvPicPr>
          <p:cNvPr id="12" name="Picture 21" descr="karta-proekti-blank3-02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9532" y="3570759"/>
            <a:ext cx="115416" cy="115416"/>
          </a:xfrm>
          <a:prstGeom prst="rect">
            <a:avLst/>
          </a:prstGeom>
        </p:spPr>
      </p:pic>
      <p:pic>
        <p:nvPicPr>
          <p:cNvPr id="13" name="Picture 21" descr="karta-proekti-blank3-02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9057" y="4180359"/>
            <a:ext cx="115416" cy="115416"/>
          </a:xfrm>
          <a:prstGeom prst="rect">
            <a:avLst/>
          </a:prstGeom>
        </p:spPr>
      </p:pic>
      <p:pic>
        <p:nvPicPr>
          <p:cNvPr id="14" name="Picture 21" descr="karta-proekti-blank3-02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8582" y="4789959"/>
            <a:ext cx="115416" cy="115416"/>
          </a:xfrm>
          <a:prstGeom prst="rect">
            <a:avLst/>
          </a:prstGeom>
        </p:spPr>
      </p:pic>
      <p:pic>
        <p:nvPicPr>
          <p:cNvPr id="15" name="Picture 21" descr="karta-proekti-blank3-02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01082" y="2361084"/>
            <a:ext cx="115416" cy="115416"/>
          </a:xfrm>
          <a:prstGeom prst="rect">
            <a:avLst/>
          </a:prstGeom>
        </p:spPr>
      </p:pic>
      <p:pic>
        <p:nvPicPr>
          <p:cNvPr id="16" name="Picture 21" descr="karta-proekti-blank3-02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01082" y="2684934"/>
            <a:ext cx="115416" cy="115416"/>
          </a:xfrm>
          <a:prstGeom prst="rect">
            <a:avLst/>
          </a:prstGeom>
        </p:spPr>
      </p:pic>
      <p:pic>
        <p:nvPicPr>
          <p:cNvPr id="17" name="Picture 21" descr="karta-proekti-blank3-02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01082" y="3132609"/>
            <a:ext cx="115416" cy="115416"/>
          </a:xfrm>
          <a:prstGeom prst="rect">
            <a:avLst/>
          </a:prstGeom>
        </p:spPr>
      </p:pic>
      <p:pic>
        <p:nvPicPr>
          <p:cNvPr id="18" name="Picture 21" descr="karta-proekti-blank3-02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01082" y="3742209"/>
            <a:ext cx="115416" cy="115416"/>
          </a:xfrm>
          <a:prstGeom prst="rect">
            <a:avLst/>
          </a:prstGeom>
        </p:spPr>
      </p:pic>
      <p:pic>
        <p:nvPicPr>
          <p:cNvPr id="19" name="Picture 21" descr="karta-proekti-blank3-02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01082" y="4047009"/>
            <a:ext cx="115416" cy="115416"/>
          </a:xfrm>
          <a:prstGeom prst="rect">
            <a:avLst/>
          </a:prstGeom>
        </p:spPr>
      </p:pic>
      <p:pic>
        <p:nvPicPr>
          <p:cNvPr id="22" name="Picture 2" descr="C:\Users\нигматулинаои\Desktop\для презентации\Герб Маркс - без фона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50335" y="0"/>
            <a:ext cx="655665" cy="7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>
            <a:extLst>
              <a:ext uri="{FF2B5EF4-FFF2-40B4-BE49-F238E27FC236}">
                <a16:creationId xmlns=""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544955" y="163628"/>
            <a:ext cx="1432688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общая характеристика</a:t>
            </a:r>
            <a:endParaRPr lang="x-none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="" xmlns:a16="http://schemas.microsoft.com/office/drawing/2014/main" id="{9B83FABD-A56B-D9B1-C69E-50C46E0F43F7}"/>
              </a:ext>
            </a:extLst>
          </p:cNvPr>
          <p:cNvSpPr/>
          <p:nvPr/>
        </p:nvSpPr>
        <p:spPr>
          <a:xfrm>
            <a:off x="581390" y="1271451"/>
            <a:ext cx="2404980" cy="923109"/>
          </a:xfrm>
          <a:prstGeom prst="roundRect">
            <a:avLst>
              <a:gd name="adj" fmla="val 24466"/>
            </a:avLst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8" name="Скругленный прямоугольник 7">
            <a:extLst>
              <a:ext uri="{FF2B5EF4-FFF2-40B4-BE49-F238E27FC236}">
                <a16:creationId xmlns="" xmlns:a16="http://schemas.microsoft.com/office/drawing/2014/main" id="{1AE15D8A-DAB9-999D-A902-FEF6AB2B0D64}"/>
              </a:ext>
            </a:extLst>
          </p:cNvPr>
          <p:cNvSpPr/>
          <p:nvPr/>
        </p:nvSpPr>
        <p:spPr>
          <a:xfrm>
            <a:off x="3158351" y="1401547"/>
            <a:ext cx="2468848" cy="945414"/>
          </a:xfrm>
          <a:prstGeom prst="roundRect">
            <a:avLst>
              <a:gd name="adj" fmla="val 25094"/>
            </a:avLst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7" name="Скругленный прямоугольник 16">
            <a:extLst>
              <a:ext uri="{FF2B5EF4-FFF2-40B4-BE49-F238E27FC236}">
                <a16:creationId xmlns="" xmlns:a16="http://schemas.microsoft.com/office/drawing/2014/main" id="{0F987C6D-C32D-6FF9-471D-63FF34B39D49}"/>
              </a:ext>
            </a:extLst>
          </p:cNvPr>
          <p:cNvSpPr/>
          <p:nvPr/>
        </p:nvSpPr>
        <p:spPr>
          <a:xfrm>
            <a:off x="3135202" y="2436941"/>
            <a:ext cx="2433085" cy="945414"/>
          </a:xfrm>
          <a:prstGeom prst="roundRect">
            <a:avLst>
              <a:gd name="adj" fmla="val 25094"/>
            </a:avLst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7C70D425-0601-D87C-F822-B98F9FAA1682}"/>
              </a:ext>
            </a:extLst>
          </p:cNvPr>
          <p:cNvSpPr txBox="1"/>
          <p:nvPr/>
        </p:nvSpPr>
        <p:spPr>
          <a:xfrm>
            <a:off x="850342" y="1333331"/>
            <a:ext cx="413620" cy="24622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lIns="0" tIns="0" rIns="0" bIns="0" rtlCol="0">
            <a:spAutoFit/>
          </a:bodyPr>
          <a:lstStyle/>
          <a:p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56,8</a:t>
            </a:r>
            <a:r>
              <a:rPr lang="ru-RU" sz="16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2EC1A494-C31C-4490-24D4-612143D1D8DD}"/>
              </a:ext>
            </a:extLst>
          </p:cNvPr>
          <p:cNvSpPr txBox="1"/>
          <p:nvPr/>
        </p:nvSpPr>
        <p:spPr>
          <a:xfrm>
            <a:off x="1306759" y="1384057"/>
            <a:ext cx="677813" cy="16927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тыс. чел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74E6BDDD-6D8F-8017-99BE-9D45AAA1328E}"/>
              </a:ext>
            </a:extLst>
          </p:cNvPr>
          <p:cNvSpPr txBox="1"/>
          <p:nvPr/>
        </p:nvSpPr>
        <p:spPr>
          <a:xfrm>
            <a:off x="804889" y="1593882"/>
            <a:ext cx="2209503" cy="50783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численность 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населения</a:t>
            </a:r>
          </a:p>
          <a:p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по состоянию на 1 января 2025 года</a:t>
            </a:r>
            <a:endParaRPr lang="ru-RU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Скругленный прямоугольник 34">
            <a:extLst>
              <a:ext uri="{FF2B5EF4-FFF2-40B4-BE49-F238E27FC236}">
                <a16:creationId xmlns="" xmlns:a16="http://schemas.microsoft.com/office/drawing/2014/main" id="{8AE7E09C-A74B-B0E9-CF94-B37DDF9C5558}"/>
              </a:ext>
            </a:extLst>
          </p:cNvPr>
          <p:cNvSpPr/>
          <p:nvPr/>
        </p:nvSpPr>
        <p:spPr>
          <a:xfrm>
            <a:off x="3086772" y="1317004"/>
            <a:ext cx="2418049" cy="925377"/>
          </a:xfrm>
          <a:prstGeom prst="roundRect">
            <a:avLst>
              <a:gd name="adj" fmla="val 24466"/>
            </a:avLst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>
              <a:solidFill>
                <a:srgbClr val="4756A0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13BEBE82-3ABE-EE06-2DC9-23A64698E759}"/>
              </a:ext>
            </a:extLst>
          </p:cNvPr>
          <p:cNvSpPr txBox="1"/>
          <p:nvPr/>
        </p:nvSpPr>
        <p:spPr>
          <a:xfrm>
            <a:off x="3251884" y="1351596"/>
            <a:ext cx="413620" cy="24622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lIns="0" tIns="0" rIns="0" bIns="0" rtlCol="0">
            <a:spAutoFit/>
          </a:bodyPr>
          <a:lstStyle/>
          <a:p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28,3 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="" xmlns:a16="http://schemas.microsoft.com/office/drawing/2014/main" id="{8156ADA9-D124-7FB2-5ADB-A4BD1C324852}"/>
              </a:ext>
            </a:extLst>
          </p:cNvPr>
          <p:cNvSpPr txBox="1"/>
          <p:nvPr/>
        </p:nvSpPr>
        <p:spPr>
          <a:xfrm>
            <a:off x="3674608" y="1395767"/>
            <a:ext cx="677813" cy="16927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тыс. чел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="" xmlns:a16="http://schemas.microsoft.com/office/drawing/2014/main" id="{F5B9663A-7C88-1310-3046-2C62DC47060A}"/>
              </a:ext>
            </a:extLst>
          </p:cNvPr>
          <p:cNvSpPr txBox="1"/>
          <p:nvPr/>
        </p:nvSpPr>
        <p:spPr>
          <a:xfrm>
            <a:off x="3226846" y="1584852"/>
            <a:ext cx="2092073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городское население</a:t>
            </a:r>
            <a:endParaRPr lang="ru-RU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Скругленный прямоугольник 40">
            <a:extLst>
              <a:ext uri="{FF2B5EF4-FFF2-40B4-BE49-F238E27FC236}">
                <a16:creationId xmlns="" xmlns:a16="http://schemas.microsoft.com/office/drawing/2014/main" id="{34635477-1B2D-01F3-8FB7-2516AED14752}"/>
              </a:ext>
            </a:extLst>
          </p:cNvPr>
          <p:cNvSpPr/>
          <p:nvPr/>
        </p:nvSpPr>
        <p:spPr>
          <a:xfrm>
            <a:off x="3112972" y="2327447"/>
            <a:ext cx="2428569" cy="1018003"/>
          </a:xfrm>
          <a:prstGeom prst="roundRect">
            <a:avLst>
              <a:gd name="adj" fmla="val 25094"/>
            </a:avLst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2" name="TextBox 41">
            <a:extLst>
              <a:ext uri="{FF2B5EF4-FFF2-40B4-BE49-F238E27FC236}">
                <a16:creationId xmlns="" xmlns:a16="http://schemas.microsoft.com/office/drawing/2014/main" id="{ED35A42D-3D27-DFA6-AB8B-DEE9DE40A08C}"/>
              </a:ext>
            </a:extLst>
          </p:cNvPr>
          <p:cNvSpPr txBox="1"/>
          <p:nvPr/>
        </p:nvSpPr>
        <p:spPr>
          <a:xfrm>
            <a:off x="791726" y="2368577"/>
            <a:ext cx="1037999" cy="24622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lIns="0" tIns="0" rIns="0" bIns="0" rtlCol="0">
            <a:spAutoFit/>
          </a:bodyPr>
          <a:lstStyle/>
          <a:p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2  910   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="" xmlns:a16="http://schemas.microsoft.com/office/drawing/2014/main" id="{B5C67D58-65B0-BABF-EC03-A08117CDCF5F}"/>
              </a:ext>
            </a:extLst>
          </p:cNvPr>
          <p:cNvSpPr txBox="1"/>
          <p:nvPr/>
        </p:nvSpPr>
        <p:spPr>
          <a:xfrm>
            <a:off x="1706397" y="1762255"/>
            <a:ext cx="2852943" cy="16927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тыс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. чел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="" xmlns:a16="http://schemas.microsoft.com/office/drawing/2014/main" id="{C155AAA7-6F11-C116-F937-E98916006BF3}"/>
              </a:ext>
            </a:extLst>
          </p:cNvPr>
          <p:cNvSpPr txBox="1"/>
          <p:nvPr/>
        </p:nvSpPr>
        <p:spPr>
          <a:xfrm>
            <a:off x="821548" y="5488444"/>
            <a:ext cx="413620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endParaRPr lang="ru-RU" sz="16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="" xmlns:a16="http://schemas.microsoft.com/office/drawing/2014/main" id="{03FF8003-D57A-118B-7A0A-2E0A239A7E90}"/>
              </a:ext>
            </a:extLst>
          </p:cNvPr>
          <p:cNvSpPr txBox="1"/>
          <p:nvPr/>
        </p:nvSpPr>
        <p:spPr>
          <a:xfrm>
            <a:off x="3363107" y="5488443"/>
            <a:ext cx="413620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0B6A496C-B21E-5E62-E8B7-7BB436EC32DB}"/>
              </a:ext>
            </a:extLst>
          </p:cNvPr>
          <p:cNvSpPr txBox="1"/>
          <p:nvPr/>
        </p:nvSpPr>
        <p:spPr>
          <a:xfrm>
            <a:off x="563314" y="6662318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smtClean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 МАРКСОВСКОГО МУНИЦИПАЛЬНОГО РАЙОНА 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FDB829ED-5AD9-E391-3DCA-96E4C7799FF6}"/>
              </a:ext>
            </a:extLst>
          </p:cNvPr>
          <p:cNvSpPr txBox="1"/>
          <p:nvPr/>
        </p:nvSpPr>
        <p:spPr>
          <a:xfrm>
            <a:off x="550985" y="504092"/>
            <a:ext cx="9201105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2400" b="1" dirty="0">
                <a:latin typeface="Arial" panose="020B0604020202020204" pitchFamily="34" charset="0"/>
                <a:cs typeface="Arial" panose="020B0604020202020204" pitchFamily="34" charset="0"/>
              </a:rPr>
              <a:t>ОБЩАЯ ХАРАКТЕРИСТИКА</a:t>
            </a:r>
          </a:p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МАРКСОВСКОГО МУНИЦИПАЛЬНОГО РАЙОНА</a:t>
            </a:r>
            <a:endParaRPr lang="x-non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Скругленный прямоугольник 111">
            <a:extLst>
              <a:ext uri="{FF2B5EF4-FFF2-40B4-BE49-F238E27FC236}">
                <a16:creationId xmlns="" xmlns:a16="http://schemas.microsoft.com/office/drawing/2014/main" id="{9B83FABD-A56B-D9B1-C69E-50C46E0F43F7}"/>
              </a:ext>
            </a:extLst>
          </p:cNvPr>
          <p:cNvSpPr/>
          <p:nvPr/>
        </p:nvSpPr>
        <p:spPr>
          <a:xfrm>
            <a:off x="623297" y="2289949"/>
            <a:ext cx="2436091" cy="1008609"/>
          </a:xfrm>
          <a:prstGeom prst="roundRect">
            <a:avLst>
              <a:gd name="adj" fmla="val 24466"/>
            </a:avLst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13" name="Прямоугольник 112"/>
          <p:cNvSpPr/>
          <p:nvPr/>
        </p:nvSpPr>
        <p:spPr>
          <a:xfrm>
            <a:off x="1383633" y="2374232"/>
            <a:ext cx="661735" cy="261610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ru-RU" sz="1100" b="1" dirty="0" smtClean="0">
                <a:latin typeface="Arial" pitchFamily="34" charset="0"/>
                <a:ea typeface="PT Astra Serif" panose="020A0603040505020204" pitchFamily="18" charset="-52"/>
                <a:cs typeface="Arial" pitchFamily="34" charset="0"/>
              </a:rPr>
              <a:t>км²</a:t>
            </a:r>
            <a:endParaRPr lang="ru-RU" sz="1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649397" y="2581237"/>
            <a:ext cx="24063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площадь района</a:t>
            </a:r>
          </a:p>
          <a:p>
            <a:r>
              <a:rPr lang="ru-RU" sz="1100" dirty="0" smtClean="0">
                <a:latin typeface="Arial" pitchFamily="34" charset="0"/>
                <a:ea typeface="PT Astra Serif" panose="020A0603040505020204" pitchFamily="18" charset="-52"/>
                <a:cs typeface="Arial" pitchFamily="34" charset="0"/>
              </a:rPr>
              <a:t>в состав  входят  1 городское поселение и 6 сельских (56 сел)</a:t>
            </a:r>
          </a:p>
          <a:p>
            <a:endParaRPr lang="ru-RU" sz="11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5" name="Группа 114"/>
          <p:cNvGrpSpPr/>
          <p:nvPr/>
        </p:nvGrpSpPr>
        <p:grpSpPr>
          <a:xfrm>
            <a:off x="5554133" y="807878"/>
            <a:ext cx="4351867" cy="3629651"/>
            <a:chOff x="80849" y="3131766"/>
            <a:chExt cx="6358237" cy="4073632"/>
          </a:xfrm>
        </p:grpSpPr>
        <p:pic>
          <p:nvPicPr>
            <p:cNvPr id="116" name="Рисунок 1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lum bright="-6000" contrast="12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80849" y="3131766"/>
              <a:ext cx="6358237" cy="407363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7" name="object 71"/>
            <p:cNvSpPr txBox="1"/>
            <p:nvPr/>
          </p:nvSpPr>
          <p:spPr>
            <a:xfrm>
              <a:off x="744952" y="4675092"/>
              <a:ext cx="2295111" cy="359857"/>
            </a:xfrm>
            <a:prstGeom prst="rect">
              <a:avLst/>
            </a:prstGeom>
            <a:solidFill>
              <a:srgbClr val="3C33B5">
                <a:alpha val="0"/>
              </a:srgbClr>
            </a:solidFill>
            <a:ln>
              <a:noFill/>
            </a:ln>
          </p:spPr>
          <p:txBody>
            <a:bodyPr vert="horz" wrap="square" lIns="0" tIns="16933" rIns="0" bIns="0" rtlCol="0">
              <a:spAutoFit/>
            </a:bodyPr>
            <a:lstStyle/>
            <a:p>
              <a:pPr marL="16933">
                <a:spcBef>
                  <a:spcPts val="133"/>
                </a:spcBef>
              </a:pPr>
              <a:r>
                <a:rPr sz="2133" b="1" spc="300" dirty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PT Astra Serif" panose="020A0603040505020204" pitchFamily="18" charset="-52"/>
                  <a:ea typeface="PT Astra Serif" panose="020A0603040505020204" pitchFamily="18" charset="-52"/>
                  <a:cs typeface="Arial"/>
                </a:rPr>
                <a:t>САРАТОВ</a:t>
              </a:r>
            </a:p>
          </p:txBody>
        </p:sp>
        <p:sp>
          <p:nvSpPr>
            <p:cNvPr id="118" name="object 71"/>
            <p:cNvSpPr txBox="1"/>
            <p:nvPr/>
          </p:nvSpPr>
          <p:spPr>
            <a:xfrm>
              <a:off x="4555903" y="4531046"/>
              <a:ext cx="1883183" cy="359857"/>
            </a:xfrm>
            <a:prstGeom prst="rect">
              <a:avLst/>
            </a:prstGeom>
            <a:solidFill>
              <a:srgbClr val="3C33B5">
                <a:alpha val="0"/>
              </a:srgbClr>
            </a:solidFill>
            <a:ln>
              <a:noFill/>
            </a:ln>
          </p:spPr>
          <p:txBody>
            <a:bodyPr vert="horz" wrap="square" lIns="0" tIns="16933" rIns="0" bIns="0" rtlCol="0">
              <a:spAutoFit/>
            </a:bodyPr>
            <a:lstStyle/>
            <a:p>
              <a:pPr marL="16933">
                <a:spcBef>
                  <a:spcPts val="133"/>
                </a:spcBef>
              </a:pPr>
              <a:r>
                <a:rPr lang="ru-RU" sz="2133" b="1" spc="300" dirty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PT Astra Serif" panose="020A0603040505020204" pitchFamily="18" charset="-52"/>
                  <a:ea typeface="PT Astra Serif" panose="020A0603040505020204" pitchFamily="18" charset="-52"/>
                  <a:cs typeface="Arial"/>
                </a:rPr>
                <a:t>МАРКС</a:t>
              </a:r>
              <a:endParaRPr sz="2133" b="1" spc="3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  <a:cs typeface="Arial"/>
              </a:endParaRPr>
            </a:p>
          </p:txBody>
        </p:sp>
      </p:grpSp>
      <p:pic>
        <p:nvPicPr>
          <p:cNvPr id="66" name="Рисунок 65" descr="Схема с ветвлением со сплошной заливкой">
            <a:extLst>
              <a:ext uri="{FF2B5EF4-FFF2-40B4-BE49-F238E27FC236}">
                <a16:creationId xmlns:a16="http://schemas.microsoft.com/office/drawing/2014/main" xmlns="" id="{FDF40479-DBE8-0932-1D1C-CE8F47D6FB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16"/>
              </a:ext>
            </a:extLst>
          </a:blip>
          <a:stretch>
            <a:fillRect/>
          </a:stretch>
        </p:blipFill>
        <p:spPr>
          <a:xfrm>
            <a:off x="2658941" y="2471937"/>
            <a:ext cx="360000" cy="360000"/>
          </a:xfrm>
          <a:prstGeom prst="rect">
            <a:avLst/>
          </a:prstGeom>
        </p:spPr>
      </p:pic>
      <p:pic>
        <p:nvPicPr>
          <p:cNvPr id="67" name="Рисунок 66" descr="Пользователь со сплошной заливкой">
            <a:extLst>
              <a:ext uri="{FF2B5EF4-FFF2-40B4-BE49-F238E27FC236}">
                <a16:creationId xmlns:a16="http://schemas.microsoft.com/office/drawing/2014/main" xmlns="" id="{C86C1983-C8BD-89C3-7A05-138B029CFA75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2647267" y="1403068"/>
            <a:ext cx="360000" cy="360000"/>
          </a:xfrm>
          <a:prstGeom prst="rect">
            <a:avLst/>
          </a:prstGeom>
        </p:spPr>
      </p:pic>
      <p:pic>
        <p:nvPicPr>
          <p:cNvPr id="68" name="Рисунок 67" descr="Пользователь со сплошной заливкой">
            <a:extLst>
              <a:ext uri="{FF2B5EF4-FFF2-40B4-BE49-F238E27FC236}">
                <a16:creationId xmlns:a16="http://schemas.microsoft.com/office/drawing/2014/main" xmlns="" id="{C86C1983-C8BD-89C3-7A05-138B029CFA75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5071772" y="1379620"/>
            <a:ext cx="360000" cy="360000"/>
          </a:xfrm>
          <a:prstGeom prst="rect">
            <a:avLst/>
          </a:prstGeom>
        </p:spPr>
      </p:pic>
      <p:pic>
        <p:nvPicPr>
          <p:cNvPr id="70" name="Рисунок 69" descr="Пользователь со сплошной заливкой">
            <a:extLst>
              <a:ext uri="{FF2B5EF4-FFF2-40B4-BE49-F238E27FC236}">
                <a16:creationId xmlns:a16="http://schemas.microsoft.com/office/drawing/2014/main" xmlns="" id="{C86C1983-C8BD-89C3-7A05-138B029CFA75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5057242" y="1748045"/>
            <a:ext cx="360000" cy="360000"/>
          </a:xfrm>
          <a:prstGeom prst="rect">
            <a:avLst/>
          </a:prstGeom>
        </p:spPr>
      </p:pic>
      <p:sp>
        <p:nvSpPr>
          <p:cNvPr id="71" name="Скругленный прямоугольник 70">
            <a:extLst>
              <a:ext uri="{FF2B5EF4-FFF2-40B4-BE49-F238E27FC236}">
                <a16:creationId xmlns:a16="http://schemas.microsoft.com/office/drawing/2014/main" xmlns="" id="{9B83FABD-A56B-D9B1-C69E-50C46E0F43F7}"/>
              </a:ext>
            </a:extLst>
          </p:cNvPr>
          <p:cNvSpPr/>
          <p:nvPr/>
        </p:nvSpPr>
        <p:spPr>
          <a:xfrm>
            <a:off x="495973" y="3358479"/>
            <a:ext cx="6481361" cy="1964268"/>
          </a:xfrm>
          <a:prstGeom prst="roundRect">
            <a:avLst>
              <a:gd name="adj" fmla="val 24466"/>
            </a:avLst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2" name="Прямоугольник 71"/>
          <p:cNvSpPr/>
          <p:nvPr/>
        </p:nvSpPr>
        <p:spPr>
          <a:xfrm>
            <a:off x="556954" y="3381456"/>
            <a:ext cx="3811412" cy="1954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1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   Транспортная доступность - высокая</a:t>
            </a:r>
            <a:r>
              <a:rPr lang="ru-RU" sz="11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1100" dirty="0" smtClean="0">
              <a:solidFill>
                <a:srgbClr val="4756A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ru-RU" sz="1100" dirty="0" smtClean="0">
                <a:latin typeface="Arial" pitchFamily="34" charset="0"/>
                <a:cs typeface="Arial" pitchFamily="34" charset="0"/>
              </a:rPr>
              <a:t>    от города Маркса проходит дорога федерального значения, как вдоль реки Волга (Самара, Волгоград) так и уходит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вглубь</a:t>
            </a:r>
            <a:r>
              <a:rPr lang="ru-RU" sz="1100" dirty="0" smtClean="0">
                <a:latin typeface="Arial" pitchFamily="34" charset="0"/>
                <a:cs typeface="Arial" pitchFamily="34" charset="0"/>
              </a:rPr>
              <a:t> на восток и запад страны ( Москва, Воронеж)</a:t>
            </a:r>
          </a:p>
          <a:p>
            <a:pPr marL="171450" lvl="0" indent="-171450" algn="just">
              <a:buFont typeface="Arial" panose="020B0604020202020204" pitchFamily="34" charset="0"/>
              <a:buChar char="•"/>
            </a:pPr>
            <a:r>
              <a:rPr lang="ru-RU" sz="1100" dirty="0" smtClean="0">
                <a:latin typeface="Arial" pitchFamily="34" charset="0"/>
                <a:cs typeface="Arial" pitchFamily="34" charset="0"/>
              </a:rPr>
              <a:t> в 80 км от города расположен международный аэропорт «Гагарин» ; </a:t>
            </a:r>
          </a:p>
          <a:p>
            <a:pPr marL="171450" lvl="0" indent="-171450" algn="just">
              <a:buFont typeface="Arial" panose="020B0604020202020204" pitchFamily="34" charset="0"/>
              <a:buChar char="•"/>
            </a:pPr>
            <a:r>
              <a:rPr lang="ru-RU" sz="1100" dirty="0" smtClean="0">
                <a:latin typeface="Arial" pitchFamily="34" charset="0"/>
                <a:cs typeface="Arial" pitchFamily="34" charset="0"/>
              </a:rPr>
              <a:t>в 70 км от города расположен железнодорожный вокзал г. Саратов</a:t>
            </a:r>
          </a:p>
          <a:p>
            <a:pPr marL="171450" lvl="0" indent="-171450" algn="just">
              <a:buFont typeface="Arial" panose="020B0604020202020204" pitchFamily="34" charset="0"/>
              <a:buChar char="•"/>
            </a:pPr>
            <a:r>
              <a:rPr lang="ru-RU" sz="1100" dirty="0" smtClean="0">
                <a:latin typeface="Arial" pitchFamily="34" charset="0"/>
                <a:cs typeface="Arial" pitchFamily="34" charset="0"/>
              </a:rPr>
              <a:t> на территории района 557,9</a:t>
            </a:r>
            <a:r>
              <a:rPr lang="ru-RU" sz="11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100" dirty="0" smtClean="0">
                <a:latin typeface="Arial" pitchFamily="34" charset="0"/>
                <a:cs typeface="Arial" pitchFamily="34" charset="0"/>
              </a:rPr>
              <a:t>км автодорог, с твердым покрытием</a:t>
            </a:r>
          </a:p>
        </p:txBody>
      </p:sp>
      <p:sp>
        <p:nvSpPr>
          <p:cNvPr id="73" name="Скругленный прямоугольник 72">
            <a:extLst>
              <a:ext uri="{FF2B5EF4-FFF2-40B4-BE49-F238E27FC236}">
                <a16:creationId xmlns:a16="http://schemas.microsoft.com/office/drawing/2014/main" xmlns="" id="{9B83FABD-A56B-D9B1-C69E-50C46E0F43F7}"/>
              </a:ext>
            </a:extLst>
          </p:cNvPr>
          <p:cNvSpPr/>
          <p:nvPr/>
        </p:nvSpPr>
        <p:spPr>
          <a:xfrm>
            <a:off x="490197" y="5401510"/>
            <a:ext cx="5183427" cy="1186860"/>
          </a:xfrm>
          <a:prstGeom prst="roundRect">
            <a:avLst>
              <a:gd name="adj" fmla="val 24466"/>
            </a:avLst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4" name="Прямоугольник 73"/>
          <p:cNvSpPr/>
          <p:nvPr/>
        </p:nvSpPr>
        <p:spPr>
          <a:xfrm>
            <a:off x="653019" y="5380892"/>
            <a:ext cx="2594618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Коммунальная </a:t>
            </a:r>
            <a:r>
              <a:rPr lang="ru-RU" sz="11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инфраструктура - развитая</a:t>
            </a:r>
            <a:endParaRPr lang="ru-RU" sz="11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Удельный 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вес площади жилищного фонда, 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оборудованного 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водопроводом, канализацией, центральным 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отоплением и газом составляет 86 %</a:t>
            </a:r>
            <a:endParaRPr lang="ru-RU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Скругленный прямоугольник 74">
            <a:extLst>
              <a:ext uri="{FF2B5EF4-FFF2-40B4-BE49-F238E27FC236}">
                <a16:creationId xmlns:a16="http://schemas.microsoft.com/office/drawing/2014/main" xmlns="" id="{9B83FABD-A56B-D9B1-C69E-50C46E0F43F7}"/>
              </a:ext>
            </a:extLst>
          </p:cNvPr>
          <p:cNvSpPr/>
          <p:nvPr/>
        </p:nvSpPr>
        <p:spPr>
          <a:xfrm>
            <a:off x="5839864" y="5407379"/>
            <a:ext cx="3846002" cy="1185332"/>
          </a:xfrm>
          <a:prstGeom prst="roundRect">
            <a:avLst>
              <a:gd name="adj" fmla="val 24466"/>
            </a:avLst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6" name="Прямоугольник 75"/>
          <p:cNvSpPr/>
          <p:nvPr/>
        </p:nvSpPr>
        <p:spPr>
          <a:xfrm>
            <a:off x="6004773" y="5420056"/>
            <a:ext cx="352304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1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Новый импульс развития – возрожден речной скоростной флот в Саратовской области</a:t>
            </a:r>
            <a:endParaRPr lang="ru-RU" sz="11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Прямоугольник 76"/>
          <p:cNvSpPr/>
          <p:nvPr/>
        </p:nvSpPr>
        <p:spPr>
          <a:xfrm>
            <a:off x="5977924" y="5794708"/>
            <a:ext cx="361580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В мае 2025 года запущено регулярное пассажирское речное сообщение по маршруту </a:t>
            </a:r>
            <a:r>
              <a:rPr lang="ru-RU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Саратов-Маркс-Воскресенское-Вольск-Балаково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 через город Маркс</a:t>
            </a:r>
            <a:endParaRPr lang="ru-RU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8" name="Рисунок 77" descr="Конвертируемый со сплошной заливкой">
            <a:extLst>
              <a:ext uri="{FF2B5EF4-FFF2-40B4-BE49-F238E27FC236}">
                <a16:creationId xmlns="" xmlns:a16="http://schemas.microsoft.com/office/drawing/2014/main" id="{15EA7CAD-8684-0359-3756-EBF7FED12D94}"/>
              </a:ext>
            </a:extLst>
          </p:cNvPr>
          <p:cNvPicPr>
            <a:picLocks noChangeAspect="1"/>
          </p:cNvPicPr>
          <p:nvPr/>
        </p:nvPicPr>
        <p:blipFill>
          <a:blip r:embed="rId18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40811" y="3470451"/>
            <a:ext cx="360000" cy="360000"/>
          </a:xfrm>
          <a:prstGeom prst="rect">
            <a:avLst/>
          </a:prstGeom>
        </p:spPr>
      </p:pic>
      <p:sp>
        <p:nvSpPr>
          <p:cNvPr id="79" name="TextBox 78">
            <a:extLst>
              <a:ext uri="{FF2B5EF4-FFF2-40B4-BE49-F238E27FC236}">
                <a16:creationId xmlns="" xmlns:a16="http://schemas.microsoft.com/office/drawing/2014/main" id="{4FB4B40E-5CAF-1453-E49A-6DF58CAFD9F2}"/>
              </a:ext>
            </a:extLst>
          </p:cNvPr>
          <p:cNvSpPr txBox="1"/>
          <p:nvPr/>
        </p:nvSpPr>
        <p:spPr>
          <a:xfrm>
            <a:off x="4759232" y="3489478"/>
            <a:ext cx="2271222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Расстояние от районного центра до г. Балаково – 100 км</a:t>
            </a:r>
            <a:endParaRPr lang="ru-RU" sz="11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0" name="Рисунок 79" descr="Конвертируемый со сплошной заливкой">
            <a:extLst>
              <a:ext uri="{FF2B5EF4-FFF2-40B4-BE49-F238E27FC236}">
                <a16:creationId xmlns="" xmlns:a16="http://schemas.microsoft.com/office/drawing/2014/main" id="{15EA7CAD-8684-0359-3756-EBF7FED12D94}"/>
              </a:ext>
            </a:extLst>
          </p:cNvPr>
          <p:cNvPicPr>
            <a:picLocks noChangeAspect="1"/>
          </p:cNvPicPr>
          <p:nvPr/>
        </p:nvPicPr>
        <p:blipFill>
          <a:blip r:embed="rId18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64503" y="3882326"/>
            <a:ext cx="360000" cy="360000"/>
          </a:xfrm>
          <a:prstGeom prst="rect">
            <a:avLst/>
          </a:prstGeom>
        </p:spPr>
      </p:pic>
      <p:sp>
        <p:nvSpPr>
          <p:cNvPr id="81" name="TextBox 80">
            <a:extLst>
              <a:ext uri="{FF2B5EF4-FFF2-40B4-BE49-F238E27FC236}">
                <a16:creationId xmlns="" xmlns:a16="http://schemas.microsoft.com/office/drawing/2014/main" id="{4FB4B40E-5CAF-1453-E49A-6DF58CAFD9F2}"/>
              </a:ext>
            </a:extLst>
          </p:cNvPr>
          <p:cNvSpPr txBox="1"/>
          <p:nvPr/>
        </p:nvSpPr>
        <p:spPr>
          <a:xfrm>
            <a:off x="4792268" y="3907826"/>
            <a:ext cx="2225513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Расстояние от районного центра до г. Самара – 352 км </a:t>
            </a:r>
            <a:endParaRPr lang="ru-RU" sz="11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2" name="Рисунок 81" descr="Конвертируемый со сплошной заливкой">
            <a:extLst>
              <a:ext uri="{FF2B5EF4-FFF2-40B4-BE49-F238E27FC236}">
                <a16:creationId xmlns="" xmlns:a16="http://schemas.microsoft.com/office/drawing/2014/main" id="{15EA7CAD-8684-0359-3756-EBF7FED12D94}"/>
              </a:ext>
            </a:extLst>
          </p:cNvPr>
          <p:cNvPicPr>
            <a:picLocks noChangeAspect="1"/>
          </p:cNvPicPr>
          <p:nvPr/>
        </p:nvPicPr>
        <p:blipFill>
          <a:blip r:embed="rId18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56009" y="4325804"/>
            <a:ext cx="360000" cy="360000"/>
          </a:xfrm>
          <a:prstGeom prst="rect">
            <a:avLst/>
          </a:prstGeom>
        </p:spPr>
      </p:pic>
      <p:sp>
        <p:nvSpPr>
          <p:cNvPr id="83" name="TextBox 82">
            <a:extLst>
              <a:ext uri="{FF2B5EF4-FFF2-40B4-BE49-F238E27FC236}">
                <a16:creationId xmlns="" xmlns:a16="http://schemas.microsoft.com/office/drawing/2014/main" id="{4FB4B40E-5CAF-1453-E49A-6DF58CAFD9F2}"/>
              </a:ext>
            </a:extLst>
          </p:cNvPr>
          <p:cNvSpPr txBox="1"/>
          <p:nvPr/>
        </p:nvSpPr>
        <p:spPr>
          <a:xfrm>
            <a:off x="4806524" y="4363344"/>
            <a:ext cx="2110526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Расстояние от районного центра до г. Саратова – 62 км </a:t>
            </a:r>
            <a:endParaRPr lang="ru-RU" sz="11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4" name="Рисунок 83" descr="Конвертируемый со сплошной заливкой">
            <a:extLst>
              <a:ext uri="{FF2B5EF4-FFF2-40B4-BE49-F238E27FC236}">
                <a16:creationId xmlns="" xmlns:a16="http://schemas.microsoft.com/office/drawing/2014/main" id="{15EA7CAD-8684-0359-3756-EBF7FED12D94}"/>
              </a:ext>
            </a:extLst>
          </p:cNvPr>
          <p:cNvPicPr>
            <a:picLocks noChangeAspect="1"/>
          </p:cNvPicPr>
          <p:nvPr/>
        </p:nvPicPr>
        <p:blipFill>
          <a:blip r:embed="rId18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57554" y="4758950"/>
            <a:ext cx="360000" cy="360000"/>
          </a:xfrm>
          <a:prstGeom prst="rect">
            <a:avLst/>
          </a:prstGeom>
        </p:spPr>
      </p:pic>
      <p:sp>
        <p:nvSpPr>
          <p:cNvPr id="85" name="TextBox 84">
            <a:extLst>
              <a:ext uri="{FF2B5EF4-FFF2-40B4-BE49-F238E27FC236}">
                <a16:creationId xmlns="" xmlns:a16="http://schemas.microsoft.com/office/drawing/2014/main" id="{4FB4B40E-5CAF-1453-E49A-6DF58CAFD9F2}"/>
              </a:ext>
            </a:extLst>
          </p:cNvPr>
          <p:cNvSpPr txBox="1"/>
          <p:nvPr/>
        </p:nvSpPr>
        <p:spPr>
          <a:xfrm>
            <a:off x="4782695" y="4798436"/>
            <a:ext cx="2198398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Расстояние от районного центра до г. Москва – 904 км</a:t>
            </a:r>
            <a:endParaRPr lang="ru-RU" sz="11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1" name="Прямая соединительная линия 50"/>
          <p:cNvCxnSpPr/>
          <p:nvPr/>
        </p:nvCxnSpPr>
        <p:spPr>
          <a:xfrm>
            <a:off x="3201702" y="5437335"/>
            <a:ext cx="11289" cy="11401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3142445" y="5343411"/>
            <a:ext cx="22924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u-RU" sz="11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Тарифы</a:t>
            </a:r>
            <a:endParaRPr lang="ru-RU" sz="11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="" xmlns:a16="http://schemas.microsoft.com/office/drawing/2014/main" id="{48F919B7-90B8-C9E2-4B26-E6EE9FAC0F10}"/>
              </a:ext>
            </a:extLst>
          </p:cNvPr>
          <p:cNvSpPr txBox="1"/>
          <p:nvPr/>
        </p:nvSpPr>
        <p:spPr>
          <a:xfrm>
            <a:off x="3219717" y="5531695"/>
            <a:ext cx="2640169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/>
            <a:r>
              <a:rPr lang="ru-RU" sz="1100" smtClean="0">
                <a:latin typeface="Arial" panose="020B0604020202020204" pitchFamily="34" charset="0"/>
                <a:cs typeface="Arial" panose="020B0604020202020204" pitchFamily="34" charset="0"/>
              </a:rPr>
              <a:t>Газоснабжение-10.76 руб. 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(куб.м/час)</a:t>
            </a:r>
            <a:endParaRPr lang="ru-RU" sz="11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="" xmlns:a16="http://schemas.microsoft.com/office/drawing/2014/main" id="{90DEA080-6B2C-362A-231A-C9436F916D74}"/>
              </a:ext>
            </a:extLst>
          </p:cNvPr>
          <p:cNvSpPr txBox="1"/>
          <p:nvPr/>
        </p:nvSpPr>
        <p:spPr>
          <a:xfrm>
            <a:off x="3205651" y="5673355"/>
            <a:ext cx="2383793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/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Водоснабжение-  38,76 руб./куб.м</a:t>
            </a:r>
            <a:endParaRPr lang="ru-RU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="" xmlns:a16="http://schemas.microsoft.com/office/drawing/2014/main" id="{2C4EF67B-79D6-EF4B-9677-0966A8E74B66}"/>
              </a:ext>
            </a:extLst>
          </p:cNvPr>
          <p:cNvSpPr txBox="1"/>
          <p:nvPr/>
        </p:nvSpPr>
        <p:spPr>
          <a:xfrm>
            <a:off x="3208817" y="5822544"/>
            <a:ext cx="2240696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/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Электроэнергия- 4,75 руб./</a:t>
            </a:r>
            <a:r>
              <a:rPr lang="ru-RU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кВт.ч</a:t>
            </a:r>
            <a:endParaRPr lang="ru-RU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="" xmlns:a16="http://schemas.microsoft.com/office/drawing/2014/main" id="{AED396BB-12B2-75E3-FB8C-029EA35F4927}"/>
              </a:ext>
            </a:extLst>
          </p:cNvPr>
          <p:cNvSpPr txBox="1"/>
          <p:nvPr/>
        </p:nvSpPr>
        <p:spPr>
          <a:xfrm>
            <a:off x="3208249" y="5962428"/>
            <a:ext cx="3030919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/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Отопление- 7,24 руб./Гкал</a:t>
            </a:r>
            <a:endParaRPr lang="ru-RU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3133630" y="6061014"/>
            <a:ext cx="498575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100" dirty="0" err="1" smtClean="0">
                <a:latin typeface="Arial" pitchFamily="34" charset="0"/>
                <a:cs typeface="Arial" pitchFamily="34" charset="0"/>
              </a:rPr>
              <a:t>Очист</a:t>
            </a:r>
            <a:r>
              <a:rPr lang="ru-RU" sz="1100" dirty="0" smtClean="0">
                <a:latin typeface="Arial" pitchFamily="34" charset="0"/>
                <a:cs typeface="Arial" pitchFamily="34" charset="0"/>
              </a:rPr>
              <a:t>. сооружения- 31,74 руб./куб.м</a:t>
            </a:r>
            <a:endParaRPr lang="ru-RU" sz="11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7" name="Picture 2" descr="C:\Users\нигматулинаои\Desktop\для презентации\Герб Маркс - без фона.pn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50335" y="0"/>
            <a:ext cx="655665" cy="7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6" name="TextBox 85">
            <a:extLst>
              <a:ext uri="{FF2B5EF4-FFF2-40B4-BE49-F238E27FC236}">
                <a16:creationId xmlns="" xmlns:a16="http://schemas.microsoft.com/office/drawing/2014/main" id="{13BEBE82-3ABE-EE06-2DC9-23A64698E759}"/>
              </a:ext>
            </a:extLst>
          </p:cNvPr>
          <p:cNvSpPr txBox="1"/>
          <p:nvPr/>
        </p:nvSpPr>
        <p:spPr>
          <a:xfrm>
            <a:off x="3221350" y="1729460"/>
            <a:ext cx="413620" cy="24622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lIns="0" tIns="0" rIns="0" bIns="0" rtlCol="0">
            <a:spAutoFit/>
          </a:bodyPr>
          <a:lstStyle/>
          <a:p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28,5 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="" xmlns:a16="http://schemas.microsoft.com/office/drawing/2014/main" id="{A890480E-3893-F81C-B22E-393C852242FA}"/>
              </a:ext>
            </a:extLst>
          </p:cNvPr>
          <p:cNvSpPr txBox="1"/>
          <p:nvPr/>
        </p:nvSpPr>
        <p:spPr>
          <a:xfrm>
            <a:off x="3179973" y="1979032"/>
            <a:ext cx="3236494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сельское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 население</a:t>
            </a:r>
            <a:endParaRPr lang="ru-RU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Прямоугольник 87"/>
          <p:cNvSpPr/>
          <p:nvPr/>
        </p:nvSpPr>
        <p:spPr>
          <a:xfrm>
            <a:off x="2826285" y="2755779"/>
            <a:ext cx="4953000" cy="430887"/>
          </a:xfrm>
          <a:prstGeom prst="rect">
            <a:avLst/>
          </a:prstGeom>
        </p:spPr>
        <p:txBody>
          <a:bodyPr>
            <a:spAutoFit/>
          </a:bodyPr>
          <a:lstStyle/>
          <a:p>
            <a:pPr marL="358978" marR="6773" indent="-847"/>
            <a:r>
              <a:rPr lang="ru-RU" sz="1100" dirty="0" smtClean="0">
                <a:latin typeface="Arial" pitchFamily="34" charset="0"/>
                <a:ea typeface="PT Astra Serif" panose="020A0603040505020204" pitchFamily="18" charset="-52"/>
                <a:cs typeface="Arial" pitchFamily="34" charset="0"/>
              </a:rPr>
              <a:t>трудоспособное:       </a:t>
            </a:r>
            <a:r>
              <a:rPr lang="ru-RU" sz="1100" b="1" dirty="0" smtClean="0">
                <a:latin typeface="Arial" pitchFamily="34" charset="0"/>
                <a:ea typeface="PT Astra Serif" panose="020A0603040505020204" pitchFamily="18" charset="-52"/>
                <a:cs typeface="Arial" pitchFamily="34" charset="0"/>
              </a:rPr>
              <a:t>32 745 чел.</a:t>
            </a:r>
          </a:p>
          <a:p>
            <a:pPr marL="358978" marR="6773" indent="-847"/>
            <a:r>
              <a:rPr lang="ru-RU" sz="1100" dirty="0" smtClean="0">
                <a:latin typeface="Arial" pitchFamily="34" charset="0"/>
                <a:ea typeface="PT Astra Serif" panose="020A0603040505020204" pitchFamily="18" charset="-52"/>
                <a:cs typeface="Arial" pitchFamily="34" charset="0"/>
              </a:rPr>
              <a:t>занято в экономике: </a:t>
            </a:r>
            <a:r>
              <a:rPr lang="ru-RU" sz="1100" b="1" dirty="0" smtClean="0">
                <a:latin typeface="Arial" pitchFamily="34" charset="0"/>
                <a:ea typeface="PT Astra Serif" panose="020A0603040505020204" pitchFamily="18" charset="-52"/>
                <a:cs typeface="Arial" pitchFamily="34" charset="0"/>
              </a:rPr>
              <a:t>22 500 чел.</a:t>
            </a:r>
            <a:endParaRPr lang="ru-RU" sz="1100" b="1" dirty="0">
              <a:latin typeface="Arial" pitchFamily="34" charset="0"/>
              <a:ea typeface="PT Astra Serif" panose="020A0603040505020204" pitchFamily="18" charset="-52"/>
              <a:cs typeface="Arial" pitchFamily="34" charset="0"/>
            </a:endParaRPr>
          </a:p>
        </p:txBody>
      </p:sp>
      <p:sp useBgFill="1">
        <p:nvSpPr>
          <p:cNvPr id="89" name="Freeform 1028"/>
          <p:cNvSpPr/>
          <p:nvPr/>
        </p:nvSpPr>
        <p:spPr>
          <a:xfrm>
            <a:off x="4976037" y="2381420"/>
            <a:ext cx="478462" cy="36150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613" y="11666"/>
                </a:moveTo>
                <a:lnTo>
                  <a:pt x="12304" y="11666"/>
                </a:lnTo>
                <a:lnTo>
                  <a:pt x="12718" y="11701"/>
                </a:lnTo>
                <a:lnTo>
                  <a:pt x="13119" y="11773"/>
                </a:lnTo>
                <a:lnTo>
                  <a:pt x="13503" y="11888"/>
                </a:lnTo>
                <a:lnTo>
                  <a:pt x="13875" y="12053"/>
                </a:lnTo>
                <a:lnTo>
                  <a:pt x="14234" y="12255"/>
                </a:lnTo>
                <a:lnTo>
                  <a:pt x="14564" y="12499"/>
                </a:lnTo>
                <a:lnTo>
                  <a:pt x="14881" y="12772"/>
                </a:lnTo>
                <a:lnTo>
                  <a:pt x="15169" y="13088"/>
                </a:lnTo>
                <a:lnTo>
                  <a:pt x="15427" y="13425"/>
                </a:lnTo>
                <a:lnTo>
                  <a:pt x="15661" y="13799"/>
                </a:lnTo>
                <a:lnTo>
                  <a:pt x="15864" y="14201"/>
                </a:lnTo>
                <a:lnTo>
                  <a:pt x="16038" y="14618"/>
                </a:lnTo>
                <a:lnTo>
                  <a:pt x="16170" y="15063"/>
                </a:lnTo>
                <a:lnTo>
                  <a:pt x="16272" y="15523"/>
                </a:lnTo>
                <a:lnTo>
                  <a:pt x="16338" y="15997"/>
                </a:lnTo>
                <a:lnTo>
                  <a:pt x="16356" y="16500"/>
                </a:lnTo>
                <a:lnTo>
                  <a:pt x="16356" y="20400"/>
                </a:lnTo>
                <a:lnTo>
                  <a:pt x="16332" y="20400"/>
                </a:lnTo>
                <a:lnTo>
                  <a:pt x="16128" y="20530"/>
                </a:lnTo>
                <a:lnTo>
                  <a:pt x="16086" y="20551"/>
                </a:lnTo>
                <a:lnTo>
                  <a:pt x="16020" y="20587"/>
                </a:lnTo>
                <a:lnTo>
                  <a:pt x="15912" y="20637"/>
                </a:lnTo>
                <a:lnTo>
                  <a:pt x="15780" y="20709"/>
                </a:lnTo>
                <a:lnTo>
                  <a:pt x="15613" y="20781"/>
                </a:lnTo>
                <a:lnTo>
                  <a:pt x="15421" y="20867"/>
                </a:lnTo>
                <a:lnTo>
                  <a:pt x="15193" y="20954"/>
                </a:lnTo>
                <a:lnTo>
                  <a:pt x="14929" y="21040"/>
                </a:lnTo>
                <a:lnTo>
                  <a:pt x="14648" y="21133"/>
                </a:lnTo>
                <a:lnTo>
                  <a:pt x="14330" y="21226"/>
                </a:lnTo>
                <a:lnTo>
                  <a:pt x="13976" y="21305"/>
                </a:lnTo>
                <a:lnTo>
                  <a:pt x="13605" y="21385"/>
                </a:lnTo>
                <a:lnTo>
                  <a:pt x="13197" y="21456"/>
                </a:lnTo>
                <a:lnTo>
                  <a:pt x="12766" y="21521"/>
                </a:lnTo>
                <a:lnTo>
                  <a:pt x="12310" y="21564"/>
                </a:lnTo>
                <a:lnTo>
                  <a:pt x="11819" y="21593"/>
                </a:lnTo>
                <a:lnTo>
                  <a:pt x="11309" y="21600"/>
                </a:lnTo>
                <a:lnTo>
                  <a:pt x="10836" y="21593"/>
                </a:lnTo>
                <a:lnTo>
                  <a:pt x="10350" y="21571"/>
                </a:lnTo>
                <a:lnTo>
                  <a:pt x="9847" y="21521"/>
                </a:lnTo>
                <a:lnTo>
                  <a:pt x="9326" y="21456"/>
                </a:lnTo>
                <a:lnTo>
                  <a:pt x="8780" y="21370"/>
                </a:lnTo>
                <a:lnTo>
                  <a:pt x="8217" y="21262"/>
                </a:lnTo>
                <a:lnTo>
                  <a:pt x="7636" y="21126"/>
                </a:lnTo>
                <a:lnTo>
                  <a:pt x="7042" y="20961"/>
                </a:lnTo>
                <a:lnTo>
                  <a:pt x="6425" y="20774"/>
                </a:lnTo>
                <a:lnTo>
                  <a:pt x="5796" y="20544"/>
                </a:lnTo>
                <a:lnTo>
                  <a:pt x="5568" y="20465"/>
                </a:lnTo>
                <a:lnTo>
                  <a:pt x="5556" y="20400"/>
                </a:lnTo>
                <a:lnTo>
                  <a:pt x="5556" y="16500"/>
                </a:lnTo>
                <a:lnTo>
                  <a:pt x="5580" y="15997"/>
                </a:lnTo>
                <a:lnTo>
                  <a:pt x="5640" y="15523"/>
                </a:lnTo>
                <a:lnTo>
                  <a:pt x="5742" y="15063"/>
                </a:lnTo>
                <a:lnTo>
                  <a:pt x="5879" y="14618"/>
                </a:lnTo>
                <a:lnTo>
                  <a:pt x="6047" y="14201"/>
                </a:lnTo>
                <a:lnTo>
                  <a:pt x="6251" y="13799"/>
                </a:lnTo>
                <a:lnTo>
                  <a:pt x="6485" y="13425"/>
                </a:lnTo>
                <a:lnTo>
                  <a:pt x="6749" y="13088"/>
                </a:lnTo>
                <a:lnTo>
                  <a:pt x="7036" y="12772"/>
                </a:lnTo>
                <a:lnTo>
                  <a:pt x="7348" y="12499"/>
                </a:lnTo>
                <a:lnTo>
                  <a:pt x="7683" y="12255"/>
                </a:lnTo>
                <a:lnTo>
                  <a:pt x="8037" y="12053"/>
                </a:lnTo>
                <a:lnTo>
                  <a:pt x="8409" y="11888"/>
                </a:lnTo>
                <a:lnTo>
                  <a:pt x="8798" y="11773"/>
                </a:lnTo>
                <a:lnTo>
                  <a:pt x="9200" y="11701"/>
                </a:lnTo>
                <a:lnTo>
                  <a:pt x="9613" y="11666"/>
                </a:lnTo>
                <a:close/>
                <a:moveTo>
                  <a:pt x="14881" y="7787"/>
                </a:moveTo>
                <a:lnTo>
                  <a:pt x="17543" y="7787"/>
                </a:lnTo>
                <a:lnTo>
                  <a:pt x="17956" y="7808"/>
                </a:lnTo>
                <a:lnTo>
                  <a:pt x="18358" y="7880"/>
                </a:lnTo>
                <a:lnTo>
                  <a:pt x="18747" y="8002"/>
                </a:lnTo>
                <a:lnTo>
                  <a:pt x="19119" y="8167"/>
                </a:lnTo>
                <a:lnTo>
                  <a:pt x="19472" y="8368"/>
                </a:lnTo>
                <a:lnTo>
                  <a:pt x="19808" y="8606"/>
                </a:lnTo>
                <a:lnTo>
                  <a:pt x="20120" y="8886"/>
                </a:lnTo>
                <a:lnTo>
                  <a:pt x="20407" y="9202"/>
                </a:lnTo>
                <a:lnTo>
                  <a:pt x="20671" y="9539"/>
                </a:lnTo>
                <a:lnTo>
                  <a:pt x="20905" y="9913"/>
                </a:lnTo>
                <a:lnTo>
                  <a:pt x="21109" y="10315"/>
                </a:lnTo>
                <a:lnTo>
                  <a:pt x="21276" y="10732"/>
                </a:lnTo>
                <a:lnTo>
                  <a:pt x="21414" y="11170"/>
                </a:lnTo>
                <a:lnTo>
                  <a:pt x="21516" y="11637"/>
                </a:lnTo>
                <a:lnTo>
                  <a:pt x="21576" y="12111"/>
                </a:lnTo>
                <a:lnTo>
                  <a:pt x="21600" y="12607"/>
                </a:lnTo>
                <a:lnTo>
                  <a:pt x="21600" y="16514"/>
                </a:lnTo>
                <a:lnTo>
                  <a:pt x="21576" y="16514"/>
                </a:lnTo>
                <a:lnTo>
                  <a:pt x="21360" y="16636"/>
                </a:lnTo>
                <a:lnTo>
                  <a:pt x="21330" y="16665"/>
                </a:lnTo>
                <a:lnTo>
                  <a:pt x="21264" y="16701"/>
                </a:lnTo>
                <a:lnTo>
                  <a:pt x="21162" y="16751"/>
                </a:lnTo>
                <a:lnTo>
                  <a:pt x="21031" y="16823"/>
                </a:lnTo>
                <a:lnTo>
                  <a:pt x="20863" y="16888"/>
                </a:lnTo>
                <a:lnTo>
                  <a:pt x="20671" y="16974"/>
                </a:lnTo>
                <a:lnTo>
                  <a:pt x="20449" y="17067"/>
                </a:lnTo>
                <a:lnTo>
                  <a:pt x="20186" y="17154"/>
                </a:lnTo>
                <a:lnTo>
                  <a:pt x="19904" y="17247"/>
                </a:lnTo>
                <a:lnTo>
                  <a:pt x="19592" y="17333"/>
                </a:lnTo>
                <a:lnTo>
                  <a:pt x="19245" y="17419"/>
                </a:lnTo>
                <a:lnTo>
                  <a:pt x="18873" y="17498"/>
                </a:lnTo>
                <a:lnTo>
                  <a:pt x="18477" y="17570"/>
                </a:lnTo>
                <a:lnTo>
                  <a:pt x="18052" y="17628"/>
                </a:lnTo>
                <a:lnTo>
                  <a:pt x="17590" y="17671"/>
                </a:lnTo>
                <a:lnTo>
                  <a:pt x="17117" y="17707"/>
                </a:lnTo>
                <a:lnTo>
                  <a:pt x="17117" y="16500"/>
                </a:lnTo>
                <a:lnTo>
                  <a:pt x="17093" y="15990"/>
                </a:lnTo>
                <a:lnTo>
                  <a:pt x="17033" y="15487"/>
                </a:lnTo>
                <a:lnTo>
                  <a:pt x="16949" y="15006"/>
                </a:lnTo>
                <a:lnTo>
                  <a:pt x="16823" y="14532"/>
                </a:lnTo>
                <a:lnTo>
                  <a:pt x="16661" y="14079"/>
                </a:lnTo>
                <a:lnTo>
                  <a:pt x="16470" y="13655"/>
                </a:lnTo>
                <a:lnTo>
                  <a:pt x="16260" y="13246"/>
                </a:lnTo>
                <a:lnTo>
                  <a:pt x="16014" y="12858"/>
                </a:lnTo>
                <a:lnTo>
                  <a:pt x="15739" y="12506"/>
                </a:lnTo>
                <a:lnTo>
                  <a:pt x="15451" y="12176"/>
                </a:lnTo>
                <a:lnTo>
                  <a:pt x="15133" y="11874"/>
                </a:lnTo>
                <a:lnTo>
                  <a:pt x="14792" y="11608"/>
                </a:lnTo>
                <a:lnTo>
                  <a:pt x="14432" y="11378"/>
                </a:lnTo>
                <a:lnTo>
                  <a:pt x="14060" y="11177"/>
                </a:lnTo>
                <a:lnTo>
                  <a:pt x="13671" y="11019"/>
                </a:lnTo>
                <a:lnTo>
                  <a:pt x="13929" y="10696"/>
                </a:lnTo>
                <a:lnTo>
                  <a:pt x="14162" y="10344"/>
                </a:lnTo>
                <a:lnTo>
                  <a:pt x="14360" y="9963"/>
                </a:lnTo>
                <a:lnTo>
                  <a:pt x="14534" y="9568"/>
                </a:lnTo>
                <a:lnTo>
                  <a:pt x="14672" y="9151"/>
                </a:lnTo>
                <a:lnTo>
                  <a:pt x="14780" y="8713"/>
                </a:lnTo>
                <a:lnTo>
                  <a:pt x="14846" y="8254"/>
                </a:lnTo>
                <a:lnTo>
                  <a:pt x="14881" y="7787"/>
                </a:lnTo>
                <a:close/>
                <a:moveTo>
                  <a:pt x="4057" y="7787"/>
                </a:moveTo>
                <a:lnTo>
                  <a:pt x="6743" y="7787"/>
                </a:lnTo>
                <a:lnTo>
                  <a:pt x="7042" y="7801"/>
                </a:lnTo>
                <a:lnTo>
                  <a:pt x="7072" y="8268"/>
                </a:lnTo>
                <a:lnTo>
                  <a:pt x="7138" y="8720"/>
                </a:lnTo>
                <a:lnTo>
                  <a:pt x="7246" y="9159"/>
                </a:lnTo>
                <a:lnTo>
                  <a:pt x="7384" y="9575"/>
                </a:lnTo>
                <a:lnTo>
                  <a:pt x="7558" y="9970"/>
                </a:lnTo>
                <a:lnTo>
                  <a:pt x="7755" y="10351"/>
                </a:lnTo>
                <a:lnTo>
                  <a:pt x="7989" y="10696"/>
                </a:lnTo>
                <a:lnTo>
                  <a:pt x="8241" y="11019"/>
                </a:lnTo>
                <a:lnTo>
                  <a:pt x="7857" y="11177"/>
                </a:lnTo>
                <a:lnTo>
                  <a:pt x="7480" y="11378"/>
                </a:lnTo>
                <a:lnTo>
                  <a:pt x="7120" y="11608"/>
                </a:lnTo>
                <a:lnTo>
                  <a:pt x="6790" y="11874"/>
                </a:lnTo>
                <a:lnTo>
                  <a:pt x="6473" y="12176"/>
                </a:lnTo>
                <a:lnTo>
                  <a:pt x="6173" y="12506"/>
                </a:lnTo>
                <a:lnTo>
                  <a:pt x="5903" y="12858"/>
                </a:lnTo>
                <a:lnTo>
                  <a:pt x="5664" y="13246"/>
                </a:lnTo>
                <a:lnTo>
                  <a:pt x="5442" y="13655"/>
                </a:lnTo>
                <a:lnTo>
                  <a:pt x="5256" y="14079"/>
                </a:lnTo>
                <a:lnTo>
                  <a:pt x="5094" y="14532"/>
                </a:lnTo>
                <a:lnTo>
                  <a:pt x="4968" y="15006"/>
                </a:lnTo>
                <a:lnTo>
                  <a:pt x="4879" y="15487"/>
                </a:lnTo>
                <a:lnTo>
                  <a:pt x="4825" y="15990"/>
                </a:lnTo>
                <a:lnTo>
                  <a:pt x="4807" y="16500"/>
                </a:lnTo>
                <a:lnTo>
                  <a:pt x="4807" y="17678"/>
                </a:lnTo>
                <a:lnTo>
                  <a:pt x="4291" y="17635"/>
                </a:lnTo>
                <a:lnTo>
                  <a:pt x="3770" y="17570"/>
                </a:lnTo>
                <a:lnTo>
                  <a:pt x="3224" y="17484"/>
                </a:lnTo>
                <a:lnTo>
                  <a:pt x="2661" y="17369"/>
                </a:lnTo>
                <a:lnTo>
                  <a:pt x="2086" y="17240"/>
                </a:lnTo>
                <a:lnTo>
                  <a:pt x="1486" y="17075"/>
                </a:lnTo>
                <a:lnTo>
                  <a:pt x="869" y="16881"/>
                </a:lnTo>
                <a:lnTo>
                  <a:pt x="234" y="16665"/>
                </a:lnTo>
                <a:lnTo>
                  <a:pt x="6" y="16572"/>
                </a:lnTo>
                <a:lnTo>
                  <a:pt x="0" y="16514"/>
                </a:lnTo>
                <a:lnTo>
                  <a:pt x="0" y="12607"/>
                </a:lnTo>
                <a:lnTo>
                  <a:pt x="18" y="12111"/>
                </a:lnTo>
                <a:lnTo>
                  <a:pt x="78" y="11637"/>
                </a:lnTo>
                <a:lnTo>
                  <a:pt x="186" y="11170"/>
                </a:lnTo>
                <a:lnTo>
                  <a:pt x="318" y="10732"/>
                </a:lnTo>
                <a:lnTo>
                  <a:pt x="491" y="10315"/>
                </a:lnTo>
                <a:lnTo>
                  <a:pt x="689" y="9913"/>
                </a:lnTo>
                <a:lnTo>
                  <a:pt x="929" y="9539"/>
                </a:lnTo>
                <a:lnTo>
                  <a:pt x="1187" y="9202"/>
                </a:lnTo>
                <a:lnTo>
                  <a:pt x="1480" y="8886"/>
                </a:lnTo>
                <a:lnTo>
                  <a:pt x="1792" y="8606"/>
                </a:lnTo>
                <a:lnTo>
                  <a:pt x="2122" y="8368"/>
                </a:lnTo>
                <a:lnTo>
                  <a:pt x="2475" y="8167"/>
                </a:lnTo>
                <a:lnTo>
                  <a:pt x="2853" y="8002"/>
                </a:lnTo>
                <a:lnTo>
                  <a:pt x="3236" y="7880"/>
                </a:lnTo>
                <a:lnTo>
                  <a:pt x="3644" y="7808"/>
                </a:lnTo>
                <a:lnTo>
                  <a:pt x="4057" y="7787"/>
                </a:lnTo>
                <a:close/>
                <a:moveTo>
                  <a:pt x="10956" y="3886"/>
                </a:moveTo>
                <a:lnTo>
                  <a:pt x="11303" y="3908"/>
                </a:lnTo>
                <a:lnTo>
                  <a:pt x="11639" y="3972"/>
                </a:lnTo>
                <a:lnTo>
                  <a:pt x="11957" y="4080"/>
                </a:lnTo>
                <a:lnTo>
                  <a:pt x="12262" y="4224"/>
                </a:lnTo>
                <a:lnTo>
                  <a:pt x="12556" y="4403"/>
                </a:lnTo>
                <a:lnTo>
                  <a:pt x="12826" y="4612"/>
                </a:lnTo>
                <a:lnTo>
                  <a:pt x="13077" y="4856"/>
                </a:lnTo>
                <a:lnTo>
                  <a:pt x="13311" y="5129"/>
                </a:lnTo>
                <a:lnTo>
                  <a:pt x="13509" y="5431"/>
                </a:lnTo>
                <a:lnTo>
                  <a:pt x="13689" y="5754"/>
                </a:lnTo>
                <a:lnTo>
                  <a:pt x="13845" y="6091"/>
                </a:lnTo>
                <a:lnTo>
                  <a:pt x="13964" y="6465"/>
                </a:lnTo>
                <a:lnTo>
                  <a:pt x="14054" y="6838"/>
                </a:lnTo>
                <a:lnTo>
                  <a:pt x="14108" y="7241"/>
                </a:lnTo>
                <a:lnTo>
                  <a:pt x="14126" y="7650"/>
                </a:lnTo>
                <a:lnTo>
                  <a:pt x="14108" y="8067"/>
                </a:lnTo>
                <a:lnTo>
                  <a:pt x="14054" y="8455"/>
                </a:lnTo>
                <a:lnTo>
                  <a:pt x="13964" y="8835"/>
                </a:lnTo>
                <a:lnTo>
                  <a:pt x="13845" y="9209"/>
                </a:lnTo>
                <a:lnTo>
                  <a:pt x="13689" y="9554"/>
                </a:lnTo>
                <a:lnTo>
                  <a:pt x="13509" y="9870"/>
                </a:lnTo>
                <a:lnTo>
                  <a:pt x="13311" y="10171"/>
                </a:lnTo>
                <a:lnTo>
                  <a:pt x="13077" y="10444"/>
                </a:lnTo>
                <a:lnTo>
                  <a:pt x="12826" y="10689"/>
                </a:lnTo>
                <a:lnTo>
                  <a:pt x="12556" y="10904"/>
                </a:lnTo>
                <a:lnTo>
                  <a:pt x="12262" y="11077"/>
                </a:lnTo>
                <a:lnTo>
                  <a:pt x="11957" y="11227"/>
                </a:lnTo>
                <a:lnTo>
                  <a:pt x="11639" y="11328"/>
                </a:lnTo>
                <a:lnTo>
                  <a:pt x="11303" y="11393"/>
                </a:lnTo>
                <a:lnTo>
                  <a:pt x="10956" y="11414"/>
                </a:lnTo>
                <a:lnTo>
                  <a:pt x="10614" y="11393"/>
                </a:lnTo>
                <a:lnTo>
                  <a:pt x="10279" y="11328"/>
                </a:lnTo>
                <a:lnTo>
                  <a:pt x="9955" y="11227"/>
                </a:lnTo>
                <a:lnTo>
                  <a:pt x="9649" y="11077"/>
                </a:lnTo>
                <a:lnTo>
                  <a:pt x="9356" y="10904"/>
                </a:lnTo>
                <a:lnTo>
                  <a:pt x="9086" y="10689"/>
                </a:lnTo>
                <a:lnTo>
                  <a:pt x="8834" y="10444"/>
                </a:lnTo>
                <a:lnTo>
                  <a:pt x="8606" y="10171"/>
                </a:lnTo>
                <a:lnTo>
                  <a:pt x="8403" y="9877"/>
                </a:lnTo>
                <a:lnTo>
                  <a:pt x="8223" y="9554"/>
                </a:lnTo>
                <a:lnTo>
                  <a:pt x="8067" y="9209"/>
                </a:lnTo>
                <a:lnTo>
                  <a:pt x="7953" y="8843"/>
                </a:lnTo>
                <a:lnTo>
                  <a:pt x="7863" y="8455"/>
                </a:lnTo>
                <a:lnTo>
                  <a:pt x="7809" y="8067"/>
                </a:lnTo>
                <a:lnTo>
                  <a:pt x="7791" y="7650"/>
                </a:lnTo>
                <a:lnTo>
                  <a:pt x="7809" y="7241"/>
                </a:lnTo>
                <a:lnTo>
                  <a:pt x="7863" y="6838"/>
                </a:lnTo>
                <a:lnTo>
                  <a:pt x="7953" y="6465"/>
                </a:lnTo>
                <a:lnTo>
                  <a:pt x="8067" y="6099"/>
                </a:lnTo>
                <a:lnTo>
                  <a:pt x="8223" y="5754"/>
                </a:lnTo>
                <a:lnTo>
                  <a:pt x="8403" y="5431"/>
                </a:lnTo>
                <a:lnTo>
                  <a:pt x="8606" y="5129"/>
                </a:lnTo>
                <a:lnTo>
                  <a:pt x="8834" y="4856"/>
                </a:lnTo>
                <a:lnTo>
                  <a:pt x="9086" y="4612"/>
                </a:lnTo>
                <a:lnTo>
                  <a:pt x="9356" y="4403"/>
                </a:lnTo>
                <a:lnTo>
                  <a:pt x="9649" y="4224"/>
                </a:lnTo>
                <a:lnTo>
                  <a:pt x="9955" y="4080"/>
                </a:lnTo>
                <a:lnTo>
                  <a:pt x="10279" y="3972"/>
                </a:lnTo>
                <a:lnTo>
                  <a:pt x="10614" y="3908"/>
                </a:lnTo>
                <a:lnTo>
                  <a:pt x="10956" y="3886"/>
                </a:lnTo>
                <a:close/>
                <a:moveTo>
                  <a:pt x="16200" y="0"/>
                </a:moveTo>
                <a:lnTo>
                  <a:pt x="16542" y="14"/>
                </a:lnTo>
                <a:lnTo>
                  <a:pt x="16877" y="86"/>
                </a:lnTo>
                <a:lnTo>
                  <a:pt x="17201" y="194"/>
                </a:lnTo>
                <a:lnTo>
                  <a:pt x="17507" y="330"/>
                </a:lnTo>
                <a:lnTo>
                  <a:pt x="17800" y="517"/>
                </a:lnTo>
                <a:lnTo>
                  <a:pt x="18070" y="726"/>
                </a:lnTo>
                <a:lnTo>
                  <a:pt x="18322" y="970"/>
                </a:lnTo>
                <a:lnTo>
                  <a:pt x="18549" y="1243"/>
                </a:lnTo>
                <a:lnTo>
                  <a:pt x="18753" y="1537"/>
                </a:lnTo>
                <a:lnTo>
                  <a:pt x="18933" y="1860"/>
                </a:lnTo>
                <a:lnTo>
                  <a:pt x="19089" y="2212"/>
                </a:lnTo>
                <a:lnTo>
                  <a:pt x="19203" y="2572"/>
                </a:lnTo>
                <a:lnTo>
                  <a:pt x="19293" y="2952"/>
                </a:lnTo>
                <a:lnTo>
                  <a:pt x="19347" y="3355"/>
                </a:lnTo>
                <a:lnTo>
                  <a:pt x="19364" y="3764"/>
                </a:lnTo>
                <a:lnTo>
                  <a:pt x="19347" y="4173"/>
                </a:lnTo>
                <a:lnTo>
                  <a:pt x="19293" y="4569"/>
                </a:lnTo>
                <a:lnTo>
                  <a:pt x="19203" y="4956"/>
                </a:lnTo>
                <a:lnTo>
                  <a:pt x="19089" y="5316"/>
                </a:lnTo>
                <a:lnTo>
                  <a:pt x="18933" y="5668"/>
                </a:lnTo>
                <a:lnTo>
                  <a:pt x="18753" y="5991"/>
                </a:lnTo>
                <a:lnTo>
                  <a:pt x="18549" y="6293"/>
                </a:lnTo>
                <a:lnTo>
                  <a:pt x="18322" y="6558"/>
                </a:lnTo>
                <a:lnTo>
                  <a:pt x="18070" y="6803"/>
                </a:lnTo>
                <a:lnTo>
                  <a:pt x="17800" y="7018"/>
                </a:lnTo>
                <a:lnTo>
                  <a:pt x="17507" y="7198"/>
                </a:lnTo>
                <a:lnTo>
                  <a:pt x="17201" y="7341"/>
                </a:lnTo>
                <a:lnTo>
                  <a:pt x="16877" y="7442"/>
                </a:lnTo>
                <a:lnTo>
                  <a:pt x="16542" y="7506"/>
                </a:lnTo>
                <a:lnTo>
                  <a:pt x="16200" y="7528"/>
                </a:lnTo>
                <a:lnTo>
                  <a:pt x="15846" y="7506"/>
                </a:lnTo>
                <a:lnTo>
                  <a:pt x="15505" y="7435"/>
                </a:lnTo>
                <a:lnTo>
                  <a:pt x="15169" y="7320"/>
                </a:lnTo>
                <a:lnTo>
                  <a:pt x="14857" y="7176"/>
                </a:lnTo>
                <a:lnTo>
                  <a:pt x="14804" y="6738"/>
                </a:lnTo>
                <a:lnTo>
                  <a:pt x="14720" y="6321"/>
                </a:lnTo>
                <a:lnTo>
                  <a:pt x="14600" y="5919"/>
                </a:lnTo>
                <a:lnTo>
                  <a:pt x="14450" y="5531"/>
                </a:lnTo>
                <a:lnTo>
                  <a:pt x="14276" y="5172"/>
                </a:lnTo>
                <a:lnTo>
                  <a:pt x="14066" y="4827"/>
                </a:lnTo>
                <a:lnTo>
                  <a:pt x="13845" y="4504"/>
                </a:lnTo>
                <a:lnTo>
                  <a:pt x="13599" y="4217"/>
                </a:lnTo>
                <a:lnTo>
                  <a:pt x="13323" y="3944"/>
                </a:lnTo>
                <a:lnTo>
                  <a:pt x="13036" y="3707"/>
                </a:lnTo>
                <a:lnTo>
                  <a:pt x="13059" y="3276"/>
                </a:lnTo>
                <a:lnTo>
                  <a:pt x="13125" y="2859"/>
                </a:lnTo>
                <a:lnTo>
                  <a:pt x="13233" y="2457"/>
                </a:lnTo>
                <a:lnTo>
                  <a:pt x="13371" y="2076"/>
                </a:lnTo>
                <a:lnTo>
                  <a:pt x="13545" y="1717"/>
                </a:lnTo>
                <a:lnTo>
                  <a:pt x="13743" y="1379"/>
                </a:lnTo>
                <a:lnTo>
                  <a:pt x="13976" y="1085"/>
                </a:lnTo>
                <a:lnTo>
                  <a:pt x="14234" y="812"/>
                </a:lnTo>
                <a:lnTo>
                  <a:pt x="14516" y="575"/>
                </a:lnTo>
                <a:lnTo>
                  <a:pt x="14822" y="374"/>
                </a:lnTo>
                <a:lnTo>
                  <a:pt x="15139" y="215"/>
                </a:lnTo>
                <a:lnTo>
                  <a:pt x="15475" y="93"/>
                </a:lnTo>
                <a:lnTo>
                  <a:pt x="15834" y="29"/>
                </a:lnTo>
                <a:lnTo>
                  <a:pt x="16200" y="0"/>
                </a:lnTo>
                <a:close/>
                <a:moveTo>
                  <a:pt x="5400" y="0"/>
                </a:moveTo>
                <a:lnTo>
                  <a:pt x="5748" y="14"/>
                </a:lnTo>
                <a:lnTo>
                  <a:pt x="6077" y="86"/>
                </a:lnTo>
                <a:lnTo>
                  <a:pt x="6407" y="194"/>
                </a:lnTo>
                <a:lnTo>
                  <a:pt x="6707" y="330"/>
                </a:lnTo>
                <a:lnTo>
                  <a:pt x="7000" y="517"/>
                </a:lnTo>
                <a:lnTo>
                  <a:pt x="7276" y="726"/>
                </a:lnTo>
                <a:lnTo>
                  <a:pt x="7528" y="970"/>
                </a:lnTo>
                <a:lnTo>
                  <a:pt x="7749" y="1243"/>
                </a:lnTo>
                <a:lnTo>
                  <a:pt x="7959" y="1537"/>
                </a:lnTo>
                <a:lnTo>
                  <a:pt x="8139" y="1860"/>
                </a:lnTo>
                <a:lnTo>
                  <a:pt x="8289" y="2212"/>
                </a:lnTo>
                <a:lnTo>
                  <a:pt x="8409" y="2572"/>
                </a:lnTo>
                <a:lnTo>
                  <a:pt x="8493" y="2959"/>
                </a:lnTo>
                <a:lnTo>
                  <a:pt x="8547" y="3355"/>
                </a:lnTo>
                <a:lnTo>
                  <a:pt x="8564" y="3764"/>
                </a:lnTo>
                <a:lnTo>
                  <a:pt x="8564" y="3865"/>
                </a:lnTo>
                <a:lnTo>
                  <a:pt x="8558" y="3980"/>
                </a:lnTo>
                <a:lnTo>
                  <a:pt x="8283" y="4260"/>
                </a:lnTo>
                <a:lnTo>
                  <a:pt x="8025" y="4569"/>
                </a:lnTo>
                <a:lnTo>
                  <a:pt x="7791" y="4913"/>
                </a:lnTo>
                <a:lnTo>
                  <a:pt x="7594" y="5280"/>
                </a:lnTo>
                <a:lnTo>
                  <a:pt x="7414" y="5668"/>
                </a:lnTo>
                <a:lnTo>
                  <a:pt x="7276" y="6077"/>
                </a:lnTo>
                <a:lnTo>
                  <a:pt x="7162" y="6501"/>
                </a:lnTo>
                <a:lnTo>
                  <a:pt x="7090" y="6946"/>
                </a:lnTo>
                <a:lnTo>
                  <a:pt x="6832" y="7119"/>
                </a:lnTo>
                <a:lnTo>
                  <a:pt x="6569" y="7262"/>
                </a:lnTo>
                <a:lnTo>
                  <a:pt x="6293" y="7377"/>
                </a:lnTo>
                <a:lnTo>
                  <a:pt x="6005" y="7456"/>
                </a:lnTo>
                <a:lnTo>
                  <a:pt x="5706" y="7514"/>
                </a:lnTo>
                <a:lnTo>
                  <a:pt x="5400" y="7528"/>
                </a:lnTo>
                <a:lnTo>
                  <a:pt x="5058" y="7506"/>
                </a:lnTo>
                <a:lnTo>
                  <a:pt x="4717" y="7442"/>
                </a:lnTo>
                <a:lnTo>
                  <a:pt x="4399" y="7341"/>
                </a:lnTo>
                <a:lnTo>
                  <a:pt x="4093" y="7198"/>
                </a:lnTo>
                <a:lnTo>
                  <a:pt x="3800" y="7018"/>
                </a:lnTo>
                <a:lnTo>
                  <a:pt x="3530" y="6803"/>
                </a:lnTo>
                <a:lnTo>
                  <a:pt x="3278" y="6558"/>
                </a:lnTo>
                <a:lnTo>
                  <a:pt x="3045" y="6293"/>
                </a:lnTo>
                <a:lnTo>
                  <a:pt x="2841" y="5991"/>
                </a:lnTo>
                <a:lnTo>
                  <a:pt x="2667" y="5668"/>
                </a:lnTo>
                <a:lnTo>
                  <a:pt x="2517" y="5316"/>
                </a:lnTo>
                <a:lnTo>
                  <a:pt x="2397" y="4956"/>
                </a:lnTo>
                <a:lnTo>
                  <a:pt x="2301" y="4569"/>
                </a:lnTo>
                <a:lnTo>
                  <a:pt x="2248" y="4173"/>
                </a:lnTo>
                <a:lnTo>
                  <a:pt x="2230" y="3764"/>
                </a:lnTo>
                <a:lnTo>
                  <a:pt x="2248" y="3355"/>
                </a:lnTo>
                <a:lnTo>
                  <a:pt x="2301" y="2959"/>
                </a:lnTo>
                <a:lnTo>
                  <a:pt x="2397" y="2572"/>
                </a:lnTo>
                <a:lnTo>
                  <a:pt x="2517" y="2212"/>
                </a:lnTo>
                <a:lnTo>
                  <a:pt x="2667" y="1860"/>
                </a:lnTo>
                <a:lnTo>
                  <a:pt x="2841" y="1537"/>
                </a:lnTo>
                <a:lnTo>
                  <a:pt x="3045" y="1243"/>
                </a:lnTo>
                <a:lnTo>
                  <a:pt x="3278" y="970"/>
                </a:lnTo>
                <a:lnTo>
                  <a:pt x="3530" y="726"/>
                </a:lnTo>
                <a:lnTo>
                  <a:pt x="3800" y="517"/>
                </a:lnTo>
                <a:lnTo>
                  <a:pt x="4093" y="330"/>
                </a:lnTo>
                <a:lnTo>
                  <a:pt x="4399" y="194"/>
                </a:lnTo>
                <a:lnTo>
                  <a:pt x="4717" y="86"/>
                </a:lnTo>
                <a:lnTo>
                  <a:pt x="5058" y="14"/>
                </a:lnTo>
                <a:lnTo>
                  <a:pt x="5400" y="0"/>
                </a:lnTo>
                <a:close/>
              </a:path>
            </a:pathLst>
          </a:custGeom>
          <a:ln w="12700">
            <a:solidFill>
              <a:schemeClr val="tx2">
                <a:lumMod val="50000"/>
              </a:schemeClr>
            </a:solidFill>
            <a:miter lim="400000"/>
          </a:ln>
        </p:spPr>
        <p:txBody>
          <a:bodyPr lIns="60956" rIns="60956"/>
          <a:lstStyle/>
          <a:p>
            <a:endParaRPr sz="2400"/>
          </a:p>
        </p:txBody>
      </p:sp>
      <p:sp>
        <p:nvSpPr>
          <p:cNvPr id="65" name="Прямоугольник 64"/>
          <p:cNvSpPr/>
          <p:nvPr/>
        </p:nvSpPr>
        <p:spPr>
          <a:xfrm>
            <a:off x="3137546" y="6201672"/>
            <a:ext cx="498575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100" dirty="0" smtClean="0">
                <a:latin typeface="Arial" pitchFamily="34" charset="0"/>
                <a:cs typeface="Arial" pitchFamily="34" charset="0"/>
              </a:rPr>
              <a:t>Водоотведение- 41,93 руб./куб.м</a:t>
            </a:r>
            <a:endParaRPr lang="ru-RU"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="" xmlns:a16="http://schemas.microsoft.com/office/drawing/2014/main" id="{90DEA080-6B2C-362A-231A-C9436F916D74}"/>
              </a:ext>
            </a:extLst>
          </p:cNvPr>
          <p:cNvSpPr txBox="1"/>
          <p:nvPr/>
        </p:nvSpPr>
        <p:spPr>
          <a:xfrm>
            <a:off x="3221874" y="6403979"/>
            <a:ext cx="2383793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/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Теплоснабжение-  2702,9 руб./куб.м</a:t>
            </a:r>
            <a:endParaRPr lang="ru-RU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1281338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4"/>
          <p:cNvSpPr txBox="1"/>
          <p:nvPr/>
        </p:nvSpPr>
        <p:spPr>
          <a:xfrm>
            <a:off x="81946" y="2574509"/>
            <a:ext cx="3353380" cy="389506"/>
          </a:xfrm>
          <a:prstGeom prst="rect">
            <a:avLst/>
          </a:prstGeom>
        </p:spPr>
        <p:txBody>
          <a:bodyPr vert="horz" wrap="square" lIns="0" tIns="9057" rIns="0" bIns="0" rtlCol="0">
            <a:spAutoFit/>
          </a:bodyPr>
          <a:lstStyle/>
          <a:p>
            <a:pPr marL="12940" marR="5176" algn="ctr" defTabSz="698722">
              <a:lnSpc>
                <a:spcPct val="103200"/>
              </a:lnSpc>
              <a:spcBef>
                <a:spcPts val="70"/>
              </a:spcBef>
            </a:pPr>
            <a:r>
              <a:rPr sz="1200" spc="-6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ea typeface="PT Astra Serif" panose="020A0603040505020204" pitchFamily="18" charset="-52"/>
                <a:cs typeface="Arial" pitchFamily="34" charset="0"/>
              </a:rPr>
              <a:t>МИНИСТЕРСТВО  </a:t>
            </a:r>
            <a:r>
              <a:rPr lang="ru-RU" sz="1200" spc="-6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ea typeface="PT Astra Serif" panose="020A0603040505020204" pitchFamily="18" charset="-52"/>
                <a:cs typeface="Arial" pitchFamily="34" charset="0"/>
              </a:rPr>
              <a:t>ИНВЕСТИЦИОННОЙ </a:t>
            </a:r>
            <a:br>
              <a:rPr lang="ru-RU" sz="1200" spc="-6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ea typeface="PT Astra Serif" panose="020A0603040505020204" pitchFamily="18" charset="-52"/>
                <a:cs typeface="Arial" pitchFamily="34" charset="0"/>
              </a:rPr>
            </a:br>
            <a:r>
              <a:rPr lang="ru-RU" sz="1200" spc="-6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ea typeface="PT Astra Serif" panose="020A0603040505020204" pitchFamily="18" charset="-52"/>
                <a:cs typeface="Arial" pitchFamily="34" charset="0"/>
              </a:rPr>
              <a:t>ПОЛИТИКИ </a:t>
            </a:r>
            <a:r>
              <a:rPr sz="1200" spc="-6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ea typeface="PT Astra Serif" panose="020A0603040505020204" pitchFamily="18" charset="-52"/>
                <a:cs typeface="Arial" pitchFamily="34" charset="0"/>
              </a:rPr>
              <a:t>САРАТОВСКОЙ ОБЛАСТИ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11944" y="1340458"/>
            <a:ext cx="493386" cy="1048406"/>
          </a:xfrm>
          <a:prstGeom prst="rect">
            <a:avLst/>
          </a:prstGeom>
        </p:spPr>
      </p:pic>
      <p:grpSp>
        <p:nvGrpSpPr>
          <p:cNvPr id="3" name="Группа 8"/>
          <p:cNvGrpSpPr/>
          <p:nvPr/>
        </p:nvGrpSpPr>
        <p:grpSpPr>
          <a:xfrm>
            <a:off x="4286104" y="1454906"/>
            <a:ext cx="825735" cy="844819"/>
            <a:chOff x="362972" y="323605"/>
            <a:chExt cx="817880" cy="663888"/>
          </a:xfrm>
        </p:grpSpPr>
        <p:sp>
          <p:nvSpPr>
            <p:cNvPr id="10" name="object 279"/>
            <p:cNvSpPr/>
            <p:nvPr/>
          </p:nvSpPr>
          <p:spPr>
            <a:xfrm>
              <a:off x="766340" y="323605"/>
              <a:ext cx="124460" cy="377613"/>
            </a:xfrm>
            <a:custGeom>
              <a:avLst/>
              <a:gdLst/>
              <a:ahLst/>
              <a:cxnLst/>
              <a:rect l="l" t="t" r="r" b="b"/>
              <a:pathLst>
                <a:path w="93345" h="283209">
                  <a:moveTo>
                    <a:pt x="38773" y="0"/>
                  </a:moveTo>
                  <a:lnTo>
                    <a:pt x="37401" y="215"/>
                  </a:lnTo>
                  <a:lnTo>
                    <a:pt x="0" y="33616"/>
                  </a:lnTo>
                  <a:lnTo>
                    <a:pt x="7706" y="31828"/>
                  </a:lnTo>
                  <a:lnTo>
                    <a:pt x="15293" y="29760"/>
                  </a:lnTo>
                  <a:lnTo>
                    <a:pt x="22752" y="27385"/>
                  </a:lnTo>
                  <a:lnTo>
                    <a:pt x="36741" y="22009"/>
                  </a:lnTo>
                  <a:lnTo>
                    <a:pt x="38176" y="23152"/>
                  </a:lnTo>
                  <a:lnTo>
                    <a:pt x="38201" y="282600"/>
                  </a:lnTo>
                  <a:lnTo>
                    <a:pt x="92773" y="272046"/>
                  </a:lnTo>
                  <a:lnTo>
                    <a:pt x="92735" y="44970"/>
                  </a:lnTo>
                  <a:lnTo>
                    <a:pt x="93052" y="41757"/>
                  </a:lnTo>
                  <a:lnTo>
                    <a:pt x="38773" y="0"/>
                  </a:lnTo>
                  <a:close/>
                </a:path>
              </a:pathLst>
            </a:custGeom>
            <a:solidFill>
              <a:srgbClr val="E92E32"/>
            </a:solidFill>
          </p:spPr>
          <p:txBody>
            <a:bodyPr wrap="square" lIns="0" tIns="0" rIns="0" bIns="0" rtlCol="0"/>
            <a:lstStyle/>
            <a:p>
              <a:pPr defTabSz="591496"/>
              <a:endParaRPr sz="23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1" name="object 280"/>
            <p:cNvSpPr/>
            <p:nvPr/>
          </p:nvSpPr>
          <p:spPr>
            <a:xfrm>
              <a:off x="573725" y="468503"/>
              <a:ext cx="221385" cy="301227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591496"/>
              <a:endParaRPr sz="23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2" name="object 281"/>
            <p:cNvSpPr/>
            <p:nvPr/>
          </p:nvSpPr>
          <p:spPr>
            <a:xfrm>
              <a:off x="362972" y="681846"/>
              <a:ext cx="817880" cy="305647"/>
            </a:xfrm>
            <a:custGeom>
              <a:avLst/>
              <a:gdLst/>
              <a:ahLst/>
              <a:cxnLst/>
              <a:rect l="l" t="t" r="r" b="b"/>
              <a:pathLst>
                <a:path w="613410" h="229234">
                  <a:moveTo>
                    <a:pt x="367906" y="221157"/>
                  </a:moveTo>
                  <a:lnTo>
                    <a:pt x="341871" y="211023"/>
                  </a:lnTo>
                  <a:lnTo>
                    <a:pt x="328523" y="205003"/>
                  </a:lnTo>
                  <a:lnTo>
                    <a:pt x="301993" y="192582"/>
                  </a:lnTo>
                  <a:lnTo>
                    <a:pt x="288518" y="186804"/>
                  </a:lnTo>
                  <a:lnTo>
                    <a:pt x="260832" y="179095"/>
                  </a:lnTo>
                  <a:lnTo>
                    <a:pt x="233654" y="178206"/>
                  </a:lnTo>
                  <a:lnTo>
                    <a:pt x="206819" y="183896"/>
                  </a:lnTo>
                  <a:lnTo>
                    <a:pt x="180225" y="195859"/>
                  </a:lnTo>
                  <a:lnTo>
                    <a:pt x="184772" y="197637"/>
                  </a:lnTo>
                  <a:lnTo>
                    <a:pt x="192278" y="197929"/>
                  </a:lnTo>
                  <a:lnTo>
                    <a:pt x="208051" y="199186"/>
                  </a:lnTo>
                  <a:lnTo>
                    <a:pt x="223545" y="201752"/>
                  </a:lnTo>
                  <a:lnTo>
                    <a:pt x="238772" y="205625"/>
                  </a:lnTo>
                  <a:lnTo>
                    <a:pt x="253758" y="210794"/>
                  </a:lnTo>
                  <a:lnTo>
                    <a:pt x="271970" y="217805"/>
                  </a:lnTo>
                  <a:lnTo>
                    <a:pt x="290423" y="224193"/>
                  </a:lnTo>
                  <a:lnTo>
                    <a:pt x="309460" y="228371"/>
                  </a:lnTo>
                  <a:lnTo>
                    <a:pt x="328612" y="229019"/>
                  </a:lnTo>
                  <a:lnTo>
                    <a:pt x="348030" y="226504"/>
                  </a:lnTo>
                  <a:lnTo>
                    <a:pt x="367906" y="221157"/>
                  </a:lnTo>
                  <a:close/>
                </a:path>
                <a:path w="613410" h="229234">
                  <a:moveTo>
                    <a:pt x="613079" y="48475"/>
                  </a:moveTo>
                  <a:lnTo>
                    <a:pt x="576287" y="26403"/>
                  </a:lnTo>
                  <a:lnTo>
                    <a:pt x="507136" y="4584"/>
                  </a:lnTo>
                  <a:lnTo>
                    <a:pt x="451586" y="0"/>
                  </a:lnTo>
                  <a:lnTo>
                    <a:pt x="432803" y="457"/>
                  </a:lnTo>
                  <a:lnTo>
                    <a:pt x="414032" y="1638"/>
                  </a:lnTo>
                  <a:lnTo>
                    <a:pt x="395300" y="3365"/>
                  </a:lnTo>
                  <a:lnTo>
                    <a:pt x="393585" y="1955"/>
                  </a:lnTo>
                  <a:lnTo>
                    <a:pt x="344716" y="10985"/>
                  </a:lnTo>
                  <a:lnTo>
                    <a:pt x="342773" y="12522"/>
                  </a:lnTo>
                  <a:lnTo>
                    <a:pt x="340741" y="13919"/>
                  </a:lnTo>
                  <a:lnTo>
                    <a:pt x="323507" y="18440"/>
                  </a:lnTo>
                  <a:lnTo>
                    <a:pt x="309397" y="20929"/>
                  </a:lnTo>
                  <a:lnTo>
                    <a:pt x="295656" y="24599"/>
                  </a:lnTo>
                  <a:lnTo>
                    <a:pt x="282321" y="29502"/>
                  </a:lnTo>
                  <a:lnTo>
                    <a:pt x="269379" y="35648"/>
                  </a:lnTo>
                  <a:lnTo>
                    <a:pt x="268820" y="36131"/>
                  </a:lnTo>
                  <a:lnTo>
                    <a:pt x="251625" y="42545"/>
                  </a:lnTo>
                  <a:lnTo>
                    <a:pt x="248704" y="41148"/>
                  </a:lnTo>
                  <a:lnTo>
                    <a:pt x="246214" y="42849"/>
                  </a:lnTo>
                  <a:lnTo>
                    <a:pt x="243789" y="43878"/>
                  </a:lnTo>
                  <a:lnTo>
                    <a:pt x="225018" y="51612"/>
                  </a:lnTo>
                  <a:lnTo>
                    <a:pt x="215684" y="55562"/>
                  </a:lnTo>
                  <a:lnTo>
                    <a:pt x="206476" y="59804"/>
                  </a:lnTo>
                  <a:lnTo>
                    <a:pt x="202946" y="61531"/>
                  </a:lnTo>
                  <a:lnTo>
                    <a:pt x="198678" y="62115"/>
                  </a:lnTo>
                  <a:lnTo>
                    <a:pt x="196380" y="65913"/>
                  </a:lnTo>
                  <a:lnTo>
                    <a:pt x="193243" y="67957"/>
                  </a:lnTo>
                  <a:lnTo>
                    <a:pt x="144462" y="91935"/>
                  </a:lnTo>
                  <a:lnTo>
                    <a:pt x="96748" y="117805"/>
                  </a:lnTo>
                  <a:lnTo>
                    <a:pt x="49911" y="145249"/>
                  </a:lnTo>
                  <a:lnTo>
                    <a:pt x="3797" y="173951"/>
                  </a:lnTo>
                  <a:lnTo>
                    <a:pt x="0" y="176504"/>
                  </a:lnTo>
                  <a:lnTo>
                    <a:pt x="1765" y="176911"/>
                  </a:lnTo>
                  <a:lnTo>
                    <a:pt x="32626" y="176695"/>
                  </a:lnTo>
                  <a:lnTo>
                    <a:pt x="36474" y="177469"/>
                  </a:lnTo>
                  <a:lnTo>
                    <a:pt x="37896" y="176644"/>
                  </a:lnTo>
                  <a:lnTo>
                    <a:pt x="39674" y="175615"/>
                  </a:lnTo>
                  <a:lnTo>
                    <a:pt x="64871" y="160261"/>
                  </a:lnTo>
                  <a:lnTo>
                    <a:pt x="132181" y="121640"/>
                  </a:lnTo>
                  <a:lnTo>
                    <a:pt x="177012" y="98386"/>
                  </a:lnTo>
                  <a:lnTo>
                    <a:pt x="222719" y="77063"/>
                  </a:lnTo>
                  <a:lnTo>
                    <a:pt x="269494" y="58102"/>
                  </a:lnTo>
                  <a:lnTo>
                    <a:pt x="315645" y="42545"/>
                  </a:lnTo>
                  <a:lnTo>
                    <a:pt x="354799" y="32004"/>
                  </a:lnTo>
                  <a:lnTo>
                    <a:pt x="394030" y="24765"/>
                  </a:lnTo>
                  <a:lnTo>
                    <a:pt x="369468" y="45504"/>
                  </a:lnTo>
                  <a:lnTo>
                    <a:pt x="352742" y="69786"/>
                  </a:lnTo>
                  <a:lnTo>
                    <a:pt x="343065" y="97383"/>
                  </a:lnTo>
                  <a:lnTo>
                    <a:pt x="339712" y="128054"/>
                  </a:lnTo>
                  <a:lnTo>
                    <a:pt x="339509" y="141389"/>
                  </a:lnTo>
                  <a:lnTo>
                    <a:pt x="319341" y="138417"/>
                  </a:lnTo>
                  <a:lnTo>
                    <a:pt x="315582" y="135661"/>
                  </a:lnTo>
                  <a:lnTo>
                    <a:pt x="312572" y="129146"/>
                  </a:lnTo>
                  <a:lnTo>
                    <a:pt x="303606" y="114300"/>
                  </a:lnTo>
                  <a:lnTo>
                    <a:pt x="260705" y="90589"/>
                  </a:lnTo>
                  <a:lnTo>
                    <a:pt x="243001" y="89814"/>
                  </a:lnTo>
                  <a:lnTo>
                    <a:pt x="225691" y="91935"/>
                  </a:lnTo>
                  <a:lnTo>
                    <a:pt x="159664" y="116928"/>
                  </a:lnTo>
                  <a:lnTo>
                    <a:pt x="98310" y="153987"/>
                  </a:lnTo>
                  <a:lnTo>
                    <a:pt x="67322" y="176136"/>
                  </a:lnTo>
                  <a:lnTo>
                    <a:pt x="64846" y="176796"/>
                  </a:lnTo>
                  <a:lnTo>
                    <a:pt x="64566" y="179717"/>
                  </a:lnTo>
                  <a:lnTo>
                    <a:pt x="68326" y="180340"/>
                  </a:lnTo>
                  <a:lnTo>
                    <a:pt x="72250" y="180365"/>
                  </a:lnTo>
                  <a:lnTo>
                    <a:pt x="75679" y="181698"/>
                  </a:lnTo>
                  <a:lnTo>
                    <a:pt x="83172" y="183400"/>
                  </a:lnTo>
                  <a:lnTo>
                    <a:pt x="90017" y="182664"/>
                  </a:lnTo>
                  <a:lnTo>
                    <a:pt x="96520" y="179984"/>
                  </a:lnTo>
                  <a:lnTo>
                    <a:pt x="103022" y="175844"/>
                  </a:lnTo>
                  <a:lnTo>
                    <a:pt x="125755" y="160261"/>
                  </a:lnTo>
                  <a:lnTo>
                    <a:pt x="148996" y="145872"/>
                  </a:lnTo>
                  <a:lnTo>
                    <a:pt x="198297" y="121691"/>
                  </a:lnTo>
                  <a:lnTo>
                    <a:pt x="240588" y="110604"/>
                  </a:lnTo>
                  <a:lnTo>
                    <a:pt x="255485" y="110604"/>
                  </a:lnTo>
                  <a:lnTo>
                    <a:pt x="267309" y="112915"/>
                  </a:lnTo>
                  <a:lnTo>
                    <a:pt x="277583" y="117881"/>
                  </a:lnTo>
                  <a:lnTo>
                    <a:pt x="286232" y="125590"/>
                  </a:lnTo>
                  <a:lnTo>
                    <a:pt x="293293" y="136118"/>
                  </a:lnTo>
                  <a:lnTo>
                    <a:pt x="269862" y="139763"/>
                  </a:lnTo>
                  <a:lnTo>
                    <a:pt x="247980" y="146939"/>
                  </a:lnTo>
                  <a:lnTo>
                    <a:pt x="227279" y="157162"/>
                  </a:lnTo>
                  <a:lnTo>
                    <a:pt x="207365" y="169926"/>
                  </a:lnTo>
                  <a:lnTo>
                    <a:pt x="211632" y="171208"/>
                  </a:lnTo>
                  <a:lnTo>
                    <a:pt x="214528" y="170649"/>
                  </a:lnTo>
                  <a:lnTo>
                    <a:pt x="217436" y="169837"/>
                  </a:lnTo>
                  <a:lnTo>
                    <a:pt x="241541" y="165569"/>
                  </a:lnTo>
                  <a:lnTo>
                    <a:pt x="265150" y="165989"/>
                  </a:lnTo>
                  <a:lnTo>
                    <a:pt x="288302" y="170815"/>
                  </a:lnTo>
                  <a:lnTo>
                    <a:pt x="311035" y="179743"/>
                  </a:lnTo>
                  <a:lnTo>
                    <a:pt x="317677" y="182854"/>
                  </a:lnTo>
                  <a:lnTo>
                    <a:pt x="331025" y="188912"/>
                  </a:lnTo>
                  <a:lnTo>
                    <a:pt x="337629" y="192112"/>
                  </a:lnTo>
                  <a:lnTo>
                    <a:pt x="371233" y="204825"/>
                  </a:lnTo>
                  <a:lnTo>
                    <a:pt x="405168" y="209499"/>
                  </a:lnTo>
                  <a:lnTo>
                    <a:pt x="439458" y="206997"/>
                  </a:lnTo>
                  <a:lnTo>
                    <a:pt x="496277" y="188099"/>
                  </a:lnTo>
                  <a:lnTo>
                    <a:pt x="525729" y="162941"/>
                  </a:lnTo>
                  <a:lnTo>
                    <a:pt x="531342" y="157060"/>
                  </a:lnTo>
                  <a:lnTo>
                    <a:pt x="545884" y="137464"/>
                  </a:lnTo>
                  <a:lnTo>
                    <a:pt x="537819" y="138798"/>
                  </a:lnTo>
                  <a:lnTo>
                    <a:pt x="531279" y="141973"/>
                  </a:lnTo>
                  <a:lnTo>
                    <a:pt x="524713" y="144856"/>
                  </a:lnTo>
                  <a:lnTo>
                    <a:pt x="485482" y="157937"/>
                  </a:lnTo>
                  <a:lnTo>
                    <a:pt x="445985" y="162941"/>
                  </a:lnTo>
                  <a:lnTo>
                    <a:pt x="406234" y="160261"/>
                  </a:lnTo>
                  <a:lnTo>
                    <a:pt x="366217" y="150228"/>
                  </a:lnTo>
                  <a:lnTo>
                    <a:pt x="362038" y="148818"/>
                  </a:lnTo>
                  <a:lnTo>
                    <a:pt x="360705" y="146939"/>
                  </a:lnTo>
                  <a:lnTo>
                    <a:pt x="360730" y="141782"/>
                  </a:lnTo>
                  <a:lnTo>
                    <a:pt x="360845" y="134454"/>
                  </a:lnTo>
                  <a:lnTo>
                    <a:pt x="360286" y="128054"/>
                  </a:lnTo>
                  <a:lnTo>
                    <a:pt x="366420" y="90068"/>
                  </a:lnTo>
                  <a:lnTo>
                    <a:pt x="396659" y="48031"/>
                  </a:lnTo>
                  <a:lnTo>
                    <a:pt x="432422" y="30937"/>
                  </a:lnTo>
                  <a:lnTo>
                    <a:pt x="465302" y="26403"/>
                  </a:lnTo>
                  <a:lnTo>
                    <a:pt x="497852" y="28397"/>
                  </a:lnTo>
                  <a:lnTo>
                    <a:pt x="529247" y="34912"/>
                  </a:lnTo>
                  <a:lnTo>
                    <a:pt x="559689" y="45186"/>
                  </a:lnTo>
                  <a:lnTo>
                    <a:pt x="589368" y="58381"/>
                  </a:lnTo>
                  <a:lnTo>
                    <a:pt x="597166" y="61976"/>
                  </a:lnTo>
                  <a:lnTo>
                    <a:pt x="601916" y="62547"/>
                  </a:lnTo>
                  <a:lnTo>
                    <a:pt x="605675" y="59575"/>
                  </a:lnTo>
                  <a:lnTo>
                    <a:pt x="610476" y="52501"/>
                  </a:lnTo>
                  <a:lnTo>
                    <a:pt x="613079" y="48475"/>
                  </a:lnTo>
                  <a:close/>
                </a:path>
              </a:pathLst>
            </a:custGeom>
            <a:solidFill>
              <a:srgbClr val="4756A0"/>
            </a:solidFill>
          </p:spPr>
          <p:txBody>
            <a:bodyPr wrap="square" lIns="0" tIns="0" rIns="0" bIns="0" rtlCol="0"/>
            <a:lstStyle/>
            <a:p>
              <a:pPr defTabSz="591496"/>
              <a:endParaRPr sz="23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15" name="Прямоугольник 14"/>
          <p:cNvSpPr/>
          <p:nvPr/>
        </p:nvSpPr>
        <p:spPr>
          <a:xfrm>
            <a:off x="5972075" y="2541092"/>
            <a:ext cx="3613227" cy="997012"/>
          </a:xfrm>
          <a:prstGeom prst="rect">
            <a:avLst/>
          </a:prstGeom>
        </p:spPr>
        <p:txBody>
          <a:bodyPr wrap="square" lIns="72969" tIns="36485" rIns="72969" bIns="36485">
            <a:spAutoFit/>
          </a:bodyPr>
          <a:lstStyle/>
          <a:p>
            <a:pPr algn="ctr"/>
            <a:r>
              <a:rPr lang="ru-RU" sz="1200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ea typeface="PT Astra Serif" panose="020A0603040505020204" pitchFamily="18" charset="-52"/>
                <a:cs typeface="Arial" pitchFamily="34" charset="0"/>
              </a:rPr>
              <a:t>НЕКОММЕРЧЕСКАЯ МИКРОКРЕДИТНАЯ КОМПАНИЯ ФОНД МИКРОКРЕДИТОВАНИЯ СУБЪЕКТОВ МАЛОГО ПРЕДПРИНИМАТЕЛЬСТВА САРАТОВСКОЙ ОБЛАСТИ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07018" y="1340457"/>
            <a:ext cx="543341" cy="1095929"/>
          </a:xfrm>
          <a:prstGeom prst="rect">
            <a:avLst/>
          </a:prstGeom>
        </p:spPr>
      </p:pic>
      <p:sp>
        <p:nvSpPr>
          <p:cNvPr id="18" name="object 4"/>
          <p:cNvSpPr txBox="1"/>
          <p:nvPr/>
        </p:nvSpPr>
        <p:spPr>
          <a:xfrm>
            <a:off x="2356392" y="2574509"/>
            <a:ext cx="4799561" cy="402330"/>
          </a:xfrm>
          <a:prstGeom prst="rect">
            <a:avLst/>
          </a:prstGeom>
        </p:spPr>
        <p:txBody>
          <a:bodyPr vert="horz" wrap="square" lIns="0" tIns="9057" rIns="0" bIns="0" rtlCol="0">
            <a:spAutoFit/>
          </a:bodyPr>
          <a:lstStyle/>
          <a:p>
            <a:pPr marL="12940" marR="5176" algn="ctr" defTabSz="698722">
              <a:lnSpc>
                <a:spcPct val="103200"/>
              </a:lnSpc>
              <a:spcBef>
                <a:spcPts val="70"/>
              </a:spcBef>
            </a:pPr>
            <a:r>
              <a:rPr lang="ru-RU" sz="1200" spc="-6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ea typeface="PT Astra Serif" panose="020A0603040505020204" pitchFamily="18" charset="-52"/>
                <a:cs typeface="Arial" pitchFamily="34" charset="0"/>
              </a:rPr>
              <a:t>АО «КОРПОРАЦИЯ РАЗВИТИЯ </a:t>
            </a:r>
          </a:p>
          <a:p>
            <a:pPr marL="12940" marR="5176" algn="ctr" defTabSz="698722">
              <a:lnSpc>
                <a:spcPct val="103200"/>
              </a:lnSpc>
              <a:spcBef>
                <a:spcPts val="70"/>
              </a:spcBef>
            </a:pPr>
            <a:r>
              <a:rPr lang="ru-RU" sz="1200" spc="-6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ea typeface="PT Astra Serif" panose="020A0603040505020204" pitchFamily="18" charset="-52"/>
                <a:cs typeface="Arial" pitchFamily="34" charset="0"/>
              </a:rPr>
              <a:t>САРАТОВСКОЙ ОБЛАСТИ»</a:t>
            </a:r>
            <a:endParaRPr sz="1200" spc="-6" dirty="0">
              <a:solidFill>
                <a:prstClr val="black">
                  <a:lumMod val="95000"/>
                  <a:lumOff val="5000"/>
                </a:prstClr>
              </a:solidFill>
              <a:latin typeface="Arial" pitchFamily="34" charset="0"/>
              <a:ea typeface="PT Astra Serif" panose="020A0603040505020204" pitchFamily="18" charset="-52"/>
              <a:cs typeface="Arial" pitchFamily="34" charset="0"/>
            </a:endParaRPr>
          </a:p>
        </p:txBody>
      </p:sp>
      <p:sp>
        <p:nvSpPr>
          <p:cNvPr id="13" name="Google Shape;605;p14"/>
          <p:cNvSpPr txBox="1"/>
          <p:nvPr/>
        </p:nvSpPr>
        <p:spPr>
          <a:xfrm>
            <a:off x="784174" y="3666187"/>
            <a:ext cx="2393950" cy="306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1176" rIns="0" bIns="0" anchor="t" anchorCtr="0">
            <a:spAutoFit/>
          </a:bodyPr>
          <a:lstStyle/>
          <a:p>
            <a:pPr marL="25330" marR="5960" indent="-11175">
              <a:lnSpc>
                <a:spcPct val="102200"/>
              </a:lnSpc>
              <a:buClr>
                <a:srgbClr val="000000"/>
              </a:buClr>
            </a:pPr>
            <a:r>
              <a:rPr lang="ru-RU" sz="900" kern="0" dirty="0">
                <a:solidFill>
                  <a:srgbClr val="000000">
                    <a:lumMod val="50000"/>
                  </a:srgbClr>
                </a:solidFill>
                <a:latin typeface="Arial" pitchFamily="34" charset="0"/>
                <a:ea typeface="PT Astra Serif" panose="020A0603040505020204" pitchFamily="18" charset="-52"/>
                <a:cs typeface="Arial" pitchFamily="34" charset="0"/>
                <a:sym typeface="Tahoma"/>
              </a:rPr>
              <a:t>г. Саратов, ул. Рабочая 145 А, 11 этаж</a:t>
            </a:r>
            <a:endParaRPr sz="900" kern="0" dirty="0">
              <a:solidFill>
                <a:srgbClr val="000000">
                  <a:lumMod val="50000"/>
                </a:srgbClr>
              </a:solidFill>
              <a:latin typeface="Arial" pitchFamily="34" charset="0"/>
              <a:ea typeface="PT Astra Serif" panose="020A0603040505020204" pitchFamily="18" charset="-52"/>
              <a:cs typeface="Arial" pitchFamily="34" charset="0"/>
              <a:sym typeface="Tahoma"/>
            </a:endParaRPr>
          </a:p>
          <a:p>
            <a:pPr marL="25330" marR="5960" indent="-11175">
              <a:lnSpc>
                <a:spcPct val="102200"/>
              </a:lnSpc>
              <a:spcBef>
                <a:spcPts val="88"/>
              </a:spcBef>
              <a:buClr>
                <a:srgbClr val="000000"/>
              </a:buClr>
            </a:pPr>
            <a:r>
              <a:rPr lang="ru-RU" sz="900" kern="0" dirty="0">
                <a:solidFill>
                  <a:srgbClr val="000000">
                    <a:lumMod val="50000"/>
                  </a:srgbClr>
                </a:solidFill>
                <a:latin typeface="Arial" pitchFamily="34" charset="0"/>
                <a:ea typeface="PT Astra Serif" panose="020A0603040505020204" pitchFamily="18" charset="-52"/>
                <a:cs typeface="Arial" pitchFamily="34" charset="0"/>
                <a:sym typeface="Tahoma"/>
              </a:rPr>
              <a:t>8 (8452) 69-52-62 mininvest@saratov.gov.ru</a:t>
            </a:r>
            <a:endParaRPr sz="900" kern="0" dirty="0">
              <a:solidFill>
                <a:srgbClr val="000000">
                  <a:lumMod val="50000"/>
                </a:srgbClr>
              </a:solidFill>
              <a:latin typeface="Arial" pitchFamily="34" charset="0"/>
              <a:ea typeface="PT Astra Serif" panose="020A0603040505020204" pitchFamily="18" charset="-52"/>
              <a:cs typeface="Arial" pitchFamily="34" charset="0"/>
              <a:sym typeface="Tahoma"/>
            </a:endParaRPr>
          </a:p>
        </p:txBody>
      </p:sp>
      <p:sp>
        <p:nvSpPr>
          <p:cNvPr id="14" name="Google Shape;607;p14"/>
          <p:cNvSpPr txBox="1"/>
          <p:nvPr/>
        </p:nvSpPr>
        <p:spPr>
          <a:xfrm>
            <a:off x="3788502" y="3656207"/>
            <a:ext cx="2060998" cy="2920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4901" rIns="0" bIns="0" anchor="t" anchorCtr="0">
            <a:spAutoFit/>
          </a:bodyPr>
          <a:lstStyle/>
          <a:p>
            <a:pPr marL="14900">
              <a:buClr>
                <a:srgbClr val="000000"/>
              </a:buClr>
            </a:pPr>
            <a:r>
              <a:rPr lang="ru-RU" sz="900" kern="0" dirty="0">
                <a:solidFill>
                  <a:srgbClr val="000000">
                    <a:lumMod val="50000"/>
                  </a:srgbClr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Tahoma"/>
                <a:sym typeface="Tahoma"/>
              </a:rPr>
              <a:t>г. Саратов, ул. </a:t>
            </a:r>
            <a:r>
              <a:rPr lang="ru-RU" sz="900" kern="0" dirty="0">
                <a:solidFill>
                  <a:srgbClr val="000000">
                    <a:lumMod val="50000"/>
                  </a:srgbClr>
                </a:solidFill>
                <a:latin typeface="Arial" pitchFamily="34" charset="0"/>
                <a:ea typeface="PT Astra Serif" panose="020A0603040505020204" pitchFamily="18" charset="-52"/>
                <a:cs typeface="Arial" pitchFamily="34" charset="0"/>
                <a:sym typeface="Tahoma"/>
              </a:rPr>
              <a:t>Рабочая</a:t>
            </a:r>
            <a:r>
              <a:rPr lang="ru-RU" sz="900" kern="0" dirty="0">
                <a:solidFill>
                  <a:srgbClr val="000000">
                    <a:lumMod val="50000"/>
                  </a:srgbClr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Tahoma"/>
                <a:sym typeface="Tahoma"/>
              </a:rPr>
              <a:t> 145 А, 9 этаж</a:t>
            </a:r>
            <a:endParaRPr sz="900" kern="0" dirty="0">
              <a:solidFill>
                <a:srgbClr val="000000">
                  <a:lumMod val="50000"/>
                </a:srgbClr>
              </a:solidFill>
              <a:latin typeface="PT Astra Serif" panose="020A0603040505020204" pitchFamily="18" charset="-52"/>
              <a:ea typeface="PT Astra Serif" panose="020A0603040505020204" pitchFamily="18" charset="-52"/>
              <a:cs typeface="Tahoma"/>
              <a:sym typeface="Tahoma"/>
            </a:endParaRPr>
          </a:p>
          <a:p>
            <a:pPr marL="14900">
              <a:buClr>
                <a:srgbClr val="000000"/>
              </a:buClr>
            </a:pPr>
            <a:r>
              <a:rPr lang="ru-RU" sz="900" kern="0" dirty="0">
                <a:solidFill>
                  <a:srgbClr val="000000">
                    <a:lumMod val="50000"/>
                  </a:srgbClr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Tahoma"/>
                <a:sym typeface="Tahoma"/>
              </a:rPr>
              <a:t>8 (8452) 79-69-96 |aokrso@mail.ru</a:t>
            </a:r>
            <a:endParaRPr sz="900" kern="0" dirty="0">
              <a:solidFill>
                <a:srgbClr val="000000">
                  <a:lumMod val="50000"/>
                </a:srgbClr>
              </a:solidFill>
              <a:latin typeface="PT Astra Serif" panose="020A0603040505020204" pitchFamily="18" charset="-52"/>
              <a:ea typeface="PT Astra Serif" panose="020A0603040505020204" pitchFamily="18" charset="-52"/>
              <a:cs typeface="Tahoma"/>
              <a:sym typeface="Tahoma"/>
            </a:endParaRPr>
          </a:p>
        </p:txBody>
      </p:sp>
      <p:sp>
        <p:nvSpPr>
          <p:cNvPr id="17" name="Google Shape;607;p14"/>
          <p:cNvSpPr txBox="1"/>
          <p:nvPr/>
        </p:nvSpPr>
        <p:spPr>
          <a:xfrm>
            <a:off x="6881771" y="3666188"/>
            <a:ext cx="2060998" cy="2920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4901" rIns="0" bIns="0" anchor="t" anchorCtr="0">
            <a:spAutoFit/>
          </a:bodyPr>
          <a:lstStyle/>
          <a:p>
            <a:pPr marL="14900">
              <a:buClr>
                <a:srgbClr val="000000"/>
              </a:buClr>
            </a:pPr>
            <a:r>
              <a:rPr lang="ru-RU" sz="900" kern="0" dirty="0">
                <a:solidFill>
                  <a:srgbClr val="000000">
                    <a:lumMod val="50000"/>
                  </a:srgbClr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Tahoma"/>
                <a:sym typeface="Tahoma"/>
              </a:rPr>
              <a:t>г. Саратов ул. Краевая, д. 85 офис № 301 (8452) 75-64-11 |</a:t>
            </a:r>
            <a:r>
              <a:rPr lang="en-US" sz="900" kern="0" dirty="0">
                <a:solidFill>
                  <a:srgbClr val="000000">
                    <a:lumMod val="50000"/>
                  </a:srgbClr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Tahoma"/>
                <a:sym typeface="Tahoma"/>
              </a:rPr>
              <a:t>fond@fmco.ru</a:t>
            </a:r>
            <a:endParaRPr sz="900" kern="0" dirty="0">
              <a:solidFill>
                <a:srgbClr val="000000">
                  <a:lumMod val="50000"/>
                </a:srgbClr>
              </a:solidFill>
              <a:latin typeface="PT Astra Serif" panose="020A0603040505020204" pitchFamily="18" charset="-52"/>
              <a:ea typeface="PT Astra Serif" panose="020A0603040505020204" pitchFamily="18" charset="-52"/>
              <a:cs typeface="Tahoma"/>
              <a:sym typeface="Tahoma"/>
            </a:endParaRPr>
          </a:p>
        </p:txBody>
      </p:sp>
      <p:sp>
        <p:nvSpPr>
          <p:cNvPr id="19" name="object 4"/>
          <p:cNvSpPr txBox="1"/>
          <p:nvPr/>
        </p:nvSpPr>
        <p:spPr>
          <a:xfrm>
            <a:off x="2878542" y="4940549"/>
            <a:ext cx="3353380" cy="402330"/>
          </a:xfrm>
          <a:prstGeom prst="rect">
            <a:avLst/>
          </a:prstGeom>
        </p:spPr>
        <p:txBody>
          <a:bodyPr vert="horz" wrap="square" lIns="0" tIns="9057" rIns="0" bIns="0" rtlCol="0">
            <a:spAutoFit/>
          </a:bodyPr>
          <a:lstStyle/>
          <a:p>
            <a:pPr marL="12940" marR="5176" defTabSz="698722">
              <a:lnSpc>
                <a:spcPct val="103200"/>
              </a:lnSpc>
              <a:spcBef>
                <a:spcPts val="70"/>
              </a:spcBef>
            </a:pPr>
            <a:r>
              <a:rPr lang="ru-RU" sz="1200" spc="-6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ea typeface="PT Astra Serif" panose="020A0603040505020204" pitchFamily="18" charset="-52"/>
                <a:cs typeface="Arial" pitchFamily="34" charset="0"/>
              </a:rPr>
              <a:t>Центр поддержки экспорта </a:t>
            </a:r>
          </a:p>
          <a:p>
            <a:pPr marL="12940" marR="5176" defTabSz="698722">
              <a:lnSpc>
                <a:spcPct val="103200"/>
              </a:lnSpc>
              <a:spcBef>
                <a:spcPts val="70"/>
              </a:spcBef>
            </a:pPr>
            <a:r>
              <a:rPr lang="ru-RU" sz="1200" spc="-6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ea typeface="PT Astra Serif" panose="020A0603040505020204" pitchFamily="18" charset="-52"/>
                <a:cs typeface="Arial" pitchFamily="34" charset="0"/>
              </a:rPr>
              <a:t>Саратовской области</a:t>
            </a:r>
            <a:endParaRPr sz="1200" spc="-6" dirty="0">
              <a:solidFill>
                <a:prstClr val="black">
                  <a:lumMod val="95000"/>
                  <a:lumOff val="5000"/>
                </a:prstClr>
              </a:solidFill>
              <a:latin typeface="Arial" pitchFamily="34" charset="0"/>
              <a:ea typeface="PT Astra Serif" panose="020A0603040505020204" pitchFamily="18" charset="-52"/>
              <a:cs typeface="Arial" pitchFamily="34" charset="0"/>
            </a:endParaRPr>
          </a:p>
        </p:txBody>
      </p:sp>
      <p:sp>
        <p:nvSpPr>
          <p:cNvPr id="21" name="Google Shape;605;p14"/>
          <p:cNvSpPr txBox="1"/>
          <p:nvPr/>
        </p:nvSpPr>
        <p:spPr>
          <a:xfrm>
            <a:off x="2878541" y="5578845"/>
            <a:ext cx="2393950" cy="306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1176" rIns="0" bIns="0" anchor="t" anchorCtr="0">
            <a:spAutoFit/>
          </a:bodyPr>
          <a:lstStyle/>
          <a:p>
            <a:pPr marL="25330" marR="5960" indent="-11175">
              <a:lnSpc>
                <a:spcPct val="102200"/>
              </a:lnSpc>
              <a:buClr>
                <a:srgbClr val="000000"/>
              </a:buClr>
            </a:pPr>
            <a:r>
              <a:rPr lang="ru-RU" sz="900" kern="0" dirty="0">
                <a:solidFill>
                  <a:srgbClr val="000000">
                    <a:lumMod val="50000"/>
                  </a:srgbClr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Tahoma"/>
                <a:sym typeface="Tahoma"/>
              </a:rPr>
              <a:t>г. Саратов, ул. </a:t>
            </a:r>
            <a:r>
              <a:rPr lang="ru-RU" sz="900" kern="0" dirty="0">
                <a:solidFill>
                  <a:srgbClr val="000000">
                    <a:lumMod val="50000"/>
                  </a:srgbClr>
                </a:solidFill>
                <a:latin typeface="Arial" pitchFamily="34" charset="0"/>
                <a:ea typeface="PT Astra Serif" panose="020A0603040505020204" pitchFamily="18" charset="-52"/>
                <a:cs typeface="Arial" pitchFamily="34" charset="0"/>
                <a:sym typeface="Tahoma"/>
              </a:rPr>
              <a:t>Рабочая</a:t>
            </a:r>
            <a:r>
              <a:rPr lang="ru-RU" sz="900" kern="0" dirty="0">
                <a:solidFill>
                  <a:srgbClr val="000000">
                    <a:lumMod val="50000"/>
                  </a:srgbClr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Tahoma"/>
                <a:sym typeface="Tahoma"/>
              </a:rPr>
              <a:t> 145 А, 9 этаж</a:t>
            </a:r>
            <a:endParaRPr sz="900" kern="0" dirty="0">
              <a:solidFill>
                <a:srgbClr val="000000">
                  <a:lumMod val="50000"/>
                </a:srgbClr>
              </a:solidFill>
              <a:latin typeface="PT Astra Serif" panose="020A0603040505020204" pitchFamily="18" charset="-52"/>
              <a:ea typeface="PT Astra Serif" panose="020A0603040505020204" pitchFamily="18" charset="-52"/>
              <a:cs typeface="Tahoma"/>
              <a:sym typeface="Tahoma"/>
            </a:endParaRPr>
          </a:p>
          <a:p>
            <a:pPr marL="25330" marR="5960" indent="-11175">
              <a:lnSpc>
                <a:spcPct val="102200"/>
              </a:lnSpc>
              <a:spcBef>
                <a:spcPts val="88"/>
              </a:spcBef>
              <a:buClr>
                <a:srgbClr val="000000"/>
              </a:buClr>
            </a:pPr>
            <a:r>
              <a:rPr lang="ru-RU" sz="900" kern="0" dirty="0">
                <a:solidFill>
                  <a:srgbClr val="000000">
                    <a:lumMod val="50000"/>
                  </a:srgbClr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Tahoma"/>
                <a:sym typeface="Tahoma"/>
              </a:rPr>
              <a:t>8 (8452) 744-220 </a:t>
            </a:r>
            <a:r>
              <a:rPr lang="en-US" sz="900" kern="0" dirty="0">
                <a:solidFill>
                  <a:srgbClr val="000000">
                    <a:lumMod val="50000"/>
                  </a:srgbClr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Tahoma"/>
                <a:sym typeface="Tahoma"/>
              </a:rPr>
              <a:t>cpexport64@gmail.com</a:t>
            </a:r>
          </a:p>
        </p:txBody>
      </p:sp>
      <p:sp>
        <p:nvSpPr>
          <p:cNvPr id="22" name="object 4"/>
          <p:cNvSpPr txBox="1"/>
          <p:nvPr/>
        </p:nvSpPr>
        <p:spPr>
          <a:xfrm>
            <a:off x="7002720" y="4940549"/>
            <a:ext cx="3353380" cy="402330"/>
          </a:xfrm>
          <a:prstGeom prst="rect">
            <a:avLst/>
          </a:prstGeom>
        </p:spPr>
        <p:txBody>
          <a:bodyPr vert="horz" wrap="square" lIns="0" tIns="9057" rIns="0" bIns="0" rtlCol="0">
            <a:spAutoFit/>
          </a:bodyPr>
          <a:lstStyle/>
          <a:p>
            <a:pPr marL="12940" marR="5176" defTabSz="698722">
              <a:lnSpc>
                <a:spcPct val="103200"/>
              </a:lnSpc>
              <a:spcBef>
                <a:spcPts val="70"/>
              </a:spcBef>
            </a:pPr>
            <a:r>
              <a:rPr lang="ru-RU" sz="1200" spc="-6" dirty="0">
                <a:solidFill>
                  <a:prstClr val="black">
                    <a:lumMod val="95000"/>
                    <a:lumOff val="5000"/>
                  </a:prstClr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Tahoma" panose="020B0604030504040204" pitchFamily="34" charset="0"/>
              </a:rPr>
              <a:t>Фонд </a:t>
            </a:r>
            <a:r>
              <a:rPr lang="ru-RU" sz="1200" spc="-6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ea typeface="PT Astra Serif" panose="020A0603040505020204" pitchFamily="18" charset="-52"/>
                <a:cs typeface="Arial" pitchFamily="34" charset="0"/>
              </a:rPr>
              <a:t>развития</a:t>
            </a:r>
            <a:r>
              <a:rPr lang="ru-RU" sz="1200" spc="-6" dirty="0">
                <a:solidFill>
                  <a:prstClr val="black">
                    <a:lumMod val="95000"/>
                    <a:lumOff val="5000"/>
                  </a:prstClr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Tahoma" panose="020B0604030504040204" pitchFamily="34" charset="0"/>
              </a:rPr>
              <a:t> промышленности</a:t>
            </a:r>
          </a:p>
          <a:p>
            <a:pPr marL="12940" marR="5176" defTabSz="698722">
              <a:lnSpc>
                <a:spcPct val="103200"/>
              </a:lnSpc>
              <a:spcBef>
                <a:spcPts val="70"/>
              </a:spcBef>
            </a:pPr>
            <a:r>
              <a:rPr lang="ru-RU" sz="1200" spc="-6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ea typeface="PT Astra Serif" panose="020A0603040505020204" pitchFamily="18" charset="-52"/>
                <a:cs typeface="Arial" pitchFamily="34" charset="0"/>
              </a:rPr>
              <a:t>Саратовской</a:t>
            </a:r>
            <a:r>
              <a:rPr lang="ru-RU" sz="1200" spc="-6" dirty="0">
                <a:solidFill>
                  <a:prstClr val="black">
                    <a:lumMod val="95000"/>
                    <a:lumOff val="5000"/>
                  </a:prstClr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Tahoma" panose="020B0604030504040204" pitchFamily="34" charset="0"/>
              </a:rPr>
              <a:t> области</a:t>
            </a:r>
            <a:endParaRPr sz="1200" spc="-6" dirty="0">
              <a:solidFill>
                <a:prstClr val="black">
                  <a:lumMod val="95000"/>
                  <a:lumOff val="5000"/>
                </a:prstClr>
              </a:solidFill>
              <a:latin typeface="PT Astra Serif" panose="020A0603040505020204" pitchFamily="18" charset="-52"/>
              <a:ea typeface="PT Astra Serif" panose="020A0603040505020204" pitchFamily="18" charset="-52"/>
              <a:cs typeface="Tahoma" panose="020B0604030504040204" pitchFamily="34" charset="0"/>
            </a:endParaRPr>
          </a:p>
        </p:txBody>
      </p:sp>
      <p:sp>
        <p:nvSpPr>
          <p:cNvPr id="24" name="Google Shape;605;p14"/>
          <p:cNvSpPr txBox="1"/>
          <p:nvPr/>
        </p:nvSpPr>
        <p:spPr>
          <a:xfrm>
            <a:off x="7002720" y="5578845"/>
            <a:ext cx="2393950" cy="293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1176" rIns="0" bIns="0" anchor="t" anchorCtr="0">
            <a:spAutoFit/>
          </a:bodyPr>
          <a:lstStyle/>
          <a:p>
            <a:pPr marL="25330" marR="5960" indent="-11175">
              <a:lnSpc>
                <a:spcPct val="102200"/>
              </a:lnSpc>
              <a:buClr>
                <a:srgbClr val="000000"/>
              </a:buClr>
            </a:pPr>
            <a:r>
              <a:rPr lang="ru-RU" sz="900" kern="0" dirty="0">
                <a:solidFill>
                  <a:srgbClr val="000000">
                    <a:lumMod val="50000"/>
                  </a:srgbClr>
                </a:solidFill>
                <a:latin typeface="Arial" pitchFamily="34" charset="0"/>
                <a:ea typeface="PT Astra Serif" panose="020A0603040505020204" pitchFamily="18" charset="-52"/>
                <a:cs typeface="Arial" pitchFamily="34" charset="0"/>
                <a:sym typeface="Tahoma"/>
              </a:rPr>
              <a:t>г. Саратов, ул. Краевая, д. 85</a:t>
            </a:r>
          </a:p>
          <a:p>
            <a:pPr marL="25330" marR="5960" indent="-11175">
              <a:lnSpc>
                <a:spcPct val="102200"/>
              </a:lnSpc>
              <a:buClr>
                <a:srgbClr val="000000"/>
              </a:buClr>
            </a:pPr>
            <a:r>
              <a:rPr lang="ru-RU" sz="900" kern="0" dirty="0">
                <a:solidFill>
                  <a:srgbClr val="000000">
                    <a:lumMod val="50000"/>
                  </a:srgbClr>
                </a:solidFill>
                <a:latin typeface="Arial" pitchFamily="34" charset="0"/>
                <a:ea typeface="PT Astra Serif" panose="020A0603040505020204" pitchFamily="18" charset="-52"/>
                <a:cs typeface="Arial" pitchFamily="34" charset="0"/>
                <a:sym typeface="Tahoma"/>
              </a:rPr>
              <a:t>8 (8452) 244-400 </a:t>
            </a:r>
            <a:r>
              <a:rPr lang="en-US" sz="900" kern="0" dirty="0">
                <a:solidFill>
                  <a:srgbClr val="000000">
                    <a:lumMod val="50000"/>
                  </a:srgbClr>
                </a:solidFill>
                <a:latin typeface="Arial" pitchFamily="34" charset="0"/>
                <a:ea typeface="PT Astra Serif" panose="020A0603040505020204" pitchFamily="18" charset="-52"/>
                <a:cs typeface="Arial" pitchFamily="34" charset="0"/>
                <a:sym typeface="Tahoma"/>
              </a:rPr>
              <a:t>info@frp64.ru</a:t>
            </a:r>
            <a:endParaRPr sz="900" kern="0" dirty="0">
              <a:solidFill>
                <a:srgbClr val="000000">
                  <a:lumMod val="50000"/>
                </a:srgbClr>
              </a:solidFill>
              <a:latin typeface="Arial" pitchFamily="34" charset="0"/>
              <a:ea typeface="PT Astra Serif" panose="020A0603040505020204" pitchFamily="18" charset="-52"/>
              <a:cs typeface="Arial" pitchFamily="34" charset="0"/>
              <a:sym typeface="Tahoma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4523" y="4895225"/>
            <a:ext cx="1974982" cy="1367241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47254" y="4761167"/>
            <a:ext cx="1846389" cy="1178275"/>
          </a:xfrm>
          <a:prstGeom prst="rect">
            <a:avLst/>
          </a:prstGeom>
        </p:spPr>
      </p:pic>
      <p:sp>
        <p:nvSpPr>
          <p:cNvPr id="26" name="Скругленный прямоугольник 25">
            <a:extLst>
              <a:ext uri="{FF2B5EF4-FFF2-40B4-BE49-F238E27FC236}">
                <a16:creationId xmlns=""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1345621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меры господдержки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РЕГИОНАЛЬНАЯ ПОДЕРЖКА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FA573855-2890-5E85-14C0-7DA28851F63A}"/>
              </a:ext>
            </a:extLst>
          </p:cNvPr>
          <p:cNvSpPr txBox="1"/>
          <p:nvPr/>
        </p:nvSpPr>
        <p:spPr>
          <a:xfrm>
            <a:off x="639373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МАРКСОВСКОГО МУНИЦИПАЛЬНОГО РАЙОНА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" name="Picture 2" descr="C:\Users\нигматулинаои\Desktop\для презентации\Герб Маркс - без фона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50335" y="13063"/>
            <a:ext cx="655665" cy="7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121974393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1198736" y="304526"/>
            <a:ext cx="7846376" cy="661371"/>
          </a:xfrm>
          <a:prstGeom prst="rect">
            <a:avLst/>
          </a:prstGeom>
        </p:spPr>
        <p:txBody>
          <a:bodyPr vert="horz" wrap="square" lIns="0" tIns="14895" rIns="0" bIns="0" rtlCol="0">
            <a:spAutoFit/>
          </a:bodyPr>
          <a:lstStyle/>
          <a:p>
            <a:pPr marL="14895">
              <a:spcBef>
                <a:spcPts val="117"/>
              </a:spcBef>
            </a:pPr>
            <a:r>
              <a:rPr sz="2100" b="1" dirty="0">
                <a:solidFill>
                  <a:srgbClr val="FFFFFF"/>
                </a:solidFill>
                <a:latin typeface="Tahoma"/>
                <a:cs typeface="Tahoma"/>
              </a:rPr>
              <a:t>БЫСТРАЯ</a:t>
            </a:r>
            <a:r>
              <a:rPr sz="2100" b="1" spc="-76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100" b="1" dirty="0">
                <a:solidFill>
                  <a:srgbClr val="FFFFFF"/>
                </a:solidFill>
                <a:latin typeface="Tahoma"/>
                <a:cs typeface="Tahoma"/>
              </a:rPr>
              <a:t>РЕАЛИЗАЦИЯ</a:t>
            </a:r>
            <a:r>
              <a:rPr sz="2100" b="1" spc="-29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100" b="1" dirty="0">
                <a:solidFill>
                  <a:srgbClr val="FFFFFF"/>
                </a:solidFill>
                <a:latin typeface="Tahoma"/>
                <a:cs typeface="Tahoma"/>
              </a:rPr>
              <a:t>ПРОЕКТА</a:t>
            </a:r>
            <a:r>
              <a:rPr sz="2100" b="1" spc="-106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100" b="1" dirty="0">
                <a:solidFill>
                  <a:srgbClr val="FFFFFF"/>
                </a:solidFill>
                <a:latin typeface="Tahoma"/>
                <a:cs typeface="Tahoma"/>
              </a:rPr>
              <a:t>НА</a:t>
            </a:r>
            <a:r>
              <a:rPr sz="2100" b="1" spc="-88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100" b="1" spc="-12" dirty="0">
                <a:solidFill>
                  <a:srgbClr val="FFFFFF"/>
                </a:solidFill>
                <a:latin typeface="Tahoma"/>
                <a:cs typeface="Tahoma"/>
              </a:rPr>
              <a:t>ТЕРРИТОРИИ</a:t>
            </a:r>
            <a:r>
              <a:rPr sz="2100" b="1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100" b="1" spc="-12" dirty="0">
                <a:solidFill>
                  <a:srgbClr val="FFFFFF"/>
                </a:solidFill>
                <a:latin typeface="Tahoma"/>
                <a:cs typeface="Tahoma"/>
              </a:rPr>
              <a:t>РЕГИОНА</a:t>
            </a:r>
            <a:endParaRPr sz="2100" dirty="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536997" y="3520634"/>
            <a:ext cx="141711" cy="293891"/>
          </a:xfrm>
          <a:prstGeom prst="rect">
            <a:avLst/>
          </a:prstGeom>
        </p:spPr>
        <p:txBody>
          <a:bodyPr vert="horz" wrap="square" lIns="0" tIns="1489" rIns="0" bIns="0" rtlCol="0">
            <a:spAutoFit/>
          </a:bodyPr>
          <a:lstStyle/>
          <a:p>
            <a:pPr>
              <a:spcBef>
                <a:spcPts val="12"/>
              </a:spcBef>
            </a:pPr>
            <a:r>
              <a:rPr sz="1900" b="1" spc="-59" dirty="0">
                <a:solidFill>
                  <a:srgbClr val="FFFFFF"/>
                </a:solidFill>
                <a:latin typeface="Tahoma"/>
                <a:cs typeface="Tahoma"/>
              </a:rPr>
              <a:t>4</a:t>
            </a:r>
            <a:endParaRPr sz="1900" dirty="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731082" y="6049652"/>
            <a:ext cx="1627611" cy="814116"/>
          </a:xfrm>
          <a:prstGeom prst="rect">
            <a:avLst/>
          </a:prstGeom>
        </p:spPr>
        <p:txBody>
          <a:bodyPr vert="horz" wrap="square" lIns="0" tIns="8937" rIns="0" bIns="0" rtlCol="0">
            <a:spAutoFit/>
          </a:bodyPr>
          <a:lstStyle/>
          <a:p>
            <a:pPr marL="14895" marR="5958">
              <a:lnSpc>
                <a:spcPct val="109100"/>
              </a:lnSpc>
              <a:spcBef>
                <a:spcPts val="70"/>
              </a:spcBef>
            </a:pPr>
            <a:r>
              <a:rPr sz="1200" b="1" spc="-12" dirty="0">
                <a:solidFill>
                  <a:srgbClr val="FFFFFF"/>
                </a:solidFill>
                <a:latin typeface="Tahoma"/>
                <a:cs typeface="Tahoma"/>
              </a:rPr>
              <a:t>Развитие индустриальных </a:t>
            </a:r>
            <a:r>
              <a:rPr sz="1200" b="1" dirty="0">
                <a:solidFill>
                  <a:srgbClr val="FFFFFF"/>
                </a:solidFill>
                <a:latin typeface="Tahoma"/>
                <a:cs typeface="Tahoma"/>
              </a:rPr>
              <a:t>парков</a:t>
            </a:r>
            <a:r>
              <a:rPr sz="1200" b="1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b="1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1200" b="1" spc="-29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b="1" spc="-12" dirty="0">
                <a:solidFill>
                  <a:srgbClr val="FFFFFF"/>
                </a:solidFill>
                <a:latin typeface="Tahoma"/>
                <a:cs typeface="Tahoma"/>
              </a:rPr>
              <a:t>технопарков</a:t>
            </a:r>
            <a:endParaRPr sz="1200" dirty="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210282" y="6039504"/>
            <a:ext cx="1995646" cy="612845"/>
          </a:xfrm>
          <a:prstGeom prst="rect">
            <a:avLst/>
          </a:prstGeom>
        </p:spPr>
        <p:txBody>
          <a:bodyPr vert="horz" wrap="square" lIns="0" tIns="25321" rIns="0" bIns="0" rtlCol="0">
            <a:spAutoFit/>
          </a:bodyPr>
          <a:lstStyle/>
          <a:p>
            <a:pPr marL="14895" marR="5958">
              <a:lnSpc>
                <a:spcPct val="106100"/>
              </a:lnSpc>
              <a:spcBef>
                <a:spcPts val="199"/>
              </a:spcBef>
            </a:pPr>
            <a:r>
              <a:rPr sz="1200" b="1" dirty="0">
                <a:solidFill>
                  <a:srgbClr val="FFFFFF"/>
                </a:solidFill>
                <a:latin typeface="Tahoma"/>
                <a:cs typeface="Tahoma"/>
              </a:rPr>
              <a:t>Участие</a:t>
            </a:r>
            <a:r>
              <a:rPr sz="1200" b="1" spc="-47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b="1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1200" b="1" spc="-12" dirty="0">
                <a:solidFill>
                  <a:srgbClr val="FFFFFF"/>
                </a:solidFill>
                <a:latin typeface="Tahoma"/>
                <a:cs typeface="Tahoma"/>
              </a:rPr>
              <a:t> реализации </a:t>
            </a:r>
            <a:r>
              <a:rPr sz="1200" b="1" dirty="0">
                <a:solidFill>
                  <a:srgbClr val="FFFFFF"/>
                </a:solidFill>
                <a:latin typeface="Tahoma"/>
                <a:cs typeface="Tahoma"/>
              </a:rPr>
              <a:t>приоритетных</a:t>
            </a:r>
            <a:r>
              <a:rPr sz="1200" b="1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b="1" dirty="0">
                <a:solidFill>
                  <a:srgbClr val="FFFFFF"/>
                </a:solidFill>
                <a:latin typeface="Tahoma"/>
                <a:cs typeface="Tahoma"/>
              </a:rPr>
              <a:t>для</a:t>
            </a:r>
            <a:r>
              <a:rPr sz="1200" b="1" spc="-29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b="1" spc="-12" dirty="0">
                <a:solidFill>
                  <a:srgbClr val="FFFFFF"/>
                </a:solidFill>
                <a:latin typeface="Tahoma"/>
                <a:cs typeface="Tahoma"/>
              </a:rPr>
              <a:t>региона инвестпроектов</a:t>
            </a:r>
            <a:endParaRPr sz="1200" dirty="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051186" y="6082530"/>
            <a:ext cx="1610413" cy="764715"/>
          </a:xfrm>
          <a:prstGeom prst="rect">
            <a:avLst/>
          </a:prstGeom>
        </p:spPr>
        <p:txBody>
          <a:bodyPr vert="horz" wrap="square" lIns="0" tIns="15639" rIns="0" bIns="0" rtlCol="0">
            <a:spAutoFit/>
          </a:bodyPr>
          <a:lstStyle/>
          <a:p>
            <a:pPr marL="14895">
              <a:lnSpc>
                <a:spcPts val="1396"/>
              </a:lnSpc>
              <a:spcBef>
                <a:spcPts val="123"/>
              </a:spcBef>
            </a:pPr>
            <a:r>
              <a:rPr sz="1200" b="1" dirty="0">
                <a:solidFill>
                  <a:srgbClr val="FFFFFF"/>
                </a:solidFill>
                <a:latin typeface="Tahoma"/>
                <a:cs typeface="Tahoma"/>
              </a:rPr>
              <a:t>Поиск</a:t>
            </a:r>
            <a:r>
              <a:rPr sz="1200" b="1" spc="-29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b="1" spc="-12" dirty="0">
                <a:solidFill>
                  <a:srgbClr val="FFFFFF"/>
                </a:solidFill>
                <a:latin typeface="Tahoma"/>
                <a:cs typeface="Tahoma"/>
              </a:rPr>
              <a:t>инвесторов</a:t>
            </a:r>
            <a:endParaRPr sz="1200" dirty="0">
              <a:latin typeface="Tahoma"/>
              <a:cs typeface="Tahoma"/>
            </a:endParaRPr>
          </a:p>
          <a:p>
            <a:pPr marL="14895">
              <a:lnSpc>
                <a:spcPts val="1396"/>
              </a:lnSpc>
            </a:pPr>
            <a:r>
              <a:rPr sz="1200" b="1" dirty="0">
                <a:solidFill>
                  <a:srgbClr val="FFFFFF"/>
                </a:solidFill>
                <a:latin typeface="Tahoma"/>
                <a:cs typeface="Tahoma"/>
              </a:rPr>
              <a:t>и </a:t>
            </a:r>
            <a:r>
              <a:rPr sz="1200" b="1" spc="-12" dirty="0">
                <a:solidFill>
                  <a:srgbClr val="FFFFFF"/>
                </a:solidFill>
                <a:latin typeface="Tahoma"/>
                <a:cs typeface="Tahoma"/>
              </a:rPr>
              <a:t>привлечение</a:t>
            </a:r>
            <a:r>
              <a:rPr sz="1200" b="1" spc="23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b="1" spc="-23" dirty="0">
                <a:solidFill>
                  <a:srgbClr val="FFFFFF"/>
                </a:solidFill>
                <a:latin typeface="Tahoma"/>
                <a:cs typeface="Tahoma"/>
              </a:rPr>
              <a:t>новых</a:t>
            </a:r>
            <a:endParaRPr sz="1200" dirty="0">
              <a:latin typeface="Tahoma"/>
              <a:cs typeface="Tahoma"/>
            </a:endParaRPr>
          </a:p>
          <a:p>
            <a:pPr marL="14895">
              <a:spcBef>
                <a:spcPts val="176"/>
              </a:spcBef>
            </a:pPr>
            <a:r>
              <a:rPr sz="1200" b="1" spc="-12" dirty="0">
                <a:solidFill>
                  <a:srgbClr val="FFFFFF"/>
                </a:solidFill>
                <a:latin typeface="Tahoma"/>
                <a:cs typeface="Tahoma"/>
              </a:rPr>
              <a:t>проектов</a:t>
            </a:r>
            <a:endParaRPr sz="1200" dirty="0">
              <a:latin typeface="Tahoma"/>
              <a:cs typeface="Tahom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111727" y="2231973"/>
            <a:ext cx="141023" cy="293140"/>
          </a:xfrm>
          <a:prstGeom prst="rect">
            <a:avLst/>
          </a:prstGeom>
        </p:spPr>
        <p:txBody>
          <a:bodyPr vert="horz" wrap="square" lIns="0" tIns="745" rIns="0" bIns="0" rtlCol="0">
            <a:spAutoFit/>
          </a:bodyPr>
          <a:lstStyle/>
          <a:p>
            <a:pPr>
              <a:spcBef>
                <a:spcPts val="6"/>
              </a:spcBef>
            </a:pPr>
            <a:r>
              <a:rPr sz="1900" b="1" spc="-59" dirty="0">
                <a:solidFill>
                  <a:srgbClr val="FFFFFF"/>
                </a:solidFill>
                <a:latin typeface="Tahoma"/>
                <a:cs typeface="Tahoma"/>
              </a:rPr>
              <a:t>3</a:t>
            </a:r>
            <a:endParaRPr sz="1900" dirty="0">
              <a:latin typeface="Tahoma"/>
              <a:cs typeface="Tahoma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639949" y="6098631"/>
            <a:ext cx="4705350" cy="686646"/>
          </a:xfrm>
          <a:custGeom>
            <a:avLst/>
            <a:gdLst/>
            <a:ahLst/>
            <a:cxnLst/>
            <a:rect l="l" t="t" r="r" b="b"/>
            <a:pathLst>
              <a:path w="4343400" h="515620">
                <a:moveTo>
                  <a:pt x="0" y="12191"/>
                </a:moveTo>
                <a:lnTo>
                  <a:pt x="0" y="515111"/>
                </a:lnTo>
              </a:path>
              <a:path w="4343400" h="515620">
                <a:moveTo>
                  <a:pt x="2112264" y="6095"/>
                </a:moveTo>
                <a:lnTo>
                  <a:pt x="2112264" y="509015"/>
                </a:lnTo>
              </a:path>
              <a:path w="4343400" h="515620">
                <a:moveTo>
                  <a:pt x="4343400" y="0"/>
                </a:moveTo>
                <a:lnTo>
                  <a:pt x="4343400" y="502919"/>
                </a:lnTo>
              </a:path>
            </a:pathLst>
          </a:custGeom>
          <a:ln w="5181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8031840" y="2953084"/>
            <a:ext cx="1604222" cy="456192"/>
          </a:xfrm>
          <a:prstGeom prst="rect">
            <a:avLst/>
          </a:prstGeom>
        </p:spPr>
        <p:txBody>
          <a:bodyPr vert="horz" wrap="square" lIns="0" tIns="3724" rIns="0" bIns="0" rtlCol="0">
            <a:spAutoFit/>
          </a:bodyPr>
          <a:lstStyle/>
          <a:p>
            <a:pPr marL="562270" marR="5958" indent="-547375">
              <a:lnSpc>
                <a:spcPct val="105000"/>
              </a:lnSpc>
              <a:spcBef>
                <a:spcPts val="29"/>
              </a:spcBef>
            </a:pPr>
            <a:r>
              <a:rPr sz="1400" b="1" spc="-12" dirty="0">
                <a:solidFill>
                  <a:srgbClr val="FFFFFF"/>
                </a:solidFill>
                <a:latin typeface="Tahoma"/>
                <a:cs typeface="Tahoma"/>
              </a:rPr>
              <a:t>РЕАЛИЗОВАННЫЙ ПРОЕКТ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49" name="Скругленный прямоугольник 48">
            <a:extLst>
              <a:ext uri="{FF2B5EF4-FFF2-40B4-BE49-F238E27FC236}">
                <a16:creationId xmlns=""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391489" y="232901"/>
            <a:ext cx="2320959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меры поддержки</a:t>
            </a:r>
            <a:endParaRPr lang="x-none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object 2"/>
          <p:cNvSpPr txBox="1">
            <a:spLocks/>
          </p:cNvSpPr>
          <p:nvPr/>
        </p:nvSpPr>
        <p:spPr>
          <a:xfrm>
            <a:off x="430413" y="547272"/>
            <a:ext cx="9475587" cy="752309"/>
          </a:xfrm>
          <a:prstGeom prst="rect">
            <a:avLst/>
          </a:prstGeom>
          <a:solidFill>
            <a:schemeClr val="bg1">
              <a:alpha val="72000"/>
            </a:schemeClr>
          </a:solidFill>
        </p:spPr>
        <p:txBody>
          <a:bodyPr vert="horz" wrap="square" lIns="0" tIns="13513" rIns="0" bIns="0" rtlCol="0">
            <a:spAutoFit/>
          </a:bodyPr>
          <a:lstStyle>
            <a:lvl1pPr>
              <a:defRPr sz="5067" b="0" i="0">
                <a:solidFill>
                  <a:schemeClr val="bg1"/>
                </a:solidFill>
                <a:latin typeface="Microsoft Sans Serif"/>
                <a:ea typeface="+mj-ea"/>
                <a:cs typeface="Microsoft Sans Serif"/>
              </a:defRPr>
            </a:lvl1pPr>
          </a:lstStyle>
          <a:p>
            <a:pPr marL="13513">
              <a:spcBef>
                <a:spcPts val="106"/>
              </a:spcBef>
            </a:pPr>
            <a:r>
              <a:rPr lang="ru-RU" sz="2400" b="1" kern="0" dirty="0" smtClean="0">
                <a:solidFill>
                  <a:schemeClr val="tx1"/>
                </a:solidFill>
                <a:latin typeface="Arial" pitchFamily="34" charset="0"/>
                <a:ea typeface="PT Astra Serif" panose="020A0603040505020204" pitchFamily="18" charset="-52"/>
                <a:cs typeface="Arial" pitchFamily="34" charset="0"/>
              </a:rPr>
              <a:t>БЫСТРАЯ РЕАЛИЗАЦИЯ ПРОЕКТА НА ТЕРРИТОРИИ РЕГИОНА</a:t>
            </a:r>
          </a:p>
        </p:txBody>
      </p:sp>
      <p:sp>
        <p:nvSpPr>
          <p:cNvPr id="53" name="Скругленный прямоугольник 52"/>
          <p:cNvSpPr/>
          <p:nvPr/>
        </p:nvSpPr>
        <p:spPr>
          <a:xfrm>
            <a:off x="3052119" y="2103282"/>
            <a:ext cx="2411703" cy="122694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2880" indent="-170180">
              <a:lnSpc>
                <a:spcPts val="950"/>
              </a:lnSpc>
              <a:spcBef>
                <a:spcPts val="135"/>
              </a:spcBef>
              <a:tabLst>
                <a:tab pos="182880" algn="l"/>
              </a:tabLst>
            </a:pPr>
            <a: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Обработка</a:t>
            </a:r>
            <a:r>
              <a:rPr lang="ru-RU" sz="1000" b="1" spc="-65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000" b="1" spc="-1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запроса</a:t>
            </a:r>
          </a:p>
          <a:p>
            <a:pPr marL="182880" indent="-170180">
              <a:lnSpc>
                <a:spcPts val="950"/>
              </a:lnSpc>
              <a:spcBef>
                <a:spcPts val="135"/>
              </a:spcBef>
              <a:buFont typeface="Microsoft Sans Serif"/>
              <a:buChar char="▪"/>
              <a:tabLst>
                <a:tab pos="182880" algn="l"/>
              </a:tabLst>
            </a:pPr>
            <a:r>
              <a:rPr lang="ru-RU" sz="1000" b="1" spc="-1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анализ</a:t>
            </a:r>
            <a:r>
              <a:rPr lang="ru-RU" sz="1000" spc="-45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проекта</a:t>
            </a:r>
            <a:r>
              <a:rPr lang="ru-RU" sz="1000" spc="-15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000" spc="-1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специалистами</a:t>
            </a:r>
            <a:endParaRPr lang="ru-RU" sz="1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82880">
              <a:lnSpc>
                <a:spcPts val="950"/>
              </a:lnSpc>
            </a:pPr>
            <a:r>
              <a:rPr lang="ru-RU" sz="1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мининвеста</a:t>
            </a:r>
            <a:r>
              <a:rPr lang="ru-RU" sz="1000" spc="-1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sz="1000" spc="-55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000" spc="-2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КРСО</a:t>
            </a:r>
            <a:endParaRPr lang="ru-RU" sz="1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82880" indent="-170180">
              <a:lnSpc>
                <a:spcPct val="100000"/>
              </a:lnSpc>
              <a:buFont typeface="Microsoft Sans Serif"/>
              <a:buChar char="▪"/>
              <a:tabLst>
                <a:tab pos="182880" algn="l"/>
              </a:tabLst>
            </a:pPr>
            <a:r>
              <a:rPr lang="ru-RU" sz="1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назначение</a:t>
            </a:r>
            <a:r>
              <a:rPr lang="ru-RU" sz="1000" spc="-2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000" spc="-1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куратора</a:t>
            </a:r>
            <a:r>
              <a:rPr lang="ru-RU" sz="1000" spc="5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000" spc="-1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проекта</a:t>
            </a:r>
            <a:endParaRPr lang="ru-RU" sz="1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endParaRPr lang="ru-RU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169817" y="2168434"/>
            <a:ext cx="2297612" cy="1149531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object 21"/>
          <p:cNvSpPr txBox="1"/>
          <p:nvPr/>
        </p:nvSpPr>
        <p:spPr>
          <a:xfrm>
            <a:off x="301199" y="2414037"/>
            <a:ext cx="2073865" cy="732893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1000" b="1" dirty="0">
                <a:latin typeface="Arial" pitchFamily="34" charset="0"/>
                <a:cs typeface="Arial" pitchFamily="34" charset="0"/>
              </a:rPr>
              <a:t>Обращение</a:t>
            </a:r>
            <a:r>
              <a:rPr sz="1000" b="1" spc="-20" dirty="0">
                <a:latin typeface="Arial" pitchFamily="34" charset="0"/>
                <a:cs typeface="Arial" pitchFamily="34" charset="0"/>
              </a:rPr>
              <a:t> </a:t>
            </a:r>
            <a:r>
              <a:rPr sz="1000" b="1" spc="-10" dirty="0">
                <a:latin typeface="Arial" pitchFamily="34" charset="0"/>
                <a:cs typeface="Arial" pitchFamily="34" charset="0"/>
              </a:rPr>
              <a:t>инвестора</a:t>
            </a:r>
            <a:endParaRPr sz="1000" dirty="0">
              <a:latin typeface="Arial" pitchFamily="34" charset="0"/>
              <a:cs typeface="Arial" pitchFamily="34" charset="0"/>
            </a:endParaRPr>
          </a:p>
          <a:p>
            <a:pPr marL="182880" indent="-170180">
              <a:lnSpc>
                <a:spcPts val="950"/>
              </a:lnSpc>
              <a:spcBef>
                <a:spcPts val="30"/>
              </a:spcBef>
              <a:buFont typeface="Microsoft Sans Serif"/>
              <a:buChar char="▪"/>
              <a:tabLst>
                <a:tab pos="182880" algn="l"/>
              </a:tabLst>
            </a:pPr>
            <a:r>
              <a:rPr sz="1000" dirty="0">
                <a:latin typeface="Arial" pitchFamily="34" charset="0"/>
                <a:cs typeface="Arial" pitchFamily="34" charset="0"/>
              </a:rPr>
              <a:t>личная</a:t>
            </a:r>
            <a:r>
              <a:rPr sz="1000" spc="-40" dirty="0">
                <a:latin typeface="Arial" pitchFamily="34" charset="0"/>
                <a:cs typeface="Arial" pitchFamily="34" charset="0"/>
              </a:rPr>
              <a:t> </a:t>
            </a:r>
            <a:r>
              <a:rPr sz="1000" spc="-10" dirty="0">
                <a:latin typeface="Arial" pitchFamily="34" charset="0"/>
                <a:cs typeface="Arial" pitchFamily="34" charset="0"/>
              </a:rPr>
              <a:t>встреча</a:t>
            </a:r>
            <a:endParaRPr sz="1000" dirty="0">
              <a:latin typeface="Arial" pitchFamily="34" charset="0"/>
              <a:cs typeface="Arial" pitchFamily="34" charset="0"/>
            </a:endParaRPr>
          </a:p>
          <a:p>
            <a:pPr marL="182880" indent="-170180" algn="just">
              <a:lnSpc>
                <a:spcPts val="950"/>
              </a:lnSpc>
              <a:buFont typeface="Microsoft Sans Serif"/>
              <a:buChar char="▪"/>
              <a:tabLst>
                <a:tab pos="182880" algn="l"/>
              </a:tabLst>
            </a:pPr>
            <a:r>
              <a:rPr sz="1000" dirty="0">
                <a:latin typeface="Arial" pitchFamily="34" charset="0"/>
                <a:cs typeface="Arial" pitchFamily="34" charset="0"/>
              </a:rPr>
              <a:t>письменное</a:t>
            </a:r>
            <a:r>
              <a:rPr sz="1000" spc="-45" dirty="0">
                <a:latin typeface="Arial" pitchFamily="34" charset="0"/>
                <a:cs typeface="Arial" pitchFamily="34" charset="0"/>
              </a:rPr>
              <a:t> </a:t>
            </a:r>
            <a:r>
              <a:rPr sz="1000" spc="-10" dirty="0">
                <a:latin typeface="Arial" pitchFamily="34" charset="0"/>
                <a:cs typeface="Arial" pitchFamily="34" charset="0"/>
              </a:rPr>
              <a:t>обращение</a:t>
            </a:r>
            <a:endParaRPr sz="1000" dirty="0">
              <a:latin typeface="Arial" pitchFamily="34" charset="0"/>
              <a:cs typeface="Arial" pitchFamily="34" charset="0"/>
            </a:endParaRPr>
          </a:p>
          <a:p>
            <a:pPr marL="182880" indent="-170180">
              <a:lnSpc>
                <a:spcPct val="100000"/>
              </a:lnSpc>
              <a:buFont typeface="Microsoft Sans Serif"/>
              <a:buChar char="▪"/>
              <a:tabLst>
                <a:tab pos="182880" algn="l"/>
              </a:tabLst>
            </a:pPr>
            <a:r>
              <a:rPr sz="1000" dirty="0">
                <a:latin typeface="Arial" pitchFamily="34" charset="0"/>
                <a:cs typeface="Arial" pitchFamily="34" charset="0"/>
              </a:rPr>
              <a:t>обращение</a:t>
            </a:r>
            <a:r>
              <a:rPr sz="1000" spc="-5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>
                <a:latin typeface="Arial" pitchFamily="34" charset="0"/>
                <a:cs typeface="Arial" pitchFamily="34" charset="0"/>
              </a:rPr>
              <a:t>по</a:t>
            </a:r>
            <a:r>
              <a:rPr sz="1000" spc="-30" dirty="0">
                <a:latin typeface="Arial" pitchFamily="34" charset="0"/>
                <a:cs typeface="Arial" pitchFamily="34" charset="0"/>
              </a:rPr>
              <a:t> </a:t>
            </a:r>
            <a:r>
              <a:rPr sz="1000" spc="-10" dirty="0">
                <a:latin typeface="Arial" pitchFamily="34" charset="0"/>
                <a:cs typeface="Arial" pitchFamily="34" charset="0"/>
              </a:rPr>
              <a:t>e-</a:t>
            </a:r>
            <a:r>
              <a:rPr sz="1000" spc="-20" dirty="0">
                <a:latin typeface="Arial" pitchFamily="34" charset="0"/>
                <a:cs typeface="Arial" pitchFamily="34" charset="0"/>
              </a:rPr>
              <a:t>mail</a:t>
            </a:r>
            <a:endParaRPr sz="1000" dirty="0">
              <a:latin typeface="Arial" pitchFamily="34" charset="0"/>
              <a:cs typeface="Arial" pitchFamily="34" charset="0"/>
            </a:endParaRPr>
          </a:p>
          <a:p>
            <a:pPr marL="182880" indent="-170180">
              <a:lnSpc>
                <a:spcPct val="100000"/>
              </a:lnSpc>
              <a:spcBef>
                <a:spcPts val="20"/>
              </a:spcBef>
              <a:buFont typeface="Microsoft Sans Serif"/>
              <a:buChar char="▪"/>
              <a:tabLst>
                <a:tab pos="182880" algn="l"/>
              </a:tabLst>
            </a:pPr>
            <a:r>
              <a:rPr sz="1000" spc="-10" dirty="0">
                <a:latin typeface="Arial" pitchFamily="34" charset="0"/>
                <a:cs typeface="Arial" pitchFamily="34" charset="0"/>
              </a:rPr>
              <a:t>телефонный</a:t>
            </a:r>
            <a:r>
              <a:rPr sz="1000" spc="45" dirty="0">
                <a:latin typeface="Arial" pitchFamily="34" charset="0"/>
                <a:cs typeface="Arial" pitchFamily="34" charset="0"/>
              </a:rPr>
              <a:t> </a:t>
            </a:r>
            <a:r>
              <a:rPr sz="1000" spc="-10" dirty="0">
                <a:latin typeface="Arial" pitchFamily="34" charset="0"/>
                <a:cs typeface="Arial" pitchFamily="34" charset="0"/>
              </a:rPr>
              <a:t>звонок</a:t>
            </a:r>
            <a:endParaRPr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Скругленный прямоугольник 56"/>
          <p:cNvSpPr/>
          <p:nvPr/>
        </p:nvSpPr>
        <p:spPr>
          <a:xfrm>
            <a:off x="6227805" y="2076634"/>
            <a:ext cx="2674073" cy="1233714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 algn="just">
              <a:lnSpc>
                <a:spcPct val="100000"/>
              </a:lnSpc>
              <a:spcBef>
                <a:spcPts val="110"/>
              </a:spcBef>
            </a:pPr>
            <a:r>
              <a:rPr lang="ru-RU" sz="1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Оказание</a:t>
            </a:r>
            <a:r>
              <a:rPr lang="ru-RU" sz="1000" spc="-65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содействия</a:t>
            </a:r>
            <a:r>
              <a:rPr lang="ru-RU" sz="1000" spc="-6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</a:t>
            </a:r>
            <a:r>
              <a:rPr lang="ru-RU" sz="1000" spc="1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000" spc="-1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вопросам:</a:t>
            </a:r>
            <a:endParaRPr lang="ru-RU" sz="1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83515" indent="-170815" algn="just">
              <a:lnSpc>
                <a:spcPts val="950"/>
              </a:lnSpc>
              <a:spcBef>
                <a:spcPts val="30"/>
              </a:spcBef>
              <a:buFont typeface="Microsoft Sans Serif"/>
              <a:buChar char="▪"/>
              <a:tabLst>
                <a:tab pos="183515" algn="l"/>
              </a:tabLst>
            </a:pPr>
            <a:r>
              <a:rPr lang="ru-RU" sz="1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получения</a:t>
            </a:r>
            <a:r>
              <a:rPr lang="ru-RU" sz="1000" spc="-5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мер</a:t>
            </a:r>
            <a:r>
              <a:rPr lang="ru-RU" sz="1000" spc="-2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000" spc="-1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господдержки,</a:t>
            </a:r>
            <a:r>
              <a:rPr lang="ru-RU" sz="1000" spc="2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000" spc="-1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предоставления</a:t>
            </a:r>
            <a:endParaRPr lang="ru-RU" sz="1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83515" algn="just">
              <a:lnSpc>
                <a:spcPts val="950"/>
              </a:lnSpc>
            </a:pPr>
            <a:r>
              <a:rPr lang="ru-RU" sz="1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информации</a:t>
            </a:r>
            <a:r>
              <a:rPr lang="ru-RU" sz="1000" spc="-15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sz="1000" spc="-6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000" spc="-1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действующих</a:t>
            </a:r>
            <a:r>
              <a:rPr lang="ru-RU" sz="1000" spc="3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налоговых</a:t>
            </a:r>
            <a:r>
              <a:rPr lang="ru-RU" sz="1000" spc="1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000" spc="-1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льготах,</a:t>
            </a:r>
            <a:endParaRPr lang="ru-RU" sz="1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83515" indent="-170815" algn="just">
              <a:lnSpc>
                <a:spcPct val="100000"/>
              </a:lnSpc>
              <a:buFont typeface="Microsoft Sans Serif"/>
              <a:buChar char="▪"/>
              <a:tabLst>
                <a:tab pos="183515" algn="l"/>
              </a:tabLst>
            </a:pPr>
            <a:r>
              <a:rPr lang="ru-RU" sz="1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подбора</a:t>
            </a:r>
            <a:r>
              <a:rPr lang="ru-RU" sz="1000" spc="-2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000" spc="-1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площадки</a:t>
            </a:r>
            <a:endParaRPr lang="ru-RU" sz="1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83515" indent="-170815" algn="just">
              <a:lnSpc>
                <a:spcPct val="100000"/>
              </a:lnSpc>
              <a:spcBef>
                <a:spcPts val="25"/>
              </a:spcBef>
              <a:buFont typeface="Microsoft Sans Serif"/>
              <a:buChar char="▪"/>
              <a:tabLst>
                <a:tab pos="183515" algn="l"/>
              </a:tabLst>
            </a:pPr>
            <a:r>
              <a:rPr lang="ru-RU" sz="1000" spc="-1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подведения</a:t>
            </a:r>
            <a:r>
              <a:rPr lang="ru-RU" sz="1000" spc="45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000" spc="-1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инфраструктуры</a:t>
            </a:r>
            <a:endParaRPr lang="ru-RU" sz="1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Скругленный прямоугольник 57"/>
          <p:cNvSpPr/>
          <p:nvPr/>
        </p:nvSpPr>
        <p:spPr>
          <a:xfrm>
            <a:off x="6206262" y="3723175"/>
            <a:ext cx="2599377" cy="1161143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 algn="just">
              <a:lnSpc>
                <a:spcPct val="100000"/>
              </a:lnSpc>
              <a:spcBef>
                <a:spcPts val="110"/>
              </a:spcBef>
            </a:pPr>
            <a:r>
              <a:rPr lang="ru-RU" sz="1000" b="1" spc="-1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Сопровождение</a:t>
            </a:r>
            <a:r>
              <a:rPr lang="ru-RU" sz="1000" b="1" spc="4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000" b="1" spc="-1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проекта</a:t>
            </a:r>
            <a:endParaRPr lang="ru-RU" sz="1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82880" marR="60960" indent="-170815" algn="just">
              <a:lnSpc>
                <a:spcPct val="100000"/>
              </a:lnSpc>
              <a:spcBef>
                <a:spcPts val="30"/>
              </a:spcBef>
              <a:buFont typeface="Microsoft Sans Serif"/>
              <a:buChar char="▪"/>
              <a:tabLst>
                <a:tab pos="182880" algn="l"/>
              </a:tabLst>
            </a:pPr>
            <a:r>
              <a:rPr lang="ru-RU" sz="1000" spc="-1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заключение</a:t>
            </a:r>
            <a:r>
              <a:rPr lang="ru-RU" sz="1000" spc="45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000" spc="-1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соглашения</a:t>
            </a:r>
            <a:r>
              <a:rPr lang="ru-RU" sz="1000" spc="45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000" spc="-5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sz="1000" spc="-1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реализации</a:t>
            </a:r>
            <a:r>
              <a:rPr lang="ru-RU" sz="1000" spc="45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000" spc="-1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инвестпроекта</a:t>
            </a:r>
            <a:endParaRPr lang="ru-RU" sz="1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82880" marR="97790" indent="-170815" algn="just">
              <a:lnSpc>
                <a:spcPts val="940"/>
              </a:lnSpc>
              <a:spcBef>
                <a:spcPts val="50"/>
              </a:spcBef>
              <a:buFont typeface="Microsoft Sans Serif"/>
              <a:buChar char="▪"/>
              <a:tabLst>
                <a:tab pos="182880" algn="l"/>
              </a:tabLst>
            </a:pPr>
            <a:r>
              <a:rPr lang="ru-RU" sz="1000" spc="-1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дальнейшее</a:t>
            </a:r>
            <a:r>
              <a:rPr lang="ru-RU" sz="1000" spc="45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000" spc="-1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содействие</a:t>
            </a:r>
            <a:r>
              <a:rPr lang="ru-RU" sz="1000" spc="7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000" spc="-5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1000" spc="-1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работе</a:t>
            </a:r>
            <a:endParaRPr lang="ru-RU" sz="1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Скругленный прямоугольник 58"/>
          <p:cNvSpPr/>
          <p:nvPr/>
        </p:nvSpPr>
        <p:spPr>
          <a:xfrm>
            <a:off x="3009294" y="3685015"/>
            <a:ext cx="2229971" cy="1306286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РЕАЛИЗОВАННЫЙ ПРОЕКТ</a:t>
            </a:r>
            <a:endParaRPr lang="ru-RU" sz="1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6" name="Прямоугольник 75"/>
          <p:cNvSpPr/>
          <p:nvPr/>
        </p:nvSpPr>
        <p:spPr>
          <a:xfrm>
            <a:off x="0" y="5239657"/>
            <a:ext cx="9906000" cy="68217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TextBox 77"/>
          <p:cNvSpPr txBox="1"/>
          <p:nvPr/>
        </p:nvSpPr>
        <p:spPr>
          <a:xfrm>
            <a:off x="188684" y="5297715"/>
            <a:ext cx="164011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800" b="1" dirty="0" smtClean="0">
                <a:latin typeface="Arial" pitchFamily="34" charset="0"/>
                <a:cs typeface="Arial" pitchFamily="34" charset="0"/>
              </a:rPr>
              <a:t>СОПРОВОЖДЕНИЕ </a:t>
            </a:r>
            <a:r>
              <a:rPr lang="ru-RU" sz="1000" b="1" dirty="0" smtClean="0">
                <a:latin typeface="Arial" pitchFamily="34" charset="0"/>
                <a:cs typeface="Arial" pitchFamily="34" charset="0"/>
              </a:rPr>
              <a:t>ПРОЕКТОВ</a:t>
            </a:r>
            <a:r>
              <a:rPr lang="ru-RU" sz="800" b="1" dirty="0" smtClean="0">
                <a:latin typeface="Arial" pitchFamily="34" charset="0"/>
                <a:cs typeface="Arial" pitchFamily="34" charset="0"/>
              </a:rPr>
              <a:t> В РЕЖИМЕ «ОДНОГО ОКНА»</a:t>
            </a:r>
            <a:endParaRPr lang="ru-RU" sz="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2496456" y="5326743"/>
            <a:ext cx="189741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b="1" dirty="0" smtClean="0">
                <a:latin typeface="Arial" pitchFamily="34" charset="0"/>
                <a:cs typeface="Arial" pitchFamily="34" charset="0"/>
              </a:rPr>
              <a:t>ПОИСК ИНВЕСТОРОВ И </a:t>
            </a:r>
            <a:r>
              <a:rPr lang="ru-RU" sz="1000" b="1" dirty="0" smtClean="0">
                <a:latin typeface="Arial" pitchFamily="34" charset="0"/>
                <a:cs typeface="Arial" pitchFamily="34" charset="0"/>
              </a:rPr>
              <a:t>ПРИВЛЕЧЕНИЕ</a:t>
            </a:r>
            <a:r>
              <a:rPr lang="ru-RU" sz="800" b="1" dirty="0" smtClean="0">
                <a:latin typeface="Arial" pitchFamily="34" charset="0"/>
                <a:cs typeface="Arial" pitchFamily="34" charset="0"/>
              </a:rPr>
              <a:t> НОВЫХ  ПРОЕКТОВ</a:t>
            </a:r>
            <a:endParaRPr lang="ru-RU" sz="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4934857" y="5297715"/>
            <a:ext cx="229721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b="1" dirty="0" smtClean="0">
                <a:latin typeface="Arial" pitchFamily="34" charset="0"/>
                <a:cs typeface="Arial" pitchFamily="34" charset="0"/>
              </a:rPr>
              <a:t>УЧАСТИЕ В РЕАЛИЗАЦИИ </a:t>
            </a:r>
            <a:r>
              <a:rPr lang="ru-RU" sz="1000" b="1" dirty="0" smtClean="0">
                <a:latin typeface="Arial" pitchFamily="34" charset="0"/>
                <a:cs typeface="Arial" pitchFamily="34" charset="0"/>
              </a:rPr>
              <a:t>ПРИОРИТЕТНЫХ</a:t>
            </a:r>
            <a:r>
              <a:rPr lang="ru-RU" sz="800" b="1" dirty="0" smtClean="0">
                <a:latin typeface="Arial" pitchFamily="34" charset="0"/>
                <a:cs typeface="Arial" pitchFamily="34" charset="0"/>
              </a:rPr>
              <a:t> ДЛЯ РЕГИОНА ИНВЕСТПРОЕКТОВ </a:t>
            </a:r>
            <a:endParaRPr lang="ru-RU" sz="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7765143" y="5312227"/>
            <a:ext cx="1936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b="1" dirty="0" smtClean="0">
                <a:latin typeface="Arial" pitchFamily="34" charset="0"/>
                <a:cs typeface="Arial" pitchFamily="34" charset="0"/>
              </a:rPr>
              <a:t>РАЗВИТИЕ ИНДУСТРИАЛЬНЫХ ПАРКОВ И </a:t>
            </a:r>
            <a:r>
              <a:rPr lang="ru-RU" sz="1000" b="1" dirty="0" smtClean="0">
                <a:latin typeface="Arial" pitchFamily="34" charset="0"/>
                <a:cs typeface="Arial" pitchFamily="34" charset="0"/>
              </a:rPr>
              <a:t>ТЕХНОПАРКОВ</a:t>
            </a:r>
            <a:endParaRPr lang="ru-RU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="" xmlns:a16="http://schemas.microsoft.com/office/drawing/2014/main" id="{FA573855-2890-5E85-14C0-7DA28851F63A}"/>
              </a:ext>
            </a:extLst>
          </p:cNvPr>
          <p:cNvSpPr txBox="1"/>
          <p:nvPr/>
        </p:nvSpPr>
        <p:spPr>
          <a:xfrm>
            <a:off x="146304" y="6577844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МАРКСОВСКОГО МУНИЦИПАЛЬНОГО РАЙОНА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" name="Picture 2" descr="C:\Users\нигматулинаои\Desktop\для презентации\Герб Маркс - без фона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50335" y="13063"/>
            <a:ext cx="655665" cy="7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5" name="Стрелка вправо 94"/>
          <p:cNvSpPr/>
          <p:nvPr/>
        </p:nvSpPr>
        <p:spPr>
          <a:xfrm>
            <a:off x="2496064" y="2631990"/>
            <a:ext cx="543698" cy="1235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7" name="Стрелка вправо 96"/>
          <p:cNvSpPr/>
          <p:nvPr/>
        </p:nvSpPr>
        <p:spPr>
          <a:xfrm>
            <a:off x="5461686" y="2607276"/>
            <a:ext cx="741406" cy="14828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8" name="Стрелка вниз 97"/>
          <p:cNvSpPr/>
          <p:nvPr/>
        </p:nvSpPr>
        <p:spPr>
          <a:xfrm flipH="1">
            <a:off x="7574690" y="3323968"/>
            <a:ext cx="98856" cy="37070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0" name="Стрелка влево 99"/>
          <p:cNvSpPr/>
          <p:nvPr/>
        </p:nvSpPr>
        <p:spPr>
          <a:xfrm>
            <a:off x="5251622" y="4226012"/>
            <a:ext cx="926756" cy="13221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object 3"/>
          <p:cNvGrpSpPr/>
          <p:nvPr/>
        </p:nvGrpSpPr>
        <p:grpSpPr>
          <a:xfrm>
            <a:off x="2518014" y="1666823"/>
            <a:ext cx="4348072" cy="3887816"/>
            <a:chOff x="2721864" y="1380743"/>
            <a:chExt cx="3648710" cy="3307079"/>
          </a:xfrm>
        </p:grpSpPr>
        <p:pic>
          <p:nvPicPr>
            <p:cNvPr id="37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721864" y="1450847"/>
              <a:ext cx="3648455" cy="2822448"/>
            </a:xfrm>
            <a:prstGeom prst="rect">
              <a:avLst/>
            </a:prstGeom>
          </p:spPr>
        </p:pic>
        <p:pic>
          <p:nvPicPr>
            <p:cNvPr id="38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21864" y="1380743"/>
              <a:ext cx="3648455" cy="3307079"/>
            </a:xfrm>
            <a:prstGeom prst="rect">
              <a:avLst/>
            </a:prstGeom>
          </p:spPr>
        </p:pic>
      </p:grpSp>
      <p:sp>
        <p:nvSpPr>
          <p:cNvPr id="4" name="object 4"/>
          <p:cNvSpPr txBox="1"/>
          <p:nvPr/>
        </p:nvSpPr>
        <p:spPr>
          <a:xfrm>
            <a:off x="1198736" y="304526"/>
            <a:ext cx="7846376" cy="661371"/>
          </a:xfrm>
          <a:prstGeom prst="rect">
            <a:avLst/>
          </a:prstGeom>
        </p:spPr>
        <p:txBody>
          <a:bodyPr vert="horz" wrap="square" lIns="0" tIns="14895" rIns="0" bIns="0" rtlCol="0">
            <a:spAutoFit/>
          </a:bodyPr>
          <a:lstStyle/>
          <a:p>
            <a:pPr marL="14895">
              <a:spcBef>
                <a:spcPts val="117"/>
              </a:spcBef>
            </a:pPr>
            <a:r>
              <a:rPr sz="2100" b="1" dirty="0">
                <a:solidFill>
                  <a:srgbClr val="FFFFFF"/>
                </a:solidFill>
                <a:latin typeface="Tahoma"/>
                <a:cs typeface="Tahoma"/>
              </a:rPr>
              <a:t>БЫСТРАЯ</a:t>
            </a:r>
            <a:r>
              <a:rPr sz="2100" b="1" spc="-76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100" b="1" dirty="0">
                <a:solidFill>
                  <a:srgbClr val="FFFFFF"/>
                </a:solidFill>
                <a:latin typeface="Tahoma"/>
                <a:cs typeface="Tahoma"/>
              </a:rPr>
              <a:t>РЕАЛИЗАЦИЯ</a:t>
            </a:r>
            <a:r>
              <a:rPr sz="2100" b="1" spc="-29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100" b="1" dirty="0">
                <a:solidFill>
                  <a:srgbClr val="FFFFFF"/>
                </a:solidFill>
                <a:latin typeface="Tahoma"/>
                <a:cs typeface="Tahoma"/>
              </a:rPr>
              <a:t>ПРОЕКТА</a:t>
            </a:r>
            <a:r>
              <a:rPr sz="2100" b="1" spc="-106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100" b="1" dirty="0">
                <a:solidFill>
                  <a:srgbClr val="FFFFFF"/>
                </a:solidFill>
                <a:latin typeface="Tahoma"/>
                <a:cs typeface="Tahoma"/>
              </a:rPr>
              <a:t>НА</a:t>
            </a:r>
            <a:r>
              <a:rPr sz="2100" b="1" spc="-88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100" b="1" spc="-12" dirty="0">
                <a:solidFill>
                  <a:srgbClr val="FFFFFF"/>
                </a:solidFill>
                <a:latin typeface="Tahoma"/>
                <a:cs typeface="Tahoma"/>
              </a:rPr>
              <a:t>ТЕРРИТОРИИ</a:t>
            </a:r>
            <a:r>
              <a:rPr sz="2100" b="1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100" b="1" spc="-12" dirty="0">
                <a:solidFill>
                  <a:srgbClr val="FFFFFF"/>
                </a:solidFill>
                <a:latin typeface="Tahoma"/>
                <a:cs typeface="Tahoma"/>
              </a:rPr>
              <a:t>РЕГИОНА</a:t>
            </a:r>
            <a:endParaRPr sz="2100" dirty="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731082" y="6049652"/>
            <a:ext cx="1627611" cy="814116"/>
          </a:xfrm>
          <a:prstGeom prst="rect">
            <a:avLst/>
          </a:prstGeom>
        </p:spPr>
        <p:txBody>
          <a:bodyPr vert="horz" wrap="square" lIns="0" tIns="8937" rIns="0" bIns="0" rtlCol="0">
            <a:spAutoFit/>
          </a:bodyPr>
          <a:lstStyle/>
          <a:p>
            <a:pPr marL="14895" marR="5958">
              <a:lnSpc>
                <a:spcPct val="109100"/>
              </a:lnSpc>
              <a:spcBef>
                <a:spcPts val="70"/>
              </a:spcBef>
            </a:pPr>
            <a:r>
              <a:rPr sz="1200" b="1" spc="-12" dirty="0">
                <a:solidFill>
                  <a:srgbClr val="FFFFFF"/>
                </a:solidFill>
                <a:latin typeface="Tahoma"/>
                <a:cs typeface="Tahoma"/>
              </a:rPr>
              <a:t>Развитие индустриальных </a:t>
            </a:r>
            <a:r>
              <a:rPr sz="1200" b="1" dirty="0">
                <a:solidFill>
                  <a:srgbClr val="FFFFFF"/>
                </a:solidFill>
                <a:latin typeface="Tahoma"/>
                <a:cs typeface="Tahoma"/>
              </a:rPr>
              <a:t>парков</a:t>
            </a:r>
            <a:r>
              <a:rPr sz="1200" b="1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b="1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1200" b="1" spc="-29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b="1" spc="-12" dirty="0">
                <a:solidFill>
                  <a:srgbClr val="FFFFFF"/>
                </a:solidFill>
                <a:latin typeface="Tahoma"/>
                <a:cs typeface="Tahoma"/>
              </a:rPr>
              <a:t>технопарков</a:t>
            </a:r>
            <a:endParaRPr sz="1200" dirty="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210282" y="6039504"/>
            <a:ext cx="1995646" cy="612845"/>
          </a:xfrm>
          <a:prstGeom prst="rect">
            <a:avLst/>
          </a:prstGeom>
        </p:spPr>
        <p:txBody>
          <a:bodyPr vert="horz" wrap="square" lIns="0" tIns="25321" rIns="0" bIns="0" rtlCol="0">
            <a:spAutoFit/>
          </a:bodyPr>
          <a:lstStyle/>
          <a:p>
            <a:pPr marL="14895" marR="5958">
              <a:lnSpc>
                <a:spcPct val="106100"/>
              </a:lnSpc>
              <a:spcBef>
                <a:spcPts val="199"/>
              </a:spcBef>
            </a:pPr>
            <a:r>
              <a:rPr sz="1200" b="1" dirty="0">
                <a:solidFill>
                  <a:srgbClr val="FFFFFF"/>
                </a:solidFill>
                <a:latin typeface="Tahoma"/>
                <a:cs typeface="Tahoma"/>
              </a:rPr>
              <a:t>Участие</a:t>
            </a:r>
            <a:r>
              <a:rPr sz="1200" b="1" spc="-47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b="1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1200" b="1" spc="-12" dirty="0">
                <a:solidFill>
                  <a:srgbClr val="FFFFFF"/>
                </a:solidFill>
                <a:latin typeface="Tahoma"/>
                <a:cs typeface="Tahoma"/>
              </a:rPr>
              <a:t> реализации </a:t>
            </a:r>
            <a:r>
              <a:rPr sz="1200" b="1" dirty="0">
                <a:solidFill>
                  <a:srgbClr val="FFFFFF"/>
                </a:solidFill>
                <a:latin typeface="Tahoma"/>
                <a:cs typeface="Tahoma"/>
              </a:rPr>
              <a:t>приоритетных</a:t>
            </a:r>
            <a:r>
              <a:rPr sz="1200" b="1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b="1" dirty="0">
                <a:solidFill>
                  <a:srgbClr val="FFFFFF"/>
                </a:solidFill>
                <a:latin typeface="Tahoma"/>
                <a:cs typeface="Tahoma"/>
              </a:rPr>
              <a:t>для</a:t>
            </a:r>
            <a:r>
              <a:rPr sz="1200" b="1" spc="-29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b="1" spc="-12" dirty="0">
                <a:solidFill>
                  <a:srgbClr val="FFFFFF"/>
                </a:solidFill>
                <a:latin typeface="Tahoma"/>
                <a:cs typeface="Tahoma"/>
              </a:rPr>
              <a:t>региона инвестпроектов</a:t>
            </a:r>
            <a:endParaRPr sz="1200" dirty="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051186" y="6082530"/>
            <a:ext cx="1610413" cy="764715"/>
          </a:xfrm>
          <a:prstGeom prst="rect">
            <a:avLst/>
          </a:prstGeom>
        </p:spPr>
        <p:txBody>
          <a:bodyPr vert="horz" wrap="square" lIns="0" tIns="15639" rIns="0" bIns="0" rtlCol="0">
            <a:spAutoFit/>
          </a:bodyPr>
          <a:lstStyle/>
          <a:p>
            <a:pPr marL="14895">
              <a:lnSpc>
                <a:spcPts val="1396"/>
              </a:lnSpc>
              <a:spcBef>
                <a:spcPts val="123"/>
              </a:spcBef>
            </a:pPr>
            <a:r>
              <a:rPr sz="1200" b="1" dirty="0">
                <a:solidFill>
                  <a:srgbClr val="FFFFFF"/>
                </a:solidFill>
                <a:latin typeface="Tahoma"/>
                <a:cs typeface="Tahoma"/>
              </a:rPr>
              <a:t>Поиск</a:t>
            </a:r>
            <a:r>
              <a:rPr sz="1200" b="1" spc="-29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b="1" spc="-12" dirty="0">
                <a:solidFill>
                  <a:srgbClr val="FFFFFF"/>
                </a:solidFill>
                <a:latin typeface="Tahoma"/>
                <a:cs typeface="Tahoma"/>
              </a:rPr>
              <a:t>инвесторов</a:t>
            </a:r>
            <a:endParaRPr sz="1200" dirty="0">
              <a:latin typeface="Tahoma"/>
              <a:cs typeface="Tahoma"/>
            </a:endParaRPr>
          </a:p>
          <a:p>
            <a:pPr marL="14895">
              <a:lnSpc>
                <a:spcPts val="1396"/>
              </a:lnSpc>
            </a:pPr>
            <a:r>
              <a:rPr sz="1200" b="1" dirty="0">
                <a:solidFill>
                  <a:srgbClr val="FFFFFF"/>
                </a:solidFill>
                <a:latin typeface="Tahoma"/>
                <a:cs typeface="Tahoma"/>
              </a:rPr>
              <a:t>и </a:t>
            </a:r>
            <a:r>
              <a:rPr sz="1200" b="1" spc="-12" dirty="0">
                <a:solidFill>
                  <a:srgbClr val="FFFFFF"/>
                </a:solidFill>
                <a:latin typeface="Tahoma"/>
                <a:cs typeface="Tahoma"/>
              </a:rPr>
              <a:t>привлечение</a:t>
            </a:r>
            <a:r>
              <a:rPr sz="1200" b="1" spc="23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b="1" spc="-23" dirty="0">
                <a:solidFill>
                  <a:srgbClr val="FFFFFF"/>
                </a:solidFill>
                <a:latin typeface="Tahoma"/>
                <a:cs typeface="Tahoma"/>
              </a:rPr>
              <a:t>новых</a:t>
            </a:r>
            <a:endParaRPr sz="1200" dirty="0">
              <a:latin typeface="Tahoma"/>
              <a:cs typeface="Tahoma"/>
            </a:endParaRPr>
          </a:p>
          <a:p>
            <a:pPr marL="14895">
              <a:spcBef>
                <a:spcPts val="176"/>
              </a:spcBef>
            </a:pPr>
            <a:r>
              <a:rPr sz="1200" b="1" spc="-12" dirty="0">
                <a:solidFill>
                  <a:srgbClr val="FFFFFF"/>
                </a:solidFill>
                <a:latin typeface="Tahoma"/>
                <a:cs typeface="Tahoma"/>
              </a:rPr>
              <a:t>проектов</a:t>
            </a:r>
            <a:endParaRPr sz="1200" dirty="0">
              <a:latin typeface="Tahoma"/>
              <a:cs typeface="Tahoma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639949" y="6098631"/>
            <a:ext cx="4705350" cy="686646"/>
          </a:xfrm>
          <a:custGeom>
            <a:avLst/>
            <a:gdLst/>
            <a:ahLst/>
            <a:cxnLst/>
            <a:rect l="l" t="t" r="r" b="b"/>
            <a:pathLst>
              <a:path w="4343400" h="515620">
                <a:moveTo>
                  <a:pt x="0" y="12191"/>
                </a:moveTo>
                <a:lnTo>
                  <a:pt x="0" y="515111"/>
                </a:lnTo>
              </a:path>
              <a:path w="4343400" h="515620">
                <a:moveTo>
                  <a:pt x="2112264" y="6095"/>
                </a:moveTo>
                <a:lnTo>
                  <a:pt x="2112264" y="509015"/>
                </a:lnTo>
              </a:path>
              <a:path w="4343400" h="515620">
                <a:moveTo>
                  <a:pt x="4343400" y="0"/>
                </a:moveTo>
                <a:lnTo>
                  <a:pt x="4343400" y="502919"/>
                </a:lnTo>
              </a:path>
            </a:pathLst>
          </a:custGeom>
          <a:ln w="5181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8031840" y="2953084"/>
            <a:ext cx="1604222" cy="456192"/>
          </a:xfrm>
          <a:prstGeom prst="rect">
            <a:avLst/>
          </a:prstGeom>
        </p:spPr>
        <p:txBody>
          <a:bodyPr vert="horz" wrap="square" lIns="0" tIns="3724" rIns="0" bIns="0" rtlCol="0">
            <a:spAutoFit/>
          </a:bodyPr>
          <a:lstStyle/>
          <a:p>
            <a:pPr marL="562270" marR="5958" indent="-547375">
              <a:lnSpc>
                <a:spcPct val="105000"/>
              </a:lnSpc>
              <a:spcBef>
                <a:spcPts val="29"/>
              </a:spcBef>
            </a:pPr>
            <a:r>
              <a:rPr sz="1400" b="1" spc="-12" dirty="0">
                <a:solidFill>
                  <a:srgbClr val="FFFFFF"/>
                </a:solidFill>
                <a:latin typeface="Tahoma"/>
                <a:cs typeface="Tahoma"/>
              </a:rPr>
              <a:t>РЕАЛИЗОВАННЫЙ ПРОЕКТ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49" name="Скругленный прямоугольник 48">
            <a:extLst>
              <a:ext uri="{FF2B5EF4-FFF2-40B4-BE49-F238E27FC236}">
                <a16:creationId xmlns=""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391489" y="232901"/>
            <a:ext cx="2320959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меры поддержки</a:t>
            </a:r>
            <a:endParaRPr lang="x-none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object 2"/>
          <p:cNvSpPr txBox="1">
            <a:spLocks/>
          </p:cNvSpPr>
          <p:nvPr/>
        </p:nvSpPr>
        <p:spPr>
          <a:xfrm>
            <a:off x="430413" y="547272"/>
            <a:ext cx="9475587" cy="382977"/>
          </a:xfrm>
          <a:prstGeom prst="rect">
            <a:avLst/>
          </a:prstGeom>
          <a:solidFill>
            <a:schemeClr val="bg1">
              <a:alpha val="72000"/>
            </a:schemeClr>
          </a:solidFill>
        </p:spPr>
        <p:txBody>
          <a:bodyPr vert="horz" wrap="square" lIns="0" tIns="13513" rIns="0" bIns="0" rtlCol="0">
            <a:spAutoFit/>
          </a:bodyPr>
          <a:lstStyle>
            <a:lvl1pPr>
              <a:defRPr sz="5067" b="0" i="0">
                <a:solidFill>
                  <a:schemeClr val="bg1"/>
                </a:solidFill>
                <a:latin typeface="Microsoft Sans Serif"/>
                <a:ea typeface="+mj-ea"/>
                <a:cs typeface="Microsoft Sans Serif"/>
              </a:defRPr>
            </a:lvl1pPr>
          </a:lstStyle>
          <a:p>
            <a:pPr marL="13513">
              <a:spcBef>
                <a:spcPts val="106"/>
              </a:spcBef>
            </a:pPr>
            <a:r>
              <a:rPr lang="ru-RU" sz="2400" b="1" kern="0" dirty="0" smtClean="0">
                <a:solidFill>
                  <a:schemeClr val="tx1"/>
                </a:solidFill>
                <a:latin typeface="Arial" pitchFamily="34" charset="0"/>
                <a:ea typeface="PT Astra Serif" panose="020A0603040505020204" pitchFamily="18" charset="-52"/>
                <a:cs typeface="Arial" pitchFamily="34" charset="0"/>
              </a:rPr>
              <a:t>ИМУЩЕСТВЕННАЯ ПОДДЕРЖКА РЕГИОНА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="" xmlns:a16="http://schemas.microsoft.com/office/drawing/2014/main" id="{FA573855-2890-5E85-14C0-7DA28851F63A}"/>
              </a:ext>
            </a:extLst>
          </p:cNvPr>
          <p:cNvSpPr txBox="1"/>
          <p:nvPr/>
        </p:nvSpPr>
        <p:spPr>
          <a:xfrm>
            <a:off x="188686" y="6553460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МАРКСОВСКОГО МУНИЦИПАЛЬНОГО РАЙОНА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object 7"/>
          <p:cNvSpPr txBox="1"/>
          <p:nvPr/>
        </p:nvSpPr>
        <p:spPr>
          <a:xfrm>
            <a:off x="356312" y="1489854"/>
            <a:ext cx="2822318" cy="69121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397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0"/>
              </a:spcBef>
            </a:pPr>
            <a:r>
              <a:rPr sz="1100" spc="-10" dirty="0">
                <a:latin typeface="Arial" pitchFamily="34" charset="0"/>
                <a:cs typeface="Arial" pitchFamily="34" charset="0"/>
              </a:rPr>
              <a:t>Формирование</a:t>
            </a:r>
            <a:r>
              <a:rPr sz="1100" spc="-4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>
                <a:latin typeface="Arial" pitchFamily="34" charset="0"/>
                <a:cs typeface="Arial" pitchFamily="34" charset="0"/>
              </a:rPr>
              <a:t>перечня</a:t>
            </a:r>
            <a:r>
              <a:rPr sz="1100" spc="-40" dirty="0">
                <a:latin typeface="Arial" pitchFamily="34" charset="0"/>
                <a:cs typeface="Arial" pitchFamily="34" charset="0"/>
              </a:rPr>
              <a:t> </a:t>
            </a:r>
            <a:r>
              <a:rPr sz="1100" spc="-10" dirty="0">
                <a:latin typeface="Arial" pitchFamily="34" charset="0"/>
                <a:cs typeface="Arial" pitchFamily="34" charset="0"/>
              </a:rPr>
              <a:t>имущества</a:t>
            </a:r>
            <a:endParaRPr sz="1100" dirty="0">
              <a:latin typeface="Arial" pitchFamily="34" charset="0"/>
              <a:cs typeface="Arial" pitchFamily="34" charset="0"/>
            </a:endParaRPr>
          </a:p>
          <a:p>
            <a:pPr marL="12700" algn="ctr">
              <a:lnSpc>
                <a:spcPct val="100000"/>
              </a:lnSpc>
            </a:pPr>
            <a:r>
              <a:rPr sz="1100" dirty="0">
                <a:latin typeface="Arial" pitchFamily="34" charset="0"/>
                <a:cs typeface="Arial" pitchFamily="34" charset="0"/>
              </a:rPr>
              <a:t>для</a:t>
            </a:r>
            <a:r>
              <a:rPr sz="1100" spc="-25" dirty="0">
                <a:latin typeface="Arial" pitchFamily="34" charset="0"/>
                <a:cs typeface="Arial" pitchFamily="34" charset="0"/>
              </a:rPr>
              <a:t> </a:t>
            </a:r>
            <a:r>
              <a:rPr sz="1100" spc="-20" dirty="0">
                <a:latin typeface="Arial" pitchFamily="34" charset="0"/>
                <a:cs typeface="Arial" pitchFamily="34" charset="0"/>
              </a:rPr>
              <a:t>субъектов</a:t>
            </a:r>
            <a:r>
              <a:rPr sz="1100" spc="-45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>
                <a:latin typeface="Arial" pitchFamily="34" charset="0"/>
                <a:cs typeface="Arial" pitchFamily="34" charset="0"/>
              </a:rPr>
              <a:t>малого</a:t>
            </a:r>
            <a:r>
              <a:rPr sz="1100" spc="-6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>
                <a:latin typeface="Arial" pitchFamily="34" charset="0"/>
                <a:cs typeface="Arial" pitchFamily="34" charset="0"/>
              </a:rPr>
              <a:t>и</a:t>
            </a:r>
            <a:r>
              <a:rPr sz="1100" spc="-25" dirty="0">
                <a:latin typeface="Arial" pitchFamily="34" charset="0"/>
                <a:cs typeface="Arial" pitchFamily="34" charset="0"/>
              </a:rPr>
              <a:t> </a:t>
            </a:r>
            <a:r>
              <a:rPr sz="1100" spc="-10" dirty="0">
                <a:latin typeface="Arial" pitchFamily="34" charset="0"/>
                <a:cs typeface="Arial" pitchFamily="34" charset="0"/>
              </a:rPr>
              <a:t>среднего</a:t>
            </a:r>
            <a:endParaRPr sz="1100" dirty="0">
              <a:latin typeface="Arial" pitchFamily="34" charset="0"/>
              <a:cs typeface="Arial" pitchFamily="34" charset="0"/>
            </a:endParaRPr>
          </a:p>
          <a:p>
            <a:pPr marL="12700" algn="ctr">
              <a:lnSpc>
                <a:spcPct val="100000"/>
              </a:lnSpc>
              <a:spcBef>
                <a:spcPts val="5"/>
              </a:spcBef>
            </a:pPr>
            <a:r>
              <a:rPr sz="1100" spc="-10" dirty="0">
                <a:latin typeface="Arial" pitchFamily="34" charset="0"/>
                <a:cs typeface="Arial" pitchFamily="34" charset="0"/>
              </a:rPr>
              <a:t>предпринимательства</a:t>
            </a:r>
            <a:r>
              <a:rPr sz="1100" spc="-55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>
                <a:latin typeface="Arial" pitchFamily="34" charset="0"/>
                <a:cs typeface="Arial" pitchFamily="34" charset="0"/>
              </a:rPr>
              <a:t>и</a:t>
            </a:r>
            <a:r>
              <a:rPr sz="1100" spc="35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>
                <a:latin typeface="Arial" pitchFamily="34" charset="0"/>
                <a:cs typeface="Arial" pitchFamily="34" charset="0"/>
              </a:rPr>
              <a:t>самозанятых</a:t>
            </a:r>
            <a:r>
              <a:rPr sz="1100" spc="-45" dirty="0">
                <a:latin typeface="Arial" pitchFamily="34" charset="0"/>
                <a:cs typeface="Arial" pitchFamily="34" charset="0"/>
              </a:rPr>
              <a:t> </a:t>
            </a:r>
            <a:r>
              <a:rPr sz="1100" spc="-10" dirty="0">
                <a:latin typeface="Arial" pitchFamily="34" charset="0"/>
                <a:cs typeface="Arial" pitchFamily="34" charset="0"/>
              </a:rPr>
              <a:t>граждан</a:t>
            </a:r>
            <a:endParaRPr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0" y="2626862"/>
            <a:ext cx="2342243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10"/>
              </a:spcBef>
            </a:pPr>
            <a:r>
              <a:rPr lang="ru-RU" sz="1100" dirty="0" smtClean="0">
                <a:solidFill>
                  <a:srgbClr val="0F243E"/>
                </a:solidFill>
                <a:latin typeface="Arial" pitchFamily="34" charset="0"/>
                <a:cs typeface="Arial" pitchFamily="34" charset="0"/>
              </a:rPr>
              <a:t>Участие</a:t>
            </a:r>
            <a:r>
              <a:rPr lang="ru-RU" sz="1100" spc="-75" dirty="0" smtClean="0">
                <a:solidFill>
                  <a:srgbClr val="0F243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100" dirty="0" smtClean="0">
                <a:solidFill>
                  <a:srgbClr val="0F243E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1100" spc="45" dirty="0" smtClean="0">
                <a:solidFill>
                  <a:srgbClr val="0F243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100" spc="-10" dirty="0" smtClean="0">
                <a:solidFill>
                  <a:srgbClr val="0F243E"/>
                </a:solidFill>
                <a:latin typeface="Arial" pitchFamily="34" charset="0"/>
                <a:cs typeface="Arial" pitchFamily="34" charset="0"/>
              </a:rPr>
              <a:t>федеральном </a:t>
            </a:r>
            <a:r>
              <a:rPr lang="ru-RU" sz="1100" spc="-10" dirty="0" err="1" smtClean="0">
                <a:solidFill>
                  <a:srgbClr val="0F243E"/>
                </a:solidFill>
                <a:latin typeface="Arial" pitchFamily="34" charset="0"/>
                <a:cs typeface="Arial" pitchFamily="34" charset="0"/>
              </a:rPr>
              <a:t>пилотном</a:t>
            </a:r>
            <a:r>
              <a:rPr lang="ru-RU" sz="1100" spc="-35" dirty="0" smtClean="0">
                <a:solidFill>
                  <a:srgbClr val="0F243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100" spc="-10" dirty="0" smtClean="0">
                <a:solidFill>
                  <a:srgbClr val="0F243E"/>
                </a:solidFill>
                <a:latin typeface="Arial" pitchFamily="34" charset="0"/>
                <a:cs typeface="Arial" pitchFamily="34" charset="0"/>
              </a:rPr>
              <a:t>проекте</a:t>
            </a:r>
            <a:endParaRPr lang="ru-RU" sz="1100" dirty="0" smtClean="0">
              <a:latin typeface="Arial" pitchFamily="34" charset="0"/>
              <a:cs typeface="Arial" pitchFamily="34" charset="0"/>
            </a:endParaRPr>
          </a:p>
          <a:p>
            <a:pPr marL="12700" algn="ctr">
              <a:lnSpc>
                <a:spcPct val="100000"/>
              </a:lnSpc>
              <a:spcBef>
                <a:spcPts val="5"/>
              </a:spcBef>
            </a:pPr>
            <a:r>
              <a:rPr lang="ru-RU" sz="1100" dirty="0" smtClean="0">
                <a:solidFill>
                  <a:srgbClr val="0F243E"/>
                </a:solidFill>
                <a:latin typeface="Arial" pitchFamily="34" charset="0"/>
                <a:cs typeface="Arial" pitchFamily="34" charset="0"/>
              </a:rPr>
              <a:t>«Земля</a:t>
            </a:r>
            <a:r>
              <a:rPr lang="ru-RU" sz="1100" spc="-60" dirty="0" smtClean="0">
                <a:solidFill>
                  <a:srgbClr val="0F243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100" dirty="0" smtClean="0">
                <a:solidFill>
                  <a:srgbClr val="0F243E"/>
                </a:solidFill>
                <a:latin typeface="Arial" pitchFamily="34" charset="0"/>
                <a:cs typeface="Arial" pitchFamily="34" charset="0"/>
              </a:rPr>
              <a:t>для</a:t>
            </a:r>
            <a:r>
              <a:rPr lang="ru-RU" sz="1100" spc="-30" dirty="0" smtClean="0">
                <a:solidFill>
                  <a:srgbClr val="0F243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100" spc="-10" dirty="0" smtClean="0">
                <a:solidFill>
                  <a:srgbClr val="0F243E"/>
                </a:solidFill>
                <a:latin typeface="Arial" pitchFamily="34" charset="0"/>
                <a:cs typeface="Arial" pitchFamily="34" charset="0"/>
              </a:rPr>
              <a:t>туризма»</a:t>
            </a:r>
            <a:endParaRPr lang="ru-RU"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object 10"/>
          <p:cNvSpPr txBox="1"/>
          <p:nvPr/>
        </p:nvSpPr>
        <p:spPr>
          <a:xfrm>
            <a:off x="478972" y="4178980"/>
            <a:ext cx="2815771" cy="69121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0"/>
              </a:spcBef>
            </a:pPr>
            <a:r>
              <a:rPr sz="1100" dirty="0">
                <a:solidFill>
                  <a:srgbClr val="0F243E"/>
                </a:solidFill>
                <a:latin typeface="Arial" pitchFamily="34" charset="0"/>
                <a:cs typeface="Arial" pitchFamily="34" charset="0"/>
              </a:rPr>
              <a:t>Перечень</a:t>
            </a:r>
            <a:r>
              <a:rPr sz="1100" spc="-80" dirty="0">
                <a:solidFill>
                  <a:srgbClr val="0F243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dirty="0">
                <a:solidFill>
                  <a:srgbClr val="0F243E"/>
                </a:solidFill>
                <a:latin typeface="Arial" pitchFamily="34" charset="0"/>
                <a:cs typeface="Arial" pitchFamily="34" charset="0"/>
              </a:rPr>
              <a:t>земельных</a:t>
            </a:r>
            <a:r>
              <a:rPr sz="1100" spc="-30" dirty="0">
                <a:solidFill>
                  <a:srgbClr val="0F243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-10" dirty="0">
                <a:solidFill>
                  <a:srgbClr val="0F243E"/>
                </a:solidFill>
                <a:latin typeface="Arial" pitchFamily="34" charset="0"/>
                <a:cs typeface="Arial" pitchFamily="34" charset="0"/>
              </a:rPr>
              <a:t>участков</a:t>
            </a:r>
            <a:endParaRPr sz="1100" dirty="0">
              <a:latin typeface="Arial" pitchFamily="34" charset="0"/>
              <a:cs typeface="Arial" pitchFamily="34" charset="0"/>
            </a:endParaRPr>
          </a:p>
          <a:p>
            <a:pPr marL="12700" algn="ctr">
              <a:lnSpc>
                <a:spcPct val="100000"/>
              </a:lnSpc>
            </a:pPr>
            <a:r>
              <a:rPr sz="1100" dirty="0">
                <a:solidFill>
                  <a:srgbClr val="0F243E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sz="1100" spc="-5" dirty="0">
                <a:solidFill>
                  <a:srgbClr val="0F243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dirty="0">
                <a:solidFill>
                  <a:srgbClr val="0F243E"/>
                </a:solidFill>
                <a:latin typeface="Arial" pitchFamily="34" charset="0"/>
                <a:cs typeface="Arial" pitchFamily="34" charset="0"/>
              </a:rPr>
              <a:t>инвестиционных</a:t>
            </a:r>
            <a:r>
              <a:rPr sz="1100" spc="-60" dirty="0">
                <a:solidFill>
                  <a:srgbClr val="0F243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dirty="0">
                <a:solidFill>
                  <a:srgbClr val="0F243E"/>
                </a:solidFill>
                <a:latin typeface="Arial" pitchFamily="34" charset="0"/>
                <a:cs typeface="Arial" pitchFamily="34" charset="0"/>
              </a:rPr>
              <a:t>площадок</a:t>
            </a:r>
            <a:r>
              <a:rPr sz="1100" spc="-50" dirty="0">
                <a:solidFill>
                  <a:srgbClr val="0F243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-10" dirty="0">
                <a:solidFill>
                  <a:srgbClr val="0F243E"/>
                </a:solidFill>
                <a:latin typeface="Arial" pitchFamily="34" charset="0"/>
                <a:cs typeface="Arial" pitchFamily="34" charset="0"/>
              </a:rPr>
              <a:t>региона</a:t>
            </a:r>
            <a:endParaRPr sz="1100" dirty="0">
              <a:latin typeface="Arial" pitchFamily="34" charset="0"/>
              <a:cs typeface="Arial" pitchFamily="34" charset="0"/>
            </a:endParaRPr>
          </a:p>
          <a:p>
            <a:pPr marL="12700" algn="ctr">
              <a:lnSpc>
                <a:spcPct val="100000"/>
              </a:lnSpc>
              <a:spcBef>
                <a:spcPts val="10"/>
              </a:spcBef>
            </a:pPr>
            <a:r>
              <a:rPr sz="1100" dirty="0">
                <a:solidFill>
                  <a:srgbClr val="0F243E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sz="1100" i="1" dirty="0">
                <a:solidFill>
                  <a:srgbClr val="0F243E"/>
                </a:solidFill>
                <a:latin typeface="Arial" pitchFamily="34" charset="0"/>
                <a:cs typeface="Arial" pitchFamily="34" charset="0"/>
              </a:rPr>
              <a:t>гринфилд,</a:t>
            </a:r>
            <a:r>
              <a:rPr sz="1100" i="1" spc="-65" dirty="0">
                <a:solidFill>
                  <a:srgbClr val="0F243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i="1" dirty="0">
                <a:solidFill>
                  <a:srgbClr val="0F243E"/>
                </a:solidFill>
                <a:latin typeface="Arial" pitchFamily="34" charset="0"/>
                <a:cs typeface="Arial" pitchFamily="34" charset="0"/>
              </a:rPr>
              <a:t>броунфилд,</a:t>
            </a:r>
            <a:r>
              <a:rPr sz="1100" i="1" spc="-45" dirty="0">
                <a:solidFill>
                  <a:srgbClr val="0F243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i="1" spc="-10" dirty="0">
                <a:solidFill>
                  <a:srgbClr val="0F243E"/>
                </a:solidFill>
                <a:latin typeface="Arial" pitchFamily="34" charset="0"/>
                <a:cs typeface="Arial" pitchFamily="34" charset="0"/>
              </a:rPr>
              <a:t>производственные помещения</a:t>
            </a:r>
            <a:r>
              <a:rPr sz="1100" spc="-10" dirty="0">
                <a:solidFill>
                  <a:srgbClr val="0F243E"/>
                </a:solidFill>
                <a:latin typeface="Arial" pitchFamily="34" charset="0"/>
                <a:cs typeface="Arial" pitchFamily="34" charset="0"/>
              </a:rPr>
              <a:t>)</a:t>
            </a:r>
            <a:endParaRPr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object 19"/>
          <p:cNvSpPr txBox="1"/>
          <p:nvPr/>
        </p:nvSpPr>
        <p:spPr>
          <a:xfrm>
            <a:off x="6458857" y="1496985"/>
            <a:ext cx="2586264" cy="52193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065" marR="5080" indent="-3175" algn="ctr">
              <a:lnSpc>
                <a:spcPct val="100000"/>
              </a:lnSpc>
              <a:spcBef>
                <a:spcPts val="110"/>
              </a:spcBef>
            </a:pPr>
            <a:r>
              <a:rPr sz="1100" dirty="0">
                <a:solidFill>
                  <a:srgbClr val="0F243E"/>
                </a:solidFill>
                <a:latin typeface="Arial" pitchFamily="34" charset="0"/>
                <a:cs typeface="Arial" pitchFamily="34" charset="0"/>
              </a:rPr>
              <a:t>более</a:t>
            </a:r>
            <a:r>
              <a:rPr sz="1100" spc="-30" dirty="0">
                <a:solidFill>
                  <a:srgbClr val="0F243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dirty="0">
                <a:solidFill>
                  <a:srgbClr val="0F243E"/>
                </a:solidFill>
                <a:latin typeface="Arial" pitchFamily="34" charset="0"/>
                <a:cs typeface="Arial" pitchFamily="34" charset="0"/>
              </a:rPr>
              <a:t>500</a:t>
            </a:r>
            <a:r>
              <a:rPr sz="1100" spc="-70" dirty="0">
                <a:solidFill>
                  <a:srgbClr val="0F243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-10" dirty="0">
                <a:solidFill>
                  <a:srgbClr val="0F243E"/>
                </a:solidFill>
                <a:latin typeface="Arial" pitchFamily="34" charset="0"/>
                <a:cs typeface="Arial" pitchFamily="34" charset="0"/>
              </a:rPr>
              <a:t>свободных</a:t>
            </a:r>
            <a:r>
              <a:rPr sz="1100" spc="-40" dirty="0">
                <a:solidFill>
                  <a:srgbClr val="0F243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-10" dirty="0">
                <a:solidFill>
                  <a:srgbClr val="0F243E"/>
                </a:solidFill>
                <a:latin typeface="Arial" pitchFamily="34" charset="0"/>
                <a:cs typeface="Arial" pitchFamily="34" charset="0"/>
              </a:rPr>
              <a:t>объектов </a:t>
            </a:r>
            <a:r>
              <a:rPr sz="1100" dirty="0">
                <a:solidFill>
                  <a:srgbClr val="0F243E"/>
                </a:solidFill>
                <a:latin typeface="Arial" pitchFamily="34" charset="0"/>
                <a:cs typeface="Arial" pitchFamily="34" charset="0"/>
              </a:rPr>
              <a:t>государственного</a:t>
            </a:r>
            <a:r>
              <a:rPr sz="1100" spc="185" dirty="0">
                <a:solidFill>
                  <a:srgbClr val="0F243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dirty="0">
                <a:solidFill>
                  <a:srgbClr val="0F243E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sz="1100" spc="-95" dirty="0">
                <a:solidFill>
                  <a:srgbClr val="0F243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-10" dirty="0">
                <a:solidFill>
                  <a:srgbClr val="0F243E"/>
                </a:solidFill>
                <a:latin typeface="Arial" pitchFamily="34" charset="0"/>
                <a:cs typeface="Arial" pitchFamily="34" charset="0"/>
              </a:rPr>
              <a:t>муниципального </a:t>
            </a:r>
            <a:r>
              <a:rPr sz="1100" dirty="0">
                <a:solidFill>
                  <a:srgbClr val="0F243E"/>
                </a:solidFill>
                <a:latin typeface="Arial" pitchFamily="34" charset="0"/>
                <a:cs typeface="Arial" pitchFamily="34" charset="0"/>
              </a:rPr>
              <a:t>имущества</a:t>
            </a:r>
            <a:r>
              <a:rPr sz="1100" spc="-50" dirty="0">
                <a:solidFill>
                  <a:srgbClr val="0F243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-10" dirty="0">
                <a:solidFill>
                  <a:srgbClr val="0F243E"/>
                </a:solidFill>
                <a:latin typeface="Arial" pitchFamily="34" charset="0"/>
                <a:cs typeface="Arial" pitchFamily="34" charset="0"/>
              </a:rPr>
              <a:t>региона</a:t>
            </a:r>
            <a:endParaRPr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7188200" y="2685141"/>
            <a:ext cx="2449286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10"/>
              </a:spcBef>
            </a:pPr>
            <a:r>
              <a:rPr lang="ru-RU" sz="1100" dirty="0" smtClean="0">
                <a:solidFill>
                  <a:srgbClr val="0F243E"/>
                </a:solidFill>
                <a:latin typeface="Arial" pitchFamily="34" charset="0"/>
                <a:cs typeface="Arial" pitchFamily="34" charset="0"/>
              </a:rPr>
              <a:t>более</a:t>
            </a:r>
            <a:r>
              <a:rPr lang="ru-RU" sz="1100" spc="-30" dirty="0" smtClean="0">
                <a:solidFill>
                  <a:srgbClr val="0F243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100" dirty="0" smtClean="0">
                <a:solidFill>
                  <a:srgbClr val="0F243E"/>
                </a:solidFill>
                <a:latin typeface="Arial" pitchFamily="34" charset="0"/>
                <a:cs typeface="Arial" pitchFamily="34" charset="0"/>
              </a:rPr>
              <a:t>30</a:t>
            </a:r>
            <a:r>
              <a:rPr lang="ru-RU" sz="1100" spc="-40" dirty="0" smtClean="0">
                <a:solidFill>
                  <a:srgbClr val="0F243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100" dirty="0" smtClean="0">
                <a:solidFill>
                  <a:srgbClr val="0F243E"/>
                </a:solidFill>
                <a:latin typeface="Arial" pitchFamily="34" charset="0"/>
                <a:cs typeface="Arial" pitchFamily="34" charset="0"/>
              </a:rPr>
              <a:t>земельных</a:t>
            </a:r>
            <a:r>
              <a:rPr lang="ru-RU" sz="1100" spc="-65" dirty="0" smtClean="0">
                <a:solidFill>
                  <a:srgbClr val="0F243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100" spc="-10" dirty="0" smtClean="0">
                <a:solidFill>
                  <a:srgbClr val="0F243E"/>
                </a:solidFill>
                <a:latin typeface="Arial" pitchFamily="34" charset="0"/>
                <a:cs typeface="Arial" pitchFamily="34" charset="0"/>
              </a:rPr>
              <a:t>участков </a:t>
            </a:r>
            <a:r>
              <a:rPr lang="ru-RU" sz="1100" dirty="0" smtClean="0">
                <a:solidFill>
                  <a:srgbClr val="0F243E"/>
                </a:solidFill>
                <a:latin typeface="Arial" pitchFamily="34" charset="0"/>
                <a:cs typeface="Arial" pitchFamily="34" charset="0"/>
              </a:rPr>
              <a:t>для</a:t>
            </a:r>
            <a:r>
              <a:rPr lang="ru-RU" sz="1100" spc="-15" dirty="0" smtClean="0">
                <a:solidFill>
                  <a:srgbClr val="0F243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100" dirty="0" smtClean="0">
                <a:solidFill>
                  <a:srgbClr val="0F243E"/>
                </a:solidFill>
                <a:latin typeface="Arial" pitchFamily="34" charset="0"/>
                <a:cs typeface="Arial" pitchFamily="34" charset="0"/>
              </a:rPr>
              <a:t>развития</a:t>
            </a:r>
            <a:r>
              <a:rPr lang="ru-RU" sz="1100" spc="-80" dirty="0" smtClean="0">
                <a:solidFill>
                  <a:srgbClr val="0F243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100" spc="-10" dirty="0" smtClean="0">
                <a:solidFill>
                  <a:srgbClr val="0F243E"/>
                </a:solidFill>
                <a:latin typeface="Arial" pitchFamily="34" charset="0"/>
                <a:cs typeface="Arial" pitchFamily="34" charset="0"/>
              </a:rPr>
              <a:t>туристической деятельности</a:t>
            </a:r>
            <a:endParaRPr lang="ru-RU"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object 18"/>
          <p:cNvSpPr txBox="1"/>
          <p:nvPr/>
        </p:nvSpPr>
        <p:spPr>
          <a:xfrm>
            <a:off x="6308597" y="4156774"/>
            <a:ext cx="3009265" cy="522579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  <a:spcBef>
                <a:spcPts val="115"/>
              </a:spcBef>
            </a:pPr>
            <a:r>
              <a:rPr sz="1100" dirty="0">
                <a:solidFill>
                  <a:srgbClr val="0F243E"/>
                </a:solidFill>
                <a:latin typeface="Arial" pitchFamily="34" charset="0"/>
                <a:cs typeface="Arial" pitchFamily="34" charset="0"/>
              </a:rPr>
              <a:t>более</a:t>
            </a:r>
            <a:r>
              <a:rPr sz="1100" spc="-45" dirty="0">
                <a:solidFill>
                  <a:srgbClr val="0F243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dirty="0">
                <a:solidFill>
                  <a:srgbClr val="0F243E"/>
                </a:solidFill>
                <a:latin typeface="Arial" pitchFamily="34" charset="0"/>
                <a:cs typeface="Arial" pitchFamily="34" charset="0"/>
              </a:rPr>
              <a:t>300</a:t>
            </a:r>
            <a:r>
              <a:rPr sz="1100" spc="-80" dirty="0">
                <a:solidFill>
                  <a:srgbClr val="0F243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-10" dirty="0">
                <a:solidFill>
                  <a:srgbClr val="0F243E"/>
                </a:solidFill>
                <a:latin typeface="Arial" pitchFamily="34" charset="0"/>
                <a:cs typeface="Arial" pitchFamily="34" charset="0"/>
              </a:rPr>
              <a:t>свободных</a:t>
            </a:r>
            <a:r>
              <a:rPr sz="1100" spc="-50" dirty="0">
                <a:solidFill>
                  <a:srgbClr val="0F243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-10" dirty="0">
                <a:solidFill>
                  <a:srgbClr val="0F243E"/>
                </a:solidFill>
                <a:latin typeface="Arial" pitchFamily="34" charset="0"/>
                <a:cs typeface="Arial" pitchFamily="34" charset="0"/>
              </a:rPr>
              <a:t>объектов </a:t>
            </a:r>
            <a:r>
              <a:rPr sz="1100" spc="-20" dirty="0">
                <a:solidFill>
                  <a:srgbClr val="0F243E"/>
                </a:solidFill>
                <a:latin typeface="Arial" pitchFamily="34" charset="0"/>
                <a:cs typeface="Arial" pitchFamily="34" charset="0"/>
              </a:rPr>
              <a:t>государственного </a:t>
            </a:r>
            <a:r>
              <a:rPr sz="1100" dirty="0">
                <a:solidFill>
                  <a:srgbClr val="0F243E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sz="1100" spc="70" dirty="0">
                <a:solidFill>
                  <a:srgbClr val="0F243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-10" dirty="0">
                <a:solidFill>
                  <a:srgbClr val="0F243E"/>
                </a:solidFill>
                <a:latin typeface="Arial" pitchFamily="34" charset="0"/>
                <a:cs typeface="Arial" pitchFamily="34" charset="0"/>
              </a:rPr>
              <a:t>муниципального </a:t>
            </a:r>
            <a:r>
              <a:rPr sz="1100" dirty="0">
                <a:solidFill>
                  <a:srgbClr val="0F243E"/>
                </a:solidFill>
                <a:latin typeface="Arial" pitchFamily="34" charset="0"/>
                <a:cs typeface="Arial" pitchFamily="34" charset="0"/>
              </a:rPr>
              <a:t>имущества</a:t>
            </a:r>
            <a:r>
              <a:rPr sz="1100" spc="-20" dirty="0">
                <a:solidFill>
                  <a:srgbClr val="0F243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-10" dirty="0">
                <a:solidFill>
                  <a:srgbClr val="0F243E"/>
                </a:solidFill>
                <a:latin typeface="Arial" pitchFamily="34" charset="0"/>
                <a:cs typeface="Arial" pitchFamily="34" charset="0"/>
              </a:rPr>
              <a:t>региона</a:t>
            </a:r>
            <a:endParaRPr sz="11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2" name="Picture 2" descr="C:\Users\нигматулинаои\Desktop\для презентации\Герб Маркс - без фона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50335" y="13063"/>
            <a:ext cx="655665" cy="7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FD6BF9AB-A0AB-E438-5E37-5983195889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3033D8E7-695C-4B68-93BF-55B165B65A6A}"/>
              </a:ext>
            </a:extLst>
          </p:cNvPr>
          <p:cNvSpPr txBox="1"/>
          <p:nvPr/>
        </p:nvSpPr>
        <p:spPr>
          <a:xfrm>
            <a:off x="627016" y="550177"/>
            <a:ext cx="916058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МИНИСТЕРСТВА, ОКАЗЫВАЮЩИЕ ПОДДЕРЖКУ ПРЕДПРИНИМАТЕЛЯМ И ИНВЕСТОРАМ</a:t>
            </a: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="" xmlns:a16="http://schemas.microsoft.com/office/drawing/2014/main" id="{1023177A-CC1F-844A-E590-360AFD16E876}"/>
              </a:ext>
            </a:extLst>
          </p:cNvPr>
          <p:cNvSpPr/>
          <p:nvPr/>
        </p:nvSpPr>
        <p:spPr>
          <a:xfrm>
            <a:off x="627017" y="163628"/>
            <a:ext cx="1345621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меры господдержки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="" xmlns:a16="http://schemas.microsoft.com/office/drawing/2014/main" id="{3BF8DC81-CD65-F7C5-5380-B95AFF24C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43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>
            <a:extLst>
              <a:ext uri="{FF2B5EF4-FFF2-40B4-BE49-F238E27FC236}">
                <a16:creationId xmlns="" xmlns:a16="http://schemas.microsoft.com/office/drawing/2014/main" id="{237A7826-76C6-ACDC-108C-46817594633E}"/>
              </a:ext>
            </a:extLst>
          </p:cNvPr>
          <p:cNvSpPr/>
          <p:nvPr/>
        </p:nvSpPr>
        <p:spPr>
          <a:xfrm>
            <a:off x="627016" y="1401546"/>
            <a:ext cx="4497842" cy="844323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МИНИСТЕРСТВО </a:t>
            </a: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ИНВЕСТИЦИОННОЙ ПОЛИТИКИ</a:t>
            </a:r>
            <a:r>
              <a:rPr lang="ru-RU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САРАТОВСКОЙ </a:t>
            </a: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ОБЛАСТИ</a:t>
            </a:r>
            <a:endParaRPr kumimoji="0" lang="x-none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3" name="Скругленный прямоугольник 102">
            <a:extLst>
              <a:ext uri="{FF2B5EF4-FFF2-40B4-BE49-F238E27FC236}">
                <a16:creationId xmlns="" xmlns:a16="http://schemas.microsoft.com/office/drawing/2014/main" id="{2BB5EBE9-65B5-B62A-9463-A385D023A95B}"/>
              </a:ext>
            </a:extLst>
          </p:cNvPr>
          <p:cNvSpPr/>
          <p:nvPr/>
        </p:nvSpPr>
        <p:spPr>
          <a:xfrm>
            <a:off x="627016" y="2417034"/>
            <a:ext cx="4497842" cy="844323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МИНИСТЕРСТВО СТРОИТЕЛЬСТВА </a:t>
            </a: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И ЖИЛИЩНО-КОММУНАЛЬНОГО ХОЗЯЙСТВА САРАТОВСКОЙ </a:t>
            </a: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ОБЛАСТИ </a:t>
            </a:r>
            <a:endParaRPr kumimoji="0" lang="x-none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5" name="Скругленный прямоугольник 104">
            <a:extLst>
              <a:ext uri="{FF2B5EF4-FFF2-40B4-BE49-F238E27FC236}">
                <a16:creationId xmlns="" xmlns:a16="http://schemas.microsoft.com/office/drawing/2014/main" id="{D80EE500-1539-8A1A-8026-34CD35F7267C}"/>
              </a:ext>
            </a:extLst>
          </p:cNvPr>
          <p:cNvSpPr/>
          <p:nvPr/>
        </p:nvSpPr>
        <p:spPr>
          <a:xfrm>
            <a:off x="745508" y="2537547"/>
            <a:ext cx="586798" cy="586798"/>
          </a:xfrm>
          <a:prstGeom prst="roundRect">
            <a:avLst>
              <a:gd name="adj" fmla="val 50000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107" name="Скругленный прямоугольник 106">
            <a:extLst>
              <a:ext uri="{FF2B5EF4-FFF2-40B4-BE49-F238E27FC236}">
                <a16:creationId xmlns="" xmlns:a16="http://schemas.microsoft.com/office/drawing/2014/main" id="{364E6F95-0A19-B1FC-0BBB-262E96196828}"/>
              </a:ext>
            </a:extLst>
          </p:cNvPr>
          <p:cNvSpPr/>
          <p:nvPr/>
        </p:nvSpPr>
        <p:spPr>
          <a:xfrm>
            <a:off x="627016" y="4448010"/>
            <a:ext cx="4497842" cy="844323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МИНИСТЕРСТВО ЦИФРОВОГО РАЗВИТИЯ              И СВЯЗИ </a:t>
            </a:r>
            <a:r>
              <a:rPr lang="ru-RU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САРАТОВСКОЙ ОБЛАСТИ</a:t>
            </a:r>
            <a:endParaRPr kumimoji="0" lang="x-none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9" name="Скругленный прямоугольник 108">
            <a:extLst>
              <a:ext uri="{FF2B5EF4-FFF2-40B4-BE49-F238E27FC236}">
                <a16:creationId xmlns="" xmlns:a16="http://schemas.microsoft.com/office/drawing/2014/main" id="{0D21332B-0DB9-6B4D-9305-D43EC94237DF}"/>
              </a:ext>
            </a:extLst>
          </p:cNvPr>
          <p:cNvSpPr/>
          <p:nvPr/>
        </p:nvSpPr>
        <p:spPr>
          <a:xfrm>
            <a:off x="745508" y="4577262"/>
            <a:ext cx="586798" cy="586798"/>
          </a:xfrm>
          <a:prstGeom prst="roundRect">
            <a:avLst>
              <a:gd name="adj" fmla="val 50000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111" name="Скругленный прямоугольник 110">
            <a:extLst>
              <a:ext uri="{FF2B5EF4-FFF2-40B4-BE49-F238E27FC236}">
                <a16:creationId xmlns="" xmlns:a16="http://schemas.microsoft.com/office/drawing/2014/main" id="{D7D0A12C-4216-66F6-609A-1DF85D2F79D6}"/>
              </a:ext>
            </a:extLst>
          </p:cNvPr>
          <p:cNvSpPr/>
          <p:nvPr/>
        </p:nvSpPr>
        <p:spPr>
          <a:xfrm>
            <a:off x="627016" y="5463499"/>
            <a:ext cx="4497842" cy="844323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КОМИТЕТ ПО РЕАЛИЗАЦИИ ИНВЕСТИЦИОННЫХ ПРОЕКТОВ В СТРОИТЕЛЬСТВЕ САРАТОВСКОЙ ОБЛАСТИ</a:t>
            </a:r>
            <a:endParaRPr kumimoji="0" lang="x-none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3" name="Скругленный прямоугольник 112">
            <a:extLst>
              <a:ext uri="{FF2B5EF4-FFF2-40B4-BE49-F238E27FC236}">
                <a16:creationId xmlns="" xmlns:a16="http://schemas.microsoft.com/office/drawing/2014/main" id="{F6D9C1A6-36DF-B7C8-A1A4-E0DF0D6AF5F8}"/>
              </a:ext>
            </a:extLst>
          </p:cNvPr>
          <p:cNvSpPr/>
          <p:nvPr/>
        </p:nvSpPr>
        <p:spPr>
          <a:xfrm>
            <a:off x="745508" y="5588381"/>
            <a:ext cx="586798" cy="586798"/>
          </a:xfrm>
          <a:prstGeom prst="roundRect">
            <a:avLst>
              <a:gd name="adj" fmla="val 50000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116" name="Скругленный прямоугольник 115">
            <a:extLst>
              <a:ext uri="{FF2B5EF4-FFF2-40B4-BE49-F238E27FC236}">
                <a16:creationId xmlns="" xmlns:a16="http://schemas.microsoft.com/office/drawing/2014/main" id="{C710E187-EF2B-9551-02E2-2EE963AA66F3}"/>
              </a:ext>
            </a:extLst>
          </p:cNvPr>
          <p:cNvSpPr/>
          <p:nvPr/>
        </p:nvSpPr>
        <p:spPr>
          <a:xfrm>
            <a:off x="627016" y="3432522"/>
            <a:ext cx="4497842" cy="844323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МИНИСТЕРСТВО </a:t>
            </a:r>
            <a:r>
              <a:rPr lang="ru-RU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ПРОМЫШЛЕННОСТИ И ЭНЕРГЕТИКИ САРАТОВСКОЙ ОБЛАСТИ</a:t>
            </a:r>
            <a:endParaRPr kumimoji="0" lang="x-none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8" name="Скругленный прямоугольник 117">
            <a:extLst>
              <a:ext uri="{FF2B5EF4-FFF2-40B4-BE49-F238E27FC236}">
                <a16:creationId xmlns="" xmlns:a16="http://schemas.microsoft.com/office/drawing/2014/main" id="{20228815-09FF-6E6C-556A-998EFA1255AA}"/>
              </a:ext>
            </a:extLst>
          </p:cNvPr>
          <p:cNvSpPr/>
          <p:nvPr/>
        </p:nvSpPr>
        <p:spPr>
          <a:xfrm>
            <a:off x="745508" y="3558382"/>
            <a:ext cx="586798" cy="586798"/>
          </a:xfrm>
          <a:prstGeom prst="roundRect">
            <a:avLst>
              <a:gd name="adj" fmla="val 50000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121" name="Скругленный прямоугольник 120">
            <a:extLst>
              <a:ext uri="{FF2B5EF4-FFF2-40B4-BE49-F238E27FC236}">
                <a16:creationId xmlns="" xmlns:a16="http://schemas.microsoft.com/office/drawing/2014/main" id="{131C888D-6A77-FA57-7287-59E57BB12423}"/>
              </a:ext>
            </a:extLst>
          </p:cNvPr>
          <p:cNvSpPr/>
          <p:nvPr/>
        </p:nvSpPr>
        <p:spPr>
          <a:xfrm>
            <a:off x="5271922" y="1401546"/>
            <a:ext cx="4497842" cy="844323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lvl="0">
              <a:defRPr/>
            </a:pPr>
            <a:r>
              <a:rPr lang="ru-RU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 ЭКОНОМИЧЕСКОГО РАЗВИТИЯ САРАТОВСКОЙ ОБЛАСТИ</a:t>
            </a:r>
            <a:endParaRPr lang="x-none" sz="11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3" name="Скругленный прямоугольник 122">
            <a:extLst>
              <a:ext uri="{FF2B5EF4-FFF2-40B4-BE49-F238E27FC236}">
                <a16:creationId xmlns="" xmlns:a16="http://schemas.microsoft.com/office/drawing/2014/main" id="{DE59F9B4-87D8-8A85-32F4-840EE4EAE820}"/>
              </a:ext>
            </a:extLst>
          </p:cNvPr>
          <p:cNvSpPr/>
          <p:nvPr/>
        </p:nvSpPr>
        <p:spPr>
          <a:xfrm>
            <a:off x="5390414" y="1526428"/>
            <a:ext cx="586798" cy="586798"/>
          </a:xfrm>
          <a:prstGeom prst="roundRect">
            <a:avLst>
              <a:gd name="adj" fmla="val 50000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126" name="Скругленный прямоугольник 125">
            <a:extLst>
              <a:ext uri="{FF2B5EF4-FFF2-40B4-BE49-F238E27FC236}">
                <a16:creationId xmlns="" xmlns:a16="http://schemas.microsoft.com/office/drawing/2014/main" id="{E72EEE87-401A-6915-9E04-97934AFA7EA6}"/>
              </a:ext>
            </a:extLst>
          </p:cNvPr>
          <p:cNvSpPr/>
          <p:nvPr/>
        </p:nvSpPr>
        <p:spPr>
          <a:xfrm>
            <a:off x="5271922" y="2417034"/>
            <a:ext cx="4497842" cy="844323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МИНИСТЕРСТВО КУЛЬТУРЫ </a:t>
            </a: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САРАТОВСКОЙ</a:t>
            </a:r>
            <a:r>
              <a:rPr kumimoji="0" lang="ru-RU" sz="11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ОБЛАСТИ</a:t>
            </a:r>
            <a:endParaRPr kumimoji="0" lang="x-none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9" name="Скругленный прямоугольник 128">
            <a:extLst>
              <a:ext uri="{FF2B5EF4-FFF2-40B4-BE49-F238E27FC236}">
                <a16:creationId xmlns="" xmlns:a16="http://schemas.microsoft.com/office/drawing/2014/main" id="{9A3C68C4-7183-577A-6A93-F3DD77FF4365}"/>
              </a:ext>
            </a:extLst>
          </p:cNvPr>
          <p:cNvSpPr/>
          <p:nvPr/>
        </p:nvSpPr>
        <p:spPr>
          <a:xfrm>
            <a:off x="5390414" y="2537547"/>
            <a:ext cx="586798" cy="586798"/>
          </a:xfrm>
          <a:prstGeom prst="roundRect">
            <a:avLst>
              <a:gd name="adj" fmla="val 50000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131" name="Скругленный прямоугольник 130">
            <a:extLst>
              <a:ext uri="{FF2B5EF4-FFF2-40B4-BE49-F238E27FC236}">
                <a16:creationId xmlns="" xmlns:a16="http://schemas.microsoft.com/office/drawing/2014/main" id="{01175CC2-6729-59B8-4B7D-523141702B5F}"/>
              </a:ext>
            </a:extLst>
          </p:cNvPr>
          <p:cNvSpPr/>
          <p:nvPr/>
        </p:nvSpPr>
        <p:spPr>
          <a:xfrm>
            <a:off x="5271922" y="4448010"/>
            <a:ext cx="4497842" cy="844323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МИНИСТЕРСТВО СЕЛЬСКОГО ХОЗЯЙСТВА              </a:t>
            </a: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САРАТОВСКОЙ ОБЛАСТИ</a:t>
            </a:r>
            <a:endParaRPr kumimoji="0" lang="x-none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4" name="Скругленный прямоугольник 133">
            <a:extLst>
              <a:ext uri="{FF2B5EF4-FFF2-40B4-BE49-F238E27FC236}">
                <a16:creationId xmlns="" xmlns:a16="http://schemas.microsoft.com/office/drawing/2014/main" id="{728C8CFA-7F80-B8EF-3F74-D2D33B092CD8}"/>
              </a:ext>
            </a:extLst>
          </p:cNvPr>
          <p:cNvSpPr/>
          <p:nvPr/>
        </p:nvSpPr>
        <p:spPr>
          <a:xfrm>
            <a:off x="5390414" y="4577262"/>
            <a:ext cx="586798" cy="586798"/>
          </a:xfrm>
          <a:prstGeom prst="roundRect">
            <a:avLst>
              <a:gd name="adj" fmla="val 50000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140" name="Скругленный прямоугольник 139">
            <a:extLst>
              <a:ext uri="{FF2B5EF4-FFF2-40B4-BE49-F238E27FC236}">
                <a16:creationId xmlns="" xmlns:a16="http://schemas.microsoft.com/office/drawing/2014/main" id="{968A1C6F-EB64-8A6B-457E-1E5BFBB7DFDB}"/>
              </a:ext>
            </a:extLst>
          </p:cNvPr>
          <p:cNvSpPr/>
          <p:nvPr/>
        </p:nvSpPr>
        <p:spPr>
          <a:xfrm>
            <a:off x="5271922" y="3432522"/>
            <a:ext cx="4497842" cy="844323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 ПРИРОДНЫХ РЕСУРСОВ И ЭКОЛОГИИ САРАТОВСКОЙ ОБЛАСТИ</a:t>
            </a:r>
            <a:endParaRPr kumimoji="0" lang="x-none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2" name="Скругленный прямоугольник 141">
            <a:extLst>
              <a:ext uri="{FF2B5EF4-FFF2-40B4-BE49-F238E27FC236}">
                <a16:creationId xmlns="" xmlns:a16="http://schemas.microsoft.com/office/drawing/2014/main" id="{35F81B7E-2564-C304-2256-75A1D64497E2}"/>
              </a:ext>
            </a:extLst>
          </p:cNvPr>
          <p:cNvSpPr/>
          <p:nvPr/>
        </p:nvSpPr>
        <p:spPr>
          <a:xfrm>
            <a:off x="5390414" y="3558382"/>
            <a:ext cx="586798" cy="586798"/>
          </a:xfrm>
          <a:prstGeom prst="roundRect">
            <a:avLst>
              <a:gd name="adj" fmla="val 50000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79E4FD26-1B60-AB26-D7B0-75A18B288E43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МАРКСОВСКОГО МУНИЦИПАЛЬНОГО РАЙОНА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 descr="Изображение выглядит как корона, дизайн, иллюстрация&#10;&#10;Автоматически созданное описание">
            <a:extLst>
              <a:ext uri="{FF2B5EF4-FFF2-40B4-BE49-F238E27FC236}">
                <a16:creationId xmlns="" xmlns:a16="http://schemas.microsoft.com/office/drawing/2014/main" id="{EDF592C2-331F-BE35-9308-EC1E600984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395" y="1596826"/>
            <a:ext cx="343991" cy="4500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94A21061-A8E0-B171-4A4C-258E779C6EE4}"/>
              </a:ext>
            </a:extLst>
          </p:cNvPr>
          <p:cNvSpPr txBox="1"/>
          <p:nvPr/>
        </p:nvSpPr>
        <p:spPr>
          <a:xfrm>
            <a:off x="914736" y="1778999"/>
            <a:ext cx="24130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x-none" sz="300" b="1" dirty="0">
                <a:latin typeface="Arial" panose="020B0604020202020204" pitchFamily="34" charset="0"/>
                <a:cs typeface="Arial" panose="020B0604020202020204" pitchFamily="34" charset="0"/>
              </a:rPr>
              <a:t>поместить герб области</a:t>
            </a:r>
          </a:p>
        </p:txBody>
      </p:sp>
      <p:pic>
        <p:nvPicPr>
          <p:cNvPr id="8" name="Рисунок 7" descr="Изображение выглядит как корона, дизайн, иллюстрация&#10;&#10;Автоматически созданное описание">
            <a:extLst>
              <a:ext uri="{FF2B5EF4-FFF2-40B4-BE49-F238E27FC236}">
                <a16:creationId xmlns="" xmlns:a16="http://schemas.microsoft.com/office/drawing/2014/main" id="{D7C69212-6986-3E78-199A-35F5EA4D4E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395" y="2607945"/>
            <a:ext cx="343991" cy="45005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5201EBD5-3113-E788-F04D-4240CB36E21F}"/>
              </a:ext>
            </a:extLst>
          </p:cNvPr>
          <p:cNvSpPr txBox="1"/>
          <p:nvPr/>
        </p:nvSpPr>
        <p:spPr>
          <a:xfrm>
            <a:off x="914736" y="2790118"/>
            <a:ext cx="24130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x-none" sz="300" b="1" dirty="0">
                <a:latin typeface="Arial" panose="020B0604020202020204" pitchFamily="34" charset="0"/>
                <a:cs typeface="Arial" panose="020B0604020202020204" pitchFamily="34" charset="0"/>
              </a:rPr>
              <a:t>поместить герб области</a:t>
            </a:r>
          </a:p>
        </p:txBody>
      </p:sp>
      <p:pic>
        <p:nvPicPr>
          <p:cNvPr id="11" name="Рисунок 10" descr="Изображение выглядит как корона, дизайн, иллюстрация&#10;&#10;Автоматически созданное описание">
            <a:extLst>
              <a:ext uri="{FF2B5EF4-FFF2-40B4-BE49-F238E27FC236}">
                <a16:creationId xmlns="" xmlns:a16="http://schemas.microsoft.com/office/drawing/2014/main" id="{440F44BD-1152-F2CC-D01E-55C6D4DFB7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926" y="3628780"/>
            <a:ext cx="343991" cy="45005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6E19A544-D27B-7682-0557-B421B61B38B4}"/>
              </a:ext>
            </a:extLst>
          </p:cNvPr>
          <p:cNvSpPr txBox="1"/>
          <p:nvPr/>
        </p:nvSpPr>
        <p:spPr>
          <a:xfrm>
            <a:off x="911267" y="3810953"/>
            <a:ext cx="24130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x-none" sz="300" b="1" dirty="0">
                <a:latin typeface="Arial" panose="020B0604020202020204" pitchFamily="34" charset="0"/>
                <a:cs typeface="Arial" panose="020B0604020202020204" pitchFamily="34" charset="0"/>
              </a:rPr>
              <a:t>поместить герб области</a:t>
            </a:r>
          </a:p>
        </p:txBody>
      </p:sp>
      <p:pic>
        <p:nvPicPr>
          <p:cNvPr id="15" name="Рисунок 14" descr="Изображение выглядит как корона, дизайн, иллюстрация&#10;&#10;Автоматически созданное описание">
            <a:extLst>
              <a:ext uri="{FF2B5EF4-FFF2-40B4-BE49-F238E27FC236}">
                <a16:creationId xmlns="" xmlns:a16="http://schemas.microsoft.com/office/drawing/2014/main" id="{F305DEF5-701F-CCC4-9EA6-067260D73E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926" y="4647660"/>
            <a:ext cx="343991" cy="45005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8972E0C7-E513-6095-624C-060F575A227C}"/>
              </a:ext>
            </a:extLst>
          </p:cNvPr>
          <p:cNvSpPr txBox="1"/>
          <p:nvPr/>
        </p:nvSpPr>
        <p:spPr>
          <a:xfrm>
            <a:off x="911267" y="4829833"/>
            <a:ext cx="24130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x-none" sz="300" b="1" dirty="0">
                <a:latin typeface="Arial" panose="020B0604020202020204" pitchFamily="34" charset="0"/>
                <a:cs typeface="Arial" panose="020B0604020202020204" pitchFamily="34" charset="0"/>
              </a:rPr>
              <a:t>поместить герб области</a:t>
            </a:r>
          </a:p>
        </p:txBody>
      </p:sp>
      <p:pic>
        <p:nvPicPr>
          <p:cNvPr id="18" name="Рисунок 17" descr="Изображение выглядит как корона, дизайн, иллюстрация&#10;&#10;Автоматически созданное описание">
            <a:extLst>
              <a:ext uri="{FF2B5EF4-FFF2-40B4-BE49-F238E27FC236}">
                <a16:creationId xmlns="" xmlns:a16="http://schemas.microsoft.com/office/drawing/2014/main" id="{1888DD8B-0E95-E694-1094-3E1120C938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926" y="5658779"/>
            <a:ext cx="343991" cy="45005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897EF29E-CDA9-01DE-D4D8-68980708FACE}"/>
              </a:ext>
            </a:extLst>
          </p:cNvPr>
          <p:cNvSpPr txBox="1"/>
          <p:nvPr/>
        </p:nvSpPr>
        <p:spPr>
          <a:xfrm>
            <a:off x="911267" y="5840952"/>
            <a:ext cx="24130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x-none" sz="300" b="1" dirty="0">
                <a:latin typeface="Arial" panose="020B0604020202020204" pitchFamily="34" charset="0"/>
                <a:cs typeface="Arial" panose="020B0604020202020204" pitchFamily="34" charset="0"/>
              </a:rPr>
              <a:t>поместить герб области</a:t>
            </a:r>
          </a:p>
        </p:txBody>
      </p:sp>
      <p:pic>
        <p:nvPicPr>
          <p:cNvPr id="22" name="Рисунок 21" descr="Изображение выглядит как корона, дизайн, иллюстрация&#10;&#10;Автоматически созданное описание">
            <a:extLst>
              <a:ext uri="{FF2B5EF4-FFF2-40B4-BE49-F238E27FC236}">
                <a16:creationId xmlns="" xmlns:a16="http://schemas.microsoft.com/office/drawing/2014/main" id="{494B5447-E6EE-4568-8531-087F462023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8301" y="1596826"/>
            <a:ext cx="343991" cy="450055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6735D63F-713A-1180-A2A1-D61B460A541E}"/>
              </a:ext>
            </a:extLst>
          </p:cNvPr>
          <p:cNvSpPr txBox="1"/>
          <p:nvPr/>
        </p:nvSpPr>
        <p:spPr>
          <a:xfrm>
            <a:off x="5559642" y="1778999"/>
            <a:ext cx="24130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x-none" sz="300" b="1" dirty="0">
                <a:latin typeface="Arial" panose="020B0604020202020204" pitchFamily="34" charset="0"/>
                <a:cs typeface="Arial" panose="020B0604020202020204" pitchFamily="34" charset="0"/>
              </a:rPr>
              <a:t>поместить герб области</a:t>
            </a:r>
          </a:p>
        </p:txBody>
      </p:sp>
      <p:pic>
        <p:nvPicPr>
          <p:cNvPr id="25" name="Рисунок 24" descr="Изображение выглядит как корона, дизайн, иллюстрация&#10;&#10;Автоматически созданное описание">
            <a:extLst>
              <a:ext uri="{FF2B5EF4-FFF2-40B4-BE49-F238E27FC236}">
                <a16:creationId xmlns="" xmlns:a16="http://schemas.microsoft.com/office/drawing/2014/main" id="{9E5553DA-088A-004B-FD2E-D1CA7F00D2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8301" y="2607754"/>
            <a:ext cx="343991" cy="450055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457D0780-02B3-3C8D-D99B-0FBA54EE5C46}"/>
              </a:ext>
            </a:extLst>
          </p:cNvPr>
          <p:cNvSpPr txBox="1"/>
          <p:nvPr/>
        </p:nvSpPr>
        <p:spPr>
          <a:xfrm>
            <a:off x="5559642" y="2789927"/>
            <a:ext cx="24130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x-none" sz="300" b="1" dirty="0">
                <a:latin typeface="Arial" panose="020B0604020202020204" pitchFamily="34" charset="0"/>
                <a:cs typeface="Arial" panose="020B0604020202020204" pitchFamily="34" charset="0"/>
              </a:rPr>
              <a:t>поместить герб области</a:t>
            </a:r>
          </a:p>
        </p:txBody>
      </p:sp>
      <p:pic>
        <p:nvPicPr>
          <p:cNvPr id="28" name="Рисунок 27" descr="Изображение выглядит как корона, дизайн, иллюстрация&#10;&#10;Автоматически созданное описание">
            <a:extLst>
              <a:ext uri="{FF2B5EF4-FFF2-40B4-BE49-F238E27FC236}">
                <a16:creationId xmlns="" xmlns:a16="http://schemas.microsoft.com/office/drawing/2014/main" id="{194090AF-977C-6D12-0EDA-8B132DD544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8301" y="3637678"/>
            <a:ext cx="343991" cy="450055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AB444158-3E13-6C22-6E7F-697BB3B36D5A}"/>
              </a:ext>
            </a:extLst>
          </p:cNvPr>
          <p:cNvSpPr txBox="1"/>
          <p:nvPr/>
        </p:nvSpPr>
        <p:spPr>
          <a:xfrm>
            <a:off x="5559642" y="3819851"/>
            <a:ext cx="24130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x-none" sz="300" b="1" dirty="0">
                <a:latin typeface="Arial" panose="020B0604020202020204" pitchFamily="34" charset="0"/>
                <a:cs typeface="Arial" panose="020B0604020202020204" pitchFamily="34" charset="0"/>
              </a:rPr>
              <a:t>поместить герб области</a:t>
            </a:r>
          </a:p>
        </p:txBody>
      </p:sp>
      <p:pic>
        <p:nvPicPr>
          <p:cNvPr id="31" name="Рисунок 30" descr="Изображение выглядит как корона, дизайн, иллюстрация&#10;&#10;Автоматически созданное описание">
            <a:extLst>
              <a:ext uri="{FF2B5EF4-FFF2-40B4-BE49-F238E27FC236}">
                <a16:creationId xmlns="" xmlns:a16="http://schemas.microsoft.com/office/drawing/2014/main" id="{566146F5-C989-7102-6FBB-8D20F9B824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8301" y="4656298"/>
            <a:ext cx="343991" cy="450055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2E5D5CA9-39A6-880E-A2CA-27350A0EC67B}"/>
              </a:ext>
            </a:extLst>
          </p:cNvPr>
          <p:cNvSpPr txBox="1"/>
          <p:nvPr/>
        </p:nvSpPr>
        <p:spPr>
          <a:xfrm>
            <a:off x="5559642" y="4838471"/>
            <a:ext cx="24130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x-none" sz="300" b="1" dirty="0">
                <a:latin typeface="Arial" panose="020B0604020202020204" pitchFamily="34" charset="0"/>
                <a:cs typeface="Arial" panose="020B0604020202020204" pitchFamily="34" charset="0"/>
              </a:rPr>
              <a:t>поместить герб области</a:t>
            </a:r>
          </a:p>
        </p:txBody>
      </p:sp>
      <p:pic>
        <p:nvPicPr>
          <p:cNvPr id="41" name="Picture 2" descr="C:\Users\нигматулинаои\Desktop\для презентации\Герб Маркс - без фона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50335" y="13063"/>
            <a:ext cx="655665" cy="7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66002256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Скругленный прямоугольник 72">
            <a:extLst>
              <a:ext uri="{FF2B5EF4-FFF2-40B4-BE49-F238E27FC236}">
                <a16:creationId xmlns="" xmlns:a16="http://schemas.microsoft.com/office/drawing/2014/main" id="{1C9CDDE7-CA8C-3059-F83C-6E358C537246}"/>
              </a:ext>
            </a:extLst>
          </p:cNvPr>
          <p:cNvSpPr/>
          <p:nvPr/>
        </p:nvSpPr>
        <p:spPr>
          <a:xfrm>
            <a:off x="627016" y="3919792"/>
            <a:ext cx="3470852" cy="2388029"/>
          </a:xfrm>
          <a:prstGeom prst="roundRect">
            <a:avLst>
              <a:gd name="adj" fmla="val 11787"/>
            </a:avLst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916058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ПРЕДЛОЖЕНИЯ ПО КОРРЕКТИРОВКЕ МЕР ФИНАНСОВОЙ   И ОРГАНИЗАЦИОННОЙ ПОДДЕРЖКИ ПРОЕКТОВ</a:t>
            </a: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=""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1899873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предложения по корректировке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="" xmlns:a16="http://schemas.microsoft.com/office/drawing/2014/main" id="{B54F722C-2069-3D02-CFC9-7B8A4D82B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44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Скругленный прямоугольник 67">
            <a:extLst>
              <a:ext uri="{FF2B5EF4-FFF2-40B4-BE49-F238E27FC236}">
                <a16:creationId xmlns="" xmlns:a16="http://schemas.microsoft.com/office/drawing/2014/main" id="{FD205189-21AA-DDE0-5094-A28E46F5CB5F}"/>
              </a:ext>
            </a:extLst>
          </p:cNvPr>
          <p:cNvSpPr/>
          <p:nvPr/>
        </p:nvSpPr>
        <p:spPr>
          <a:xfrm>
            <a:off x="3522847" y="1401546"/>
            <a:ext cx="2154686" cy="2406883"/>
          </a:xfrm>
          <a:prstGeom prst="roundRect">
            <a:avLst>
              <a:gd name="adj" fmla="val 12112"/>
            </a:avLst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69" name="Скругленный прямоугольник 68">
            <a:extLst>
              <a:ext uri="{FF2B5EF4-FFF2-40B4-BE49-F238E27FC236}">
                <a16:creationId xmlns="" xmlns:a16="http://schemas.microsoft.com/office/drawing/2014/main" id="{474C35DA-31DE-309C-F205-541813D224F1}"/>
              </a:ext>
            </a:extLst>
          </p:cNvPr>
          <p:cNvSpPr/>
          <p:nvPr/>
        </p:nvSpPr>
        <p:spPr>
          <a:xfrm>
            <a:off x="627016" y="1401546"/>
            <a:ext cx="2780405" cy="2406883"/>
          </a:xfrm>
          <a:prstGeom prst="roundRect">
            <a:avLst>
              <a:gd name="adj" fmla="val 11277"/>
            </a:avLst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70" name="Скругленный прямоугольник 69">
            <a:extLst>
              <a:ext uri="{FF2B5EF4-FFF2-40B4-BE49-F238E27FC236}">
                <a16:creationId xmlns="" xmlns:a16="http://schemas.microsoft.com/office/drawing/2014/main" id="{AAE095AC-081E-33A2-FDBB-98B052165558}"/>
              </a:ext>
            </a:extLst>
          </p:cNvPr>
          <p:cNvSpPr/>
          <p:nvPr/>
        </p:nvSpPr>
        <p:spPr>
          <a:xfrm>
            <a:off x="5795703" y="1401546"/>
            <a:ext cx="3991893" cy="2406883"/>
          </a:xfrm>
          <a:prstGeom prst="roundRect">
            <a:avLst>
              <a:gd name="adj" fmla="val 11163"/>
            </a:avLst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4" name="Скругленный прямоугольник 73">
            <a:extLst>
              <a:ext uri="{FF2B5EF4-FFF2-40B4-BE49-F238E27FC236}">
                <a16:creationId xmlns="" xmlns:a16="http://schemas.microsoft.com/office/drawing/2014/main" id="{788C38C7-4DE5-24AC-7622-658BB16B4123}"/>
              </a:ext>
            </a:extLst>
          </p:cNvPr>
          <p:cNvSpPr/>
          <p:nvPr/>
        </p:nvSpPr>
        <p:spPr>
          <a:xfrm>
            <a:off x="4220619" y="3919791"/>
            <a:ext cx="2726172" cy="2388029"/>
          </a:xfrm>
          <a:prstGeom prst="roundRect">
            <a:avLst>
              <a:gd name="adj" fmla="val 10742"/>
            </a:avLst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5" name="Скругленный прямоугольник 74">
            <a:extLst>
              <a:ext uri="{FF2B5EF4-FFF2-40B4-BE49-F238E27FC236}">
                <a16:creationId xmlns="" xmlns:a16="http://schemas.microsoft.com/office/drawing/2014/main" id="{D53A4B05-5996-A019-A76C-03C280C9327F}"/>
              </a:ext>
            </a:extLst>
          </p:cNvPr>
          <p:cNvSpPr/>
          <p:nvPr/>
        </p:nvSpPr>
        <p:spPr>
          <a:xfrm>
            <a:off x="7061424" y="3919791"/>
            <a:ext cx="2726172" cy="2388029"/>
          </a:xfrm>
          <a:prstGeom prst="roundRect">
            <a:avLst>
              <a:gd name="adj" fmla="val 11752"/>
            </a:avLst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6" name="TextBox 75">
            <a:extLst>
              <a:ext uri="{FF2B5EF4-FFF2-40B4-BE49-F238E27FC236}">
                <a16:creationId xmlns="" xmlns:a16="http://schemas.microsoft.com/office/drawing/2014/main" id="{A1BBFC5A-DE30-051C-FEEB-53A884C8CC68}"/>
              </a:ext>
            </a:extLst>
          </p:cNvPr>
          <p:cNvSpPr txBox="1"/>
          <p:nvPr/>
        </p:nvSpPr>
        <p:spPr>
          <a:xfrm>
            <a:off x="853368" y="1584500"/>
            <a:ext cx="1740849" cy="8463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АКТИВНАЯ ИНФОРМАЦИОННАЯ              И КОНСУЛЬТАЦИОННАЯ ПОДДЕРЖКА ПРЕДПРИНИМАТЕЛЕЙ </a:t>
            </a:r>
            <a:endParaRPr lang="x-non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="" xmlns:a16="http://schemas.microsoft.com/office/drawing/2014/main" id="{F5029D8E-6FA5-39F6-980B-E624E0847E5F}"/>
              </a:ext>
            </a:extLst>
          </p:cNvPr>
          <p:cNvSpPr txBox="1"/>
          <p:nvPr/>
        </p:nvSpPr>
        <p:spPr>
          <a:xfrm>
            <a:off x="3762825" y="1584500"/>
            <a:ext cx="1416981" cy="135421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УМЕНЬШЕНИЕ КОЛИЧЕСТВА </a:t>
            </a:r>
          </a:p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СРОКОВ ПРОЦЕДУР, </a:t>
            </a:r>
          </a:p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НЕОБХОДИМЫХ </a:t>
            </a:r>
          </a:p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ПОЛУЧЕНИЯ </a:t>
            </a:r>
          </a:p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ИНВЕСТИЦИОННОЙ </a:t>
            </a:r>
          </a:p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ПЛОЩАДКИ </a:t>
            </a:r>
            <a:endParaRPr lang="x-non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="" xmlns:a16="http://schemas.microsoft.com/office/drawing/2014/main" id="{A5B46850-A2F4-926B-117B-28D7665D8D86}"/>
              </a:ext>
            </a:extLst>
          </p:cNvPr>
          <p:cNvSpPr txBox="1"/>
          <p:nvPr/>
        </p:nvSpPr>
        <p:spPr>
          <a:xfrm>
            <a:off x="853311" y="4128456"/>
            <a:ext cx="1740906" cy="10156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УМЕНЬШЕНИЕ КОЛИЧЕСТВА БЮРОКРАТИЧЕСКИХ ПРОЦЕДУР                           ДЛЯ ПОЛУЧЕНИЯ МЕР ПОДДЕРЖКИ 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="" xmlns:a16="http://schemas.microsoft.com/office/drawing/2014/main" id="{8BED9D75-83DC-7DB1-D63D-8AE176B201FF}"/>
              </a:ext>
            </a:extLst>
          </p:cNvPr>
          <p:cNvSpPr txBox="1"/>
          <p:nvPr/>
        </p:nvSpPr>
        <p:spPr>
          <a:xfrm>
            <a:off x="4462486" y="4135853"/>
            <a:ext cx="1647675" cy="8463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ПЕРЕНОС ПРОЦЕДУР               В ЭЛЕКТРОННЫЙ ВИД                          ДЛЯ СОКРАЩЕНИЯ ВРЕМЕННЫХ ИЗДЕРЖЕК </a:t>
            </a:r>
            <a:endParaRPr lang="ru-RU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="" xmlns:a16="http://schemas.microsoft.com/office/drawing/2014/main" id="{B7EE8951-3C5B-0C8C-FB1D-B73F3B4B4824}"/>
              </a:ext>
            </a:extLst>
          </p:cNvPr>
          <p:cNvSpPr txBox="1"/>
          <p:nvPr/>
        </p:nvSpPr>
        <p:spPr>
          <a:xfrm>
            <a:off x="6027053" y="1576659"/>
            <a:ext cx="1863880" cy="10156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СОЗДАНИЕ ПРОЕКТНОГО </a:t>
            </a:r>
          </a:p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ОФИСА, КОТОРЫЙ БУДЕТ </a:t>
            </a:r>
          </a:p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ЗАНИМАТЬСЯ ОЦЕНКОЙ И ПРОРАБОТКОЙ </a:t>
            </a:r>
          </a:p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ИНВЕСТИЦИОННЫХ </a:t>
            </a:r>
          </a:p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ПРОЕКТОВ </a:t>
            </a:r>
            <a:endParaRPr lang="x-none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="" xmlns:a16="http://schemas.microsoft.com/office/drawing/2014/main" id="{6BFBFDEB-7CB0-167B-22EE-584ADCCB8AF2}"/>
              </a:ext>
            </a:extLst>
          </p:cNvPr>
          <p:cNvSpPr txBox="1"/>
          <p:nvPr/>
        </p:nvSpPr>
        <p:spPr>
          <a:xfrm>
            <a:off x="7287978" y="4135853"/>
            <a:ext cx="1672569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СНИЖЕНИЕ НАЛОГОВЫХ СТАВОК ДЛЯ МСП</a:t>
            </a:r>
          </a:p>
        </p:txBody>
      </p:sp>
      <p:pic>
        <p:nvPicPr>
          <p:cNvPr id="113" name="Рисунок 112" descr="Пузырь с сообщением чата со сплошной заливкой">
            <a:extLst>
              <a:ext uri="{FF2B5EF4-FFF2-40B4-BE49-F238E27FC236}">
                <a16:creationId xmlns="" xmlns:a16="http://schemas.microsoft.com/office/drawing/2014/main" id="{6FF3168F-26EC-2BD5-8CA9-3F1917E5B4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895217" y="1554054"/>
            <a:ext cx="360000" cy="360000"/>
          </a:xfrm>
          <a:prstGeom prst="rect">
            <a:avLst/>
          </a:prstGeom>
        </p:spPr>
      </p:pic>
      <p:pic>
        <p:nvPicPr>
          <p:cNvPr id="114" name="Рисунок 113" descr="Включенный свет со сплошной заливкой">
            <a:extLst>
              <a:ext uri="{FF2B5EF4-FFF2-40B4-BE49-F238E27FC236}">
                <a16:creationId xmlns="" xmlns:a16="http://schemas.microsoft.com/office/drawing/2014/main" id="{A507D0C6-6F19-CAC5-87C3-03E2DD67C0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243785" y="1554054"/>
            <a:ext cx="360000" cy="360000"/>
          </a:xfrm>
          <a:prstGeom prst="rect">
            <a:avLst/>
          </a:prstGeom>
        </p:spPr>
      </p:pic>
      <p:pic>
        <p:nvPicPr>
          <p:cNvPr id="115" name="Рисунок 114" descr="Пользовательский интерфейс и взаимодействие с пользователем со сплошной заливкой">
            <a:extLst>
              <a:ext uri="{FF2B5EF4-FFF2-40B4-BE49-F238E27FC236}">
                <a16:creationId xmlns="" xmlns:a16="http://schemas.microsoft.com/office/drawing/2014/main" id="{16B02601-C0C0-44A1-68D7-F77C9BE3997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391808" y="4095217"/>
            <a:ext cx="360000" cy="360000"/>
          </a:xfrm>
          <a:prstGeom prst="rect">
            <a:avLst/>
          </a:prstGeom>
        </p:spPr>
      </p:pic>
      <p:pic>
        <p:nvPicPr>
          <p:cNvPr id="120" name="Рисунок 119" descr="Секундомер 25% со сплошной заливкой">
            <a:extLst>
              <a:ext uri="{FF2B5EF4-FFF2-40B4-BE49-F238E27FC236}">
                <a16:creationId xmlns="" xmlns:a16="http://schemas.microsoft.com/office/drawing/2014/main" id="{C1CF9739-4EC1-F0B1-CCD2-2CE85E7B24C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580435" y="4095217"/>
            <a:ext cx="360000" cy="360000"/>
          </a:xfrm>
          <a:prstGeom prst="rect">
            <a:avLst/>
          </a:prstGeom>
        </p:spPr>
      </p:pic>
      <p:pic>
        <p:nvPicPr>
          <p:cNvPr id="122" name="Рисунок 121" descr="Секундомер 25% со сплошной заливкой">
            <a:extLst>
              <a:ext uri="{FF2B5EF4-FFF2-40B4-BE49-F238E27FC236}">
                <a16:creationId xmlns="" xmlns:a16="http://schemas.microsoft.com/office/drawing/2014/main" id="{3ABCC45C-9288-4DDA-1F0D-140CBB2322B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180039" y="1554054"/>
            <a:ext cx="360000" cy="360000"/>
          </a:xfrm>
          <a:prstGeom prst="rect">
            <a:avLst/>
          </a:prstGeom>
        </p:spPr>
      </p:pic>
      <p:pic>
        <p:nvPicPr>
          <p:cNvPr id="125" name="Рисунок 124" descr="Диаграмма с тенденцией спада со сплошной заливкой">
            <a:extLst>
              <a:ext uri="{FF2B5EF4-FFF2-40B4-BE49-F238E27FC236}">
                <a16:creationId xmlns="" xmlns:a16="http://schemas.microsoft.com/office/drawing/2014/main" id="{DEDD0709-CCD1-79B5-EB24-340104B7E51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280720" y="4085532"/>
            <a:ext cx="360000" cy="360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6D039E78-DDBD-6C9E-543E-03C0F9AF1E1D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МАРКСОВСКОГО МУНИЦИПАЛЬНОГО РАЙОНА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2" descr="C:\Users\нигматулинаои\Desktop\для презентации\Герб Маркс - без фона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50335" y="13063"/>
            <a:ext cx="655665" cy="7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23201819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Рисунок 66" descr="Презентация с организационной диаграммой со сплошной заливкой">
            <a:extLst>
              <a:ext uri="{FF2B5EF4-FFF2-40B4-BE49-F238E27FC236}">
                <a16:creationId xmlns="" xmlns:a16="http://schemas.microsoft.com/office/drawing/2014/main" id="{A71FDA74-3CF5-F1A5-4106-138AE36E9A0D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76578" y="2501820"/>
            <a:ext cx="360000" cy="360000"/>
          </a:xfrm>
          <a:prstGeom prst="rect">
            <a:avLst/>
          </a:prstGeom>
        </p:spPr>
      </p:pic>
      <p:pic>
        <p:nvPicPr>
          <p:cNvPr id="65" name="Рисунок 64" descr="Магнит со сплошной заливкой">
            <a:extLst>
              <a:ext uri="{FF2B5EF4-FFF2-40B4-BE49-F238E27FC236}">
                <a16:creationId xmlns="" xmlns:a16="http://schemas.microsoft.com/office/drawing/2014/main" id="{59F18960-354C-24C7-7FA2-B551F64ACC96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427031" y="2516875"/>
            <a:ext cx="360000" cy="360000"/>
          </a:xfrm>
          <a:prstGeom prst="rect">
            <a:avLst/>
          </a:prstGeom>
        </p:spPr>
      </p:pic>
      <p:pic>
        <p:nvPicPr>
          <p:cNvPr id="53" name="Рисунок 52" descr="Производство со сплошной заливкой">
            <a:extLst>
              <a:ext uri="{FF2B5EF4-FFF2-40B4-BE49-F238E27FC236}">
                <a16:creationId xmlns="" xmlns:a16="http://schemas.microsoft.com/office/drawing/2014/main" id="{33405C6C-F338-66DE-9830-A2374EBCBE2F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76578" y="5058538"/>
            <a:ext cx="360000" cy="360000"/>
          </a:xfrm>
          <a:prstGeom prst="rect">
            <a:avLst/>
          </a:prstGeom>
        </p:spPr>
      </p:pic>
      <p:pic>
        <p:nvPicPr>
          <p:cNvPr id="56" name="Рисунок 55" descr="Портфель со сплошной заливкой">
            <a:extLst>
              <a:ext uri="{FF2B5EF4-FFF2-40B4-BE49-F238E27FC236}">
                <a16:creationId xmlns="" xmlns:a16="http://schemas.microsoft.com/office/drawing/2014/main" id="{E3D5026D-F530-776D-1F39-B579F42740B5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76578" y="3129977"/>
            <a:ext cx="360000" cy="360000"/>
          </a:xfrm>
          <a:prstGeom prst="rect">
            <a:avLst/>
          </a:prstGeom>
        </p:spPr>
      </p:pic>
      <p:pic>
        <p:nvPicPr>
          <p:cNvPr id="60" name="Рисунок 59" descr="Включенный свет со сплошной заливкой">
            <a:extLst>
              <a:ext uri="{FF2B5EF4-FFF2-40B4-BE49-F238E27FC236}">
                <a16:creationId xmlns="" xmlns:a16="http://schemas.microsoft.com/office/drawing/2014/main" id="{7C7AD6CC-787D-CD34-EA28-14CBC13E58EB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889910" y="2507195"/>
            <a:ext cx="360000" cy="360000"/>
          </a:xfrm>
          <a:prstGeom prst="rect">
            <a:avLst/>
          </a:prstGeom>
        </p:spPr>
      </p:pic>
      <p:sp>
        <p:nvSpPr>
          <p:cNvPr id="39" name="Скругленный прямоугольник 38">
            <a:extLst>
              <a:ext uri="{FF2B5EF4-FFF2-40B4-BE49-F238E27FC236}">
                <a16:creationId xmlns="" xmlns:a16="http://schemas.microsoft.com/office/drawing/2014/main" id="{27DC45EC-6B72-FC57-F6E6-430D336317AA}"/>
              </a:ext>
            </a:extLst>
          </p:cNvPr>
          <p:cNvSpPr/>
          <p:nvPr/>
        </p:nvSpPr>
        <p:spPr>
          <a:xfrm>
            <a:off x="640991" y="2269714"/>
            <a:ext cx="4497839" cy="1483045"/>
          </a:xfrm>
          <a:prstGeom prst="roundRect">
            <a:avLst>
              <a:gd name="adj" fmla="val 16682"/>
            </a:avLst>
          </a:prstGeom>
          <a:noFill/>
          <a:ln>
            <a:solidFill>
              <a:schemeClr val="tx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0" name="Скругленный прямоугольник 39">
            <a:extLst>
              <a:ext uri="{FF2B5EF4-FFF2-40B4-BE49-F238E27FC236}">
                <a16:creationId xmlns="" xmlns:a16="http://schemas.microsoft.com/office/drawing/2014/main" id="{6C471008-A80D-1F1B-BC66-2067DA06313A}"/>
              </a:ext>
            </a:extLst>
          </p:cNvPr>
          <p:cNvSpPr/>
          <p:nvPr/>
        </p:nvSpPr>
        <p:spPr>
          <a:xfrm>
            <a:off x="640991" y="1376761"/>
            <a:ext cx="4497839" cy="775596"/>
          </a:xfrm>
          <a:prstGeom prst="roundRect">
            <a:avLst>
              <a:gd name="adj" fmla="val 34277"/>
            </a:avLst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ЭФФЕКТИВНАЯ РАБОТА С ИНВЕСТОРАМИ</a:t>
            </a:r>
          </a:p>
        </p:txBody>
      </p:sp>
      <p:sp>
        <p:nvSpPr>
          <p:cNvPr id="17" name="Скругленный прямоугольник 16">
            <a:extLst>
              <a:ext uri="{FF2B5EF4-FFF2-40B4-BE49-F238E27FC236}">
                <a16:creationId xmlns="" xmlns:a16="http://schemas.microsoft.com/office/drawing/2014/main" id="{F7E90DD8-F625-774B-4916-57BEE3A50CB4}"/>
              </a:ext>
            </a:extLst>
          </p:cNvPr>
          <p:cNvSpPr/>
          <p:nvPr/>
        </p:nvSpPr>
        <p:spPr>
          <a:xfrm>
            <a:off x="627014" y="4824775"/>
            <a:ext cx="4497839" cy="1483045"/>
          </a:xfrm>
          <a:prstGeom prst="roundRect">
            <a:avLst>
              <a:gd name="adj" fmla="val 16682"/>
            </a:avLst>
          </a:prstGeom>
          <a:noFill/>
          <a:ln>
            <a:solidFill>
              <a:schemeClr val="tx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3" name="Скругленный прямоугольник 12">
            <a:extLst>
              <a:ext uri="{FF2B5EF4-FFF2-40B4-BE49-F238E27FC236}">
                <a16:creationId xmlns="" xmlns:a16="http://schemas.microsoft.com/office/drawing/2014/main" id="{2F259C10-BB78-48DB-70DD-10B33B701093}"/>
              </a:ext>
            </a:extLst>
          </p:cNvPr>
          <p:cNvSpPr/>
          <p:nvPr/>
        </p:nvSpPr>
        <p:spPr>
          <a:xfrm>
            <a:off x="627014" y="3931822"/>
            <a:ext cx="4497839" cy="775596"/>
          </a:xfrm>
          <a:prstGeom prst="roundRect">
            <a:avLst>
              <a:gd name="adj" fmla="val 34277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1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РАЗВИТИЕ ПРЕДПРИНИМАТЕЛЬСТВА</a:t>
            </a:r>
            <a:endParaRPr kumimoji="0" lang="ru-RU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ОБРАЗ БУДУЩЕГО</a:t>
            </a: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=""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1077375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 будущего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="" xmlns:a16="http://schemas.microsoft.com/office/drawing/2014/main" id="{B54F722C-2069-3D02-CFC9-7B8A4D82B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45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Скругленный прямоугольник 42">
            <a:extLst>
              <a:ext uri="{FF2B5EF4-FFF2-40B4-BE49-F238E27FC236}">
                <a16:creationId xmlns="" xmlns:a16="http://schemas.microsoft.com/office/drawing/2014/main" id="{601F0F1B-D35B-D76C-54E6-EAC417466077}"/>
              </a:ext>
            </a:extLst>
          </p:cNvPr>
          <p:cNvSpPr/>
          <p:nvPr/>
        </p:nvSpPr>
        <p:spPr>
          <a:xfrm>
            <a:off x="5300092" y="1376761"/>
            <a:ext cx="4497839" cy="775596"/>
          </a:xfrm>
          <a:prstGeom prst="roundRect">
            <a:avLst>
              <a:gd name="adj" fmla="val 34277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СОЦИАЛЬНАЯ ИНФРАСТРУКТУРА</a:t>
            </a:r>
          </a:p>
        </p:txBody>
      </p:sp>
      <p:sp>
        <p:nvSpPr>
          <p:cNvPr id="46" name="Скругленный прямоугольник 45">
            <a:extLst>
              <a:ext uri="{FF2B5EF4-FFF2-40B4-BE49-F238E27FC236}">
                <a16:creationId xmlns="" xmlns:a16="http://schemas.microsoft.com/office/drawing/2014/main" id="{AE91EFE9-B67B-0E7F-6272-816E1137AE9A}"/>
              </a:ext>
            </a:extLst>
          </p:cNvPr>
          <p:cNvSpPr/>
          <p:nvPr/>
        </p:nvSpPr>
        <p:spPr>
          <a:xfrm>
            <a:off x="5286115" y="4824775"/>
            <a:ext cx="4497839" cy="1483045"/>
          </a:xfrm>
          <a:prstGeom prst="roundRect">
            <a:avLst>
              <a:gd name="adj" fmla="val 16682"/>
            </a:avLst>
          </a:prstGeom>
          <a:noFill/>
          <a:ln>
            <a:solidFill>
              <a:schemeClr val="tx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7" name="Скругленный прямоугольник 46">
            <a:extLst>
              <a:ext uri="{FF2B5EF4-FFF2-40B4-BE49-F238E27FC236}">
                <a16:creationId xmlns="" xmlns:a16="http://schemas.microsoft.com/office/drawing/2014/main" id="{38997C38-2D25-2F3C-467D-A9A159CF5BA9}"/>
              </a:ext>
            </a:extLst>
          </p:cNvPr>
          <p:cNvSpPr/>
          <p:nvPr/>
        </p:nvSpPr>
        <p:spPr>
          <a:xfrm>
            <a:off x="5286115" y="3931822"/>
            <a:ext cx="4497839" cy="775596"/>
          </a:xfrm>
          <a:prstGeom prst="roundRect">
            <a:avLst>
              <a:gd name="adj" fmla="val 34277"/>
            </a:avLst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РАЗВИТИЕ ТУРИЗМА</a:t>
            </a:r>
            <a:endParaRPr kumimoji="0" lang="ru-RU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="" xmlns:a16="http://schemas.microsoft.com/office/drawing/2014/main" id="{F20282E4-2CCC-CE9A-16F7-CC2F77DF86AD}"/>
              </a:ext>
            </a:extLst>
          </p:cNvPr>
          <p:cNvSpPr txBox="1"/>
          <p:nvPr/>
        </p:nvSpPr>
        <p:spPr>
          <a:xfrm>
            <a:off x="1201370" y="2517918"/>
            <a:ext cx="1678936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создана дорожная карта         по работе с инвесторами 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="" xmlns:a16="http://schemas.microsoft.com/office/drawing/2014/main" id="{A94ACB4A-9A05-F909-1488-4F131CC71B1A}"/>
              </a:ext>
            </a:extLst>
          </p:cNvPr>
          <p:cNvSpPr txBox="1"/>
          <p:nvPr/>
        </p:nvSpPr>
        <p:spPr>
          <a:xfrm>
            <a:off x="1201370" y="3133052"/>
            <a:ext cx="1678936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100% компаний знакомы </a:t>
            </a:r>
          </a:p>
          <a:p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с инвестиционным уполномоченным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5408F2D5-E7B1-9859-0C27-C31633C7E698}"/>
              </a:ext>
            </a:extLst>
          </p:cNvPr>
          <p:cNvSpPr txBox="1"/>
          <p:nvPr/>
        </p:nvSpPr>
        <p:spPr>
          <a:xfrm>
            <a:off x="3321000" y="2520096"/>
            <a:ext cx="1678936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создан проектный офис, осуществляющий поддержку инвесторов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24F59DAE-E625-FF39-4A40-C8BC8563FB0D}"/>
              </a:ext>
            </a:extLst>
          </p:cNvPr>
          <p:cNvSpPr txBox="1"/>
          <p:nvPr/>
        </p:nvSpPr>
        <p:spPr>
          <a:xfrm>
            <a:off x="3321000" y="3135230"/>
            <a:ext cx="1678936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50% компаний реализует </a:t>
            </a:r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инвестиционные проекты</a:t>
            </a:r>
          </a:p>
        </p:txBody>
      </p:sp>
      <p:sp>
        <p:nvSpPr>
          <p:cNvPr id="11" name="Скругленный прямоугольник 10">
            <a:extLst>
              <a:ext uri="{FF2B5EF4-FFF2-40B4-BE49-F238E27FC236}">
                <a16:creationId xmlns="" xmlns:a16="http://schemas.microsoft.com/office/drawing/2014/main" id="{618FEF85-AC48-801F-7205-52FD68D929CC}"/>
              </a:ext>
            </a:extLst>
          </p:cNvPr>
          <p:cNvSpPr/>
          <p:nvPr/>
        </p:nvSpPr>
        <p:spPr>
          <a:xfrm>
            <a:off x="5300092" y="2279394"/>
            <a:ext cx="4497839" cy="1483045"/>
          </a:xfrm>
          <a:prstGeom prst="roundRect">
            <a:avLst>
              <a:gd name="adj" fmla="val 16682"/>
            </a:avLst>
          </a:prstGeom>
          <a:noFill/>
          <a:ln>
            <a:solidFill>
              <a:schemeClr val="tx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71D9B1EA-DB20-61B1-E164-5A2A943B0C14}"/>
              </a:ext>
            </a:extLst>
          </p:cNvPr>
          <p:cNvSpPr txBox="1"/>
          <p:nvPr/>
        </p:nvSpPr>
        <p:spPr>
          <a:xfrm>
            <a:off x="5860471" y="2527598"/>
            <a:ext cx="1678936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Запущены новые спортивные кружки</a:t>
            </a:r>
            <a:endParaRPr lang="ru-RU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77E3B099-CCDB-6CD6-7DE2-CED2B6AE20D0}"/>
              </a:ext>
            </a:extLst>
          </p:cNvPr>
          <p:cNvSpPr txBox="1"/>
          <p:nvPr/>
        </p:nvSpPr>
        <p:spPr>
          <a:xfrm>
            <a:off x="5860471" y="3023979"/>
            <a:ext cx="1951118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Проведена модернизация инженерной инфраструктуры , увеличена протяженность дорог  с твердым покрытием </a:t>
            </a:r>
            <a:endParaRPr lang="ru-RU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5E37CA68-5F42-E3F6-4C90-682B1AD80B30}"/>
              </a:ext>
            </a:extLst>
          </p:cNvPr>
          <p:cNvSpPr txBox="1"/>
          <p:nvPr/>
        </p:nvSpPr>
        <p:spPr>
          <a:xfrm>
            <a:off x="7980101" y="2529776"/>
            <a:ext cx="1678936" cy="7694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/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улучшена работа учреждений здравоохранения                       и сокращено число жалоб        от населения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0DBB4721-DFED-CF1D-F788-C8DB8F076DD0}"/>
              </a:ext>
            </a:extLst>
          </p:cNvPr>
          <p:cNvSpPr txBox="1"/>
          <p:nvPr/>
        </p:nvSpPr>
        <p:spPr>
          <a:xfrm>
            <a:off x="1200632" y="5131558"/>
            <a:ext cx="1986119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открыт центр поддержки МСП</a:t>
            </a:r>
            <a:endParaRPr lang="ru-RU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C37C5565-DE52-186C-6CB0-BF8365BF57B2}"/>
              </a:ext>
            </a:extLst>
          </p:cNvPr>
          <p:cNvSpPr txBox="1"/>
          <p:nvPr/>
        </p:nvSpPr>
        <p:spPr>
          <a:xfrm>
            <a:off x="1200632" y="5678588"/>
            <a:ext cx="2804985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осуществляется стабильная поддержка предпринимателей </a:t>
            </a:r>
            <a:endParaRPr lang="ru-RU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" name="Рисунок 27" descr="Дождь со сплошной заливкой">
            <a:extLst>
              <a:ext uri="{FF2B5EF4-FFF2-40B4-BE49-F238E27FC236}">
                <a16:creationId xmlns="" xmlns:a16="http://schemas.microsoft.com/office/drawing/2014/main" id="{F5D798C4-229A-E583-49AC-F141EA86DBEC}"/>
              </a:ext>
            </a:extLst>
          </p:cNvPr>
          <p:cNvPicPr>
            <a:picLocks noChangeAspect="1"/>
          </p:cNvPicPr>
          <p:nvPr/>
        </p:nvPicPr>
        <p:blipFill>
          <a:blip r:embed="rId1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=""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69839" y="5691329"/>
            <a:ext cx="360000" cy="360000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85158D1E-D578-B354-C1C5-91E0359E2077}"/>
              </a:ext>
            </a:extLst>
          </p:cNvPr>
          <p:cNvSpPr txBox="1"/>
          <p:nvPr/>
        </p:nvSpPr>
        <p:spPr>
          <a:xfrm>
            <a:off x="5894999" y="5135936"/>
            <a:ext cx="2628027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открыты новые туристические  тропы и маршруты</a:t>
            </a:r>
            <a:endParaRPr lang="ru-RU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4" name="Рисунок 53" descr="Указатель со сплошной заливкой">
            <a:extLst>
              <a:ext uri="{FF2B5EF4-FFF2-40B4-BE49-F238E27FC236}">
                <a16:creationId xmlns="" xmlns:a16="http://schemas.microsoft.com/office/drawing/2014/main" id="{2E90625B-01F9-43BF-E9A6-4E55458F3806}"/>
              </a:ext>
            </a:extLst>
          </p:cNvPr>
          <p:cNvPicPr>
            <a:picLocks noChangeAspect="1"/>
          </p:cNvPicPr>
          <p:nvPr/>
        </p:nvPicPr>
        <p:blipFill>
          <a:blip r:embed="rId1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=""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476935" y="5172838"/>
            <a:ext cx="360000" cy="360000"/>
          </a:xfrm>
          <a:prstGeom prst="rect">
            <a:avLst/>
          </a:prstGeom>
        </p:spPr>
      </p:pic>
      <p:pic>
        <p:nvPicPr>
          <p:cNvPr id="55" name="Рисунок 54" descr="Монеты со сплошной заливкой">
            <a:extLst>
              <a:ext uri="{FF2B5EF4-FFF2-40B4-BE49-F238E27FC236}">
                <a16:creationId xmlns="" xmlns:a16="http://schemas.microsoft.com/office/drawing/2014/main" id="{1B12B108-650A-B97C-FF9F-E45BAE6F2FA8}"/>
              </a:ext>
            </a:extLst>
          </p:cNvPr>
          <p:cNvPicPr>
            <a:picLocks noChangeAspect="1"/>
          </p:cNvPicPr>
          <p:nvPr/>
        </p:nvPicPr>
        <p:blipFill>
          <a:blip r:embed="rId17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=""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2885821" y="3145948"/>
            <a:ext cx="360000" cy="360000"/>
          </a:xfrm>
          <a:prstGeom prst="rect">
            <a:avLst/>
          </a:prstGeom>
        </p:spPr>
      </p:pic>
      <p:pic>
        <p:nvPicPr>
          <p:cNvPr id="63" name="Рисунок 62" descr="Больница со сплошной заливкой">
            <a:extLst>
              <a:ext uri="{FF2B5EF4-FFF2-40B4-BE49-F238E27FC236}">
                <a16:creationId xmlns="" xmlns:a16="http://schemas.microsoft.com/office/drawing/2014/main" id="{00C3C3F4-F168-3E9E-D573-6F6FB2802C0D}"/>
              </a:ext>
            </a:extLst>
          </p:cNvPr>
          <p:cNvPicPr>
            <a:picLocks noChangeAspect="1"/>
          </p:cNvPicPr>
          <p:nvPr/>
        </p:nvPicPr>
        <p:blipFill>
          <a:blip r:embed="rId19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=""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7539470" y="2516875"/>
            <a:ext cx="360000" cy="360000"/>
          </a:xfrm>
          <a:prstGeom prst="rect">
            <a:avLst/>
          </a:prstGeom>
        </p:spPr>
      </p:pic>
      <p:pic>
        <p:nvPicPr>
          <p:cNvPr id="58" name="Рисунок 57" descr="Схема с ветвлением со сплошной заливкой">
            <a:extLst>
              <a:ext uri="{FF2B5EF4-FFF2-40B4-BE49-F238E27FC236}">
                <a16:creationId xmlns="" xmlns:a16="http://schemas.microsoft.com/office/drawing/2014/main" id="{BF9AC441-E179-D4A0-17BF-C57B0249C6FF}"/>
              </a:ext>
            </a:extLst>
          </p:cNvPr>
          <p:cNvPicPr>
            <a:picLocks noChangeAspect="1"/>
          </p:cNvPicPr>
          <p:nvPr/>
        </p:nvPicPr>
        <p:blipFill>
          <a:blip r:embed="rId21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=""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5489054" y="3086571"/>
            <a:ext cx="360000" cy="360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8D1CBB25-549C-8288-0CB6-AE914774C6FF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МАРКСОВСКОГО МУНИЦИПАЛЬНОГО РАЙОНА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5" name="Рисунок 34" descr="Указатель со сплошной заливкой">
            <a:extLst>
              <a:ext uri="{FF2B5EF4-FFF2-40B4-BE49-F238E27FC236}">
                <a16:creationId xmlns="" xmlns:a16="http://schemas.microsoft.com/office/drawing/2014/main" id="{2E90625B-01F9-43BF-E9A6-4E55458F3806}"/>
              </a:ext>
            </a:extLst>
          </p:cNvPr>
          <p:cNvPicPr>
            <a:picLocks noChangeAspect="1"/>
          </p:cNvPicPr>
          <p:nvPr/>
        </p:nvPicPr>
        <p:blipFill>
          <a:blip r:embed="rId1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=""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513329" y="5652784"/>
            <a:ext cx="360000" cy="360000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5875361" y="5656997"/>
            <a:ext cx="27069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наличие развитой туристической инфраструктуры</a:t>
            </a:r>
          </a:p>
        </p:txBody>
      </p:sp>
      <p:pic>
        <p:nvPicPr>
          <p:cNvPr id="37" name="Picture 2" descr="C:\Users\нигматулинаои\Desktop\для презентации\Герб Маркс - без фона.png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50335" y="13063"/>
            <a:ext cx="655665" cy="7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13603607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Рисунок 44">
            <a:extLst>
              <a:ext uri="{FF2B5EF4-FFF2-40B4-BE49-F238E27FC236}">
                <a16:creationId xmlns="" xmlns:a16="http://schemas.microsoft.com/office/drawing/2014/main" id="{9244ACF3-07CE-8C48-5C7B-F36EF4713F5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rgbClr val="B1C1E4">
                <a:tint val="45000"/>
                <a:satMod val="400000"/>
              </a:srgbClr>
            </a:duotone>
          </a:blip>
          <a:srcRect l="39399" r="11617"/>
          <a:stretch/>
        </p:blipFill>
        <p:spPr>
          <a:xfrm>
            <a:off x="627017" y="2289848"/>
            <a:ext cx="2951999" cy="4019039"/>
          </a:xfrm>
          <a:custGeom>
            <a:avLst/>
            <a:gdLst>
              <a:gd name="connsiteX0" fmla="*/ 254551 w 2951999"/>
              <a:gd name="connsiteY0" fmla="*/ 0 h 4019039"/>
              <a:gd name="connsiteX1" fmla="*/ 2697448 w 2951999"/>
              <a:gd name="connsiteY1" fmla="*/ 0 h 4019039"/>
              <a:gd name="connsiteX2" fmla="*/ 2951999 w 2951999"/>
              <a:gd name="connsiteY2" fmla="*/ 254551 h 4019039"/>
              <a:gd name="connsiteX3" fmla="*/ 2951999 w 2951999"/>
              <a:gd name="connsiteY3" fmla="*/ 3764488 h 4019039"/>
              <a:gd name="connsiteX4" fmla="*/ 2697448 w 2951999"/>
              <a:gd name="connsiteY4" fmla="*/ 4019039 h 4019039"/>
              <a:gd name="connsiteX5" fmla="*/ 254551 w 2951999"/>
              <a:gd name="connsiteY5" fmla="*/ 4019039 h 4019039"/>
              <a:gd name="connsiteX6" fmla="*/ 0 w 2951999"/>
              <a:gd name="connsiteY6" fmla="*/ 3764488 h 4019039"/>
              <a:gd name="connsiteX7" fmla="*/ 0 w 2951999"/>
              <a:gd name="connsiteY7" fmla="*/ 254551 h 4019039"/>
              <a:gd name="connsiteX8" fmla="*/ 254551 w 2951999"/>
              <a:gd name="connsiteY8" fmla="*/ 0 h 401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51999" h="4019039">
                <a:moveTo>
                  <a:pt x="254551" y="0"/>
                </a:moveTo>
                <a:lnTo>
                  <a:pt x="2697448" y="0"/>
                </a:lnTo>
                <a:cubicBezTo>
                  <a:pt x="2838033" y="0"/>
                  <a:pt x="2951999" y="113966"/>
                  <a:pt x="2951999" y="254551"/>
                </a:cubicBezTo>
                <a:lnTo>
                  <a:pt x="2951999" y="3764488"/>
                </a:lnTo>
                <a:cubicBezTo>
                  <a:pt x="2951999" y="3905073"/>
                  <a:pt x="2838033" y="4019039"/>
                  <a:pt x="2697448" y="4019039"/>
                </a:cubicBezTo>
                <a:lnTo>
                  <a:pt x="254551" y="4019039"/>
                </a:lnTo>
                <a:cubicBezTo>
                  <a:pt x="113966" y="4019039"/>
                  <a:pt x="0" y="3905073"/>
                  <a:pt x="0" y="3764488"/>
                </a:cubicBezTo>
                <a:lnTo>
                  <a:pt x="0" y="254551"/>
                </a:lnTo>
                <a:cubicBezTo>
                  <a:pt x="0" y="113966"/>
                  <a:pt x="113966" y="0"/>
                  <a:pt x="254551" y="0"/>
                </a:cubicBezTo>
                <a:close/>
              </a:path>
            </a:pathLst>
          </a:custGeom>
        </p:spPr>
      </p:pic>
      <p:pic>
        <p:nvPicPr>
          <p:cNvPr id="36" name="Рисунок 35">
            <a:extLst>
              <a:ext uri="{FF2B5EF4-FFF2-40B4-BE49-F238E27FC236}">
                <a16:creationId xmlns="" xmlns:a16="http://schemas.microsoft.com/office/drawing/2014/main" id="{CC864A68-2B3B-171C-EA5F-BD61003599E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prstClr val="black"/>
              <a:srgbClr val="B1C1E4">
                <a:tint val="45000"/>
                <a:satMod val="400000"/>
              </a:srgbClr>
            </a:duotone>
          </a:blip>
          <a:srcRect l="31746" r="19244"/>
          <a:stretch/>
        </p:blipFill>
        <p:spPr>
          <a:xfrm>
            <a:off x="3723246" y="2287721"/>
            <a:ext cx="2951999" cy="4020102"/>
          </a:xfrm>
          <a:custGeom>
            <a:avLst/>
            <a:gdLst>
              <a:gd name="connsiteX0" fmla="*/ 302668 w 2951999"/>
              <a:gd name="connsiteY0" fmla="*/ 0 h 4020102"/>
              <a:gd name="connsiteX1" fmla="*/ 2649331 w 2951999"/>
              <a:gd name="connsiteY1" fmla="*/ 0 h 4020102"/>
              <a:gd name="connsiteX2" fmla="*/ 2951999 w 2951999"/>
              <a:gd name="connsiteY2" fmla="*/ 302668 h 4020102"/>
              <a:gd name="connsiteX3" fmla="*/ 2951999 w 2951999"/>
              <a:gd name="connsiteY3" fmla="*/ 3717434 h 4020102"/>
              <a:gd name="connsiteX4" fmla="*/ 2649331 w 2951999"/>
              <a:gd name="connsiteY4" fmla="*/ 4020102 h 4020102"/>
              <a:gd name="connsiteX5" fmla="*/ 302668 w 2951999"/>
              <a:gd name="connsiteY5" fmla="*/ 4020102 h 4020102"/>
              <a:gd name="connsiteX6" fmla="*/ 0 w 2951999"/>
              <a:gd name="connsiteY6" fmla="*/ 3717434 h 4020102"/>
              <a:gd name="connsiteX7" fmla="*/ 0 w 2951999"/>
              <a:gd name="connsiteY7" fmla="*/ 302668 h 4020102"/>
              <a:gd name="connsiteX8" fmla="*/ 302668 w 2951999"/>
              <a:gd name="connsiteY8" fmla="*/ 0 h 4020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51999" h="4020102">
                <a:moveTo>
                  <a:pt x="302668" y="0"/>
                </a:moveTo>
                <a:lnTo>
                  <a:pt x="2649331" y="0"/>
                </a:lnTo>
                <a:cubicBezTo>
                  <a:pt x="2816490" y="0"/>
                  <a:pt x="2951999" y="135509"/>
                  <a:pt x="2951999" y="302668"/>
                </a:cubicBezTo>
                <a:lnTo>
                  <a:pt x="2951999" y="3717434"/>
                </a:lnTo>
                <a:cubicBezTo>
                  <a:pt x="2951999" y="3884593"/>
                  <a:pt x="2816490" y="4020102"/>
                  <a:pt x="2649331" y="4020102"/>
                </a:cubicBezTo>
                <a:lnTo>
                  <a:pt x="302668" y="4020102"/>
                </a:lnTo>
                <a:cubicBezTo>
                  <a:pt x="135509" y="4020102"/>
                  <a:pt x="0" y="3884593"/>
                  <a:pt x="0" y="3717434"/>
                </a:cubicBezTo>
                <a:lnTo>
                  <a:pt x="0" y="302668"/>
                </a:lnTo>
                <a:cubicBezTo>
                  <a:pt x="0" y="135509"/>
                  <a:pt x="135509" y="0"/>
                  <a:pt x="302668" y="0"/>
                </a:cubicBezTo>
                <a:close/>
              </a:path>
            </a:pathLst>
          </a:custGeom>
        </p:spPr>
      </p:pic>
      <p:pic>
        <p:nvPicPr>
          <p:cNvPr id="33" name="Рисунок 32">
            <a:extLst>
              <a:ext uri="{FF2B5EF4-FFF2-40B4-BE49-F238E27FC236}">
                <a16:creationId xmlns="" xmlns:a16="http://schemas.microsoft.com/office/drawing/2014/main" id="{362DE3EF-92F1-3DE0-AB7F-29BDCCA9BCD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duotone>
              <a:prstClr val="black"/>
              <a:srgbClr val="B1C1E4">
                <a:tint val="45000"/>
                <a:satMod val="400000"/>
              </a:srgbClr>
            </a:duotone>
          </a:blip>
          <a:srcRect l="37218" t="290" r="21477" b="-290"/>
          <a:stretch/>
        </p:blipFill>
        <p:spPr>
          <a:xfrm>
            <a:off x="6819476" y="2287721"/>
            <a:ext cx="2951999" cy="4073890"/>
          </a:xfrm>
          <a:custGeom>
            <a:avLst/>
            <a:gdLst>
              <a:gd name="connsiteX0" fmla="*/ 302668 w 2951999"/>
              <a:gd name="connsiteY0" fmla="*/ 0 h 4020102"/>
              <a:gd name="connsiteX1" fmla="*/ 2649331 w 2951999"/>
              <a:gd name="connsiteY1" fmla="*/ 0 h 4020102"/>
              <a:gd name="connsiteX2" fmla="*/ 2951999 w 2951999"/>
              <a:gd name="connsiteY2" fmla="*/ 302668 h 4020102"/>
              <a:gd name="connsiteX3" fmla="*/ 2951999 w 2951999"/>
              <a:gd name="connsiteY3" fmla="*/ 3717434 h 4020102"/>
              <a:gd name="connsiteX4" fmla="*/ 2649331 w 2951999"/>
              <a:gd name="connsiteY4" fmla="*/ 4020102 h 4020102"/>
              <a:gd name="connsiteX5" fmla="*/ 302668 w 2951999"/>
              <a:gd name="connsiteY5" fmla="*/ 4020102 h 4020102"/>
              <a:gd name="connsiteX6" fmla="*/ 0 w 2951999"/>
              <a:gd name="connsiteY6" fmla="*/ 3717434 h 4020102"/>
              <a:gd name="connsiteX7" fmla="*/ 0 w 2951999"/>
              <a:gd name="connsiteY7" fmla="*/ 302668 h 4020102"/>
              <a:gd name="connsiteX8" fmla="*/ 302668 w 2951999"/>
              <a:gd name="connsiteY8" fmla="*/ 0 h 4020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51999" h="4020102">
                <a:moveTo>
                  <a:pt x="302668" y="0"/>
                </a:moveTo>
                <a:lnTo>
                  <a:pt x="2649331" y="0"/>
                </a:lnTo>
                <a:cubicBezTo>
                  <a:pt x="2816490" y="0"/>
                  <a:pt x="2951999" y="135509"/>
                  <a:pt x="2951999" y="302668"/>
                </a:cubicBezTo>
                <a:lnTo>
                  <a:pt x="2951999" y="3717434"/>
                </a:lnTo>
                <a:cubicBezTo>
                  <a:pt x="2951999" y="3884593"/>
                  <a:pt x="2816490" y="4020102"/>
                  <a:pt x="2649331" y="4020102"/>
                </a:cubicBezTo>
                <a:lnTo>
                  <a:pt x="302668" y="4020102"/>
                </a:lnTo>
                <a:cubicBezTo>
                  <a:pt x="135509" y="4020102"/>
                  <a:pt x="0" y="3884593"/>
                  <a:pt x="0" y="3717434"/>
                </a:cubicBezTo>
                <a:lnTo>
                  <a:pt x="0" y="302668"/>
                </a:lnTo>
                <a:cubicBezTo>
                  <a:pt x="0" y="135509"/>
                  <a:pt x="135509" y="0"/>
                  <a:pt x="302668" y="0"/>
                </a:cubicBezTo>
                <a:close/>
              </a:path>
            </a:pathLst>
          </a:custGeom>
        </p:spPr>
      </p:pic>
      <p:sp>
        <p:nvSpPr>
          <p:cNvPr id="30" name="Скругленный прямоугольник 29">
            <a:extLst>
              <a:ext uri="{FF2B5EF4-FFF2-40B4-BE49-F238E27FC236}">
                <a16:creationId xmlns="" xmlns:a16="http://schemas.microsoft.com/office/drawing/2014/main" id="{CE83EA66-D856-C29A-F49E-DD00E62185C1}"/>
              </a:ext>
            </a:extLst>
          </p:cNvPr>
          <p:cNvSpPr/>
          <p:nvPr/>
        </p:nvSpPr>
        <p:spPr>
          <a:xfrm>
            <a:off x="627016" y="1401546"/>
            <a:ext cx="2951999" cy="775597"/>
          </a:xfrm>
          <a:prstGeom prst="roundRect">
            <a:avLst>
              <a:gd name="adj" fmla="val 32405"/>
            </a:avLst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СБОР ИНФОРМАЦИИ</a:t>
            </a:r>
            <a:endParaRPr kumimoji="0" lang="x-none" sz="11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05B6D61C-1069-12A2-C2E4-5E3C479D3EC1}"/>
              </a:ext>
            </a:extLst>
          </p:cNvPr>
          <p:cNvSpPr txBox="1"/>
          <p:nvPr/>
        </p:nvSpPr>
        <p:spPr>
          <a:xfrm>
            <a:off x="627016" y="550177"/>
            <a:ext cx="916058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МЕТОДОЛОГИЯ РАЗРАБОТКИ</a:t>
            </a:r>
            <a:endParaRPr lang="x-non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x-none" sz="24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ИНВЕСТИЦИОННОГО ПРОФИЛЯ</a:t>
            </a: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="" xmlns:a16="http://schemas.microsoft.com/office/drawing/2014/main" id="{10506CCE-1C66-7E04-F0FF-D2B0E883E661}"/>
              </a:ext>
            </a:extLst>
          </p:cNvPr>
          <p:cNvSpPr/>
          <p:nvPr/>
        </p:nvSpPr>
        <p:spPr>
          <a:xfrm>
            <a:off x="627016" y="163628"/>
            <a:ext cx="1586795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методология разработки</a:t>
            </a:r>
            <a:endParaRPr lang="x-none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Номер слайда 50">
            <a:extLst>
              <a:ext uri="{FF2B5EF4-FFF2-40B4-BE49-F238E27FC236}">
                <a16:creationId xmlns="" xmlns:a16="http://schemas.microsoft.com/office/drawing/2014/main" id="{BB4ECC46-599F-A9D4-6575-D06C2819C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46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Скругленный прямоугольник 20">
            <a:extLst>
              <a:ext uri="{FF2B5EF4-FFF2-40B4-BE49-F238E27FC236}">
                <a16:creationId xmlns="" xmlns:a16="http://schemas.microsoft.com/office/drawing/2014/main" id="{4300D639-C904-69D7-B559-6526BBD8BF22}"/>
              </a:ext>
            </a:extLst>
          </p:cNvPr>
          <p:cNvSpPr/>
          <p:nvPr/>
        </p:nvSpPr>
        <p:spPr>
          <a:xfrm>
            <a:off x="6819476" y="1400483"/>
            <a:ext cx="2951999" cy="775597"/>
          </a:xfrm>
          <a:prstGeom prst="roundRect">
            <a:avLst>
              <a:gd name="adj" fmla="val 33022"/>
            </a:avLst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ПРЕДЛОЖЕНИЯ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 ДАЛЬНЕЙШЕМУ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РАЗВИТИЮ </a:t>
            </a: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РАЙОНА</a:t>
            </a:r>
            <a:endParaRPr kumimoji="0" lang="x-none" sz="11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6" name="Скругленный прямоугольник 25">
            <a:extLst>
              <a:ext uri="{FF2B5EF4-FFF2-40B4-BE49-F238E27FC236}">
                <a16:creationId xmlns="" xmlns:a16="http://schemas.microsoft.com/office/drawing/2014/main" id="{401298B0-D3C5-1AF2-E821-0BAA8B7488A9}"/>
              </a:ext>
            </a:extLst>
          </p:cNvPr>
          <p:cNvSpPr/>
          <p:nvPr/>
        </p:nvSpPr>
        <p:spPr>
          <a:xfrm>
            <a:off x="3723246" y="1400482"/>
            <a:ext cx="2951999" cy="775598"/>
          </a:xfrm>
          <a:prstGeom prst="roundRect">
            <a:avLst>
              <a:gd name="adj" fmla="val 33022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АНАЛИЗ СОБРАННОЙ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ИНФОРМАЦИИ</a:t>
            </a:r>
            <a:endParaRPr kumimoji="0" lang="x-none" sz="11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2AD3C76B-E706-19D5-D5D1-9944E4525C73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МАРКСОВСКОГО МУНИЦИПАЛЬНОГО РАЙОНА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2" descr="C:\Users\нигматулинаои\Desktop\для презентации\Герб Маркс - без фона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50335" y="13063"/>
            <a:ext cx="655665" cy="7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43259678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Рисунок 44">
            <a:extLst>
              <a:ext uri="{FF2B5EF4-FFF2-40B4-BE49-F238E27FC236}">
                <a16:creationId xmlns="" xmlns:a16="http://schemas.microsoft.com/office/drawing/2014/main" id="{9244ACF3-07CE-8C48-5C7B-F36EF4713F5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rgbClr val="B1C1E4">
                <a:tint val="45000"/>
                <a:satMod val="400000"/>
              </a:srgbClr>
            </a:duotone>
          </a:blip>
          <a:srcRect l="39399" r="11617"/>
          <a:stretch/>
        </p:blipFill>
        <p:spPr>
          <a:xfrm>
            <a:off x="627017" y="2289848"/>
            <a:ext cx="2951999" cy="4019039"/>
          </a:xfrm>
          <a:custGeom>
            <a:avLst/>
            <a:gdLst>
              <a:gd name="connsiteX0" fmla="*/ 254551 w 2951999"/>
              <a:gd name="connsiteY0" fmla="*/ 0 h 4019039"/>
              <a:gd name="connsiteX1" fmla="*/ 2697448 w 2951999"/>
              <a:gd name="connsiteY1" fmla="*/ 0 h 4019039"/>
              <a:gd name="connsiteX2" fmla="*/ 2951999 w 2951999"/>
              <a:gd name="connsiteY2" fmla="*/ 254551 h 4019039"/>
              <a:gd name="connsiteX3" fmla="*/ 2951999 w 2951999"/>
              <a:gd name="connsiteY3" fmla="*/ 3764488 h 4019039"/>
              <a:gd name="connsiteX4" fmla="*/ 2697448 w 2951999"/>
              <a:gd name="connsiteY4" fmla="*/ 4019039 h 4019039"/>
              <a:gd name="connsiteX5" fmla="*/ 254551 w 2951999"/>
              <a:gd name="connsiteY5" fmla="*/ 4019039 h 4019039"/>
              <a:gd name="connsiteX6" fmla="*/ 0 w 2951999"/>
              <a:gd name="connsiteY6" fmla="*/ 3764488 h 4019039"/>
              <a:gd name="connsiteX7" fmla="*/ 0 w 2951999"/>
              <a:gd name="connsiteY7" fmla="*/ 254551 h 4019039"/>
              <a:gd name="connsiteX8" fmla="*/ 254551 w 2951999"/>
              <a:gd name="connsiteY8" fmla="*/ 0 h 401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51999" h="4019039">
                <a:moveTo>
                  <a:pt x="254551" y="0"/>
                </a:moveTo>
                <a:lnTo>
                  <a:pt x="2697448" y="0"/>
                </a:lnTo>
                <a:cubicBezTo>
                  <a:pt x="2838033" y="0"/>
                  <a:pt x="2951999" y="113966"/>
                  <a:pt x="2951999" y="254551"/>
                </a:cubicBezTo>
                <a:lnTo>
                  <a:pt x="2951999" y="3764488"/>
                </a:lnTo>
                <a:cubicBezTo>
                  <a:pt x="2951999" y="3905073"/>
                  <a:pt x="2838033" y="4019039"/>
                  <a:pt x="2697448" y="4019039"/>
                </a:cubicBezTo>
                <a:lnTo>
                  <a:pt x="254551" y="4019039"/>
                </a:lnTo>
                <a:cubicBezTo>
                  <a:pt x="113966" y="4019039"/>
                  <a:pt x="0" y="3905073"/>
                  <a:pt x="0" y="3764488"/>
                </a:cubicBezTo>
                <a:lnTo>
                  <a:pt x="0" y="254551"/>
                </a:lnTo>
                <a:cubicBezTo>
                  <a:pt x="0" y="113966"/>
                  <a:pt x="113966" y="0"/>
                  <a:pt x="254551" y="0"/>
                </a:cubicBezTo>
                <a:close/>
              </a:path>
            </a:pathLst>
          </a:custGeom>
        </p:spPr>
      </p:pic>
      <p:sp>
        <p:nvSpPr>
          <p:cNvPr id="30" name="Скругленный прямоугольник 29">
            <a:extLst>
              <a:ext uri="{FF2B5EF4-FFF2-40B4-BE49-F238E27FC236}">
                <a16:creationId xmlns="" xmlns:a16="http://schemas.microsoft.com/office/drawing/2014/main" id="{CE83EA66-D856-C29A-F49E-DD00E62185C1}"/>
              </a:ext>
            </a:extLst>
          </p:cNvPr>
          <p:cNvSpPr/>
          <p:nvPr/>
        </p:nvSpPr>
        <p:spPr>
          <a:xfrm>
            <a:off x="627016" y="1401546"/>
            <a:ext cx="2951999" cy="775597"/>
          </a:xfrm>
          <a:prstGeom prst="roundRect">
            <a:avLst>
              <a:gd name="adj" fmla="val 32405"/>
            </a:avLst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СБОР ИНФОРМАЦИИ</a:t>
            </a:r>
            <a:endParaRPr kumimoji="0" lang="x-none" sz="11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05B6D61C-1069-12A2-C2E4-5E3C479D3EC1}"/>
              </a:ext>
            </a:extLst>
          </p:cNvPr>
          <p:cNvSpPr txBox="1"/>
          <p:nvPr/>
        </p:nvSpPr>
        <p:spPr>
          <a:xfrm>
            <a:off x="627016" y="550177"/>
            <a:ext cx="916058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МЕТОДОЛОГИЯ РАЗРАБОТКИ</a:t>
            </a:r>
            <a:endParaRPr lang="x-non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x-none" sz="24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ИНВЕСТИЦИОННОГО ПРОФИЛЯ</a:t>
            </a: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="" xmlns:a16="http://schemas.microsoft.com/office/drawing/2014/main" id="{10506CCE-1C66-7E04-F0FF-D2B0E883E661}"/>
              </a:ext>
            </a:extLst>
          </p:cNvPr>
          <p:cNvSpPr/>
          <p:nvPr/>
        </p:nvSpPr>
        <p:spPr>
          <a:xfrm>
            <a:off x="627016" y="163628"/>
            <a:ext cx="1586795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методология разработки</a:t>
            </a:r>
            <a:endParaRPr lang="x-none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Номер слайда 50">
            <a:extLst>
              <a:ext uri="{FF2B5EF4-FFF2-40B4-BE49-F238E27FC236}">
                <a16:creationId xmlns="" xmlns:a16="http://schemas.microsoft.com/office/drawing/2014/main" id="{BB4ECC46-599F-A9D4-6575-D06C2819C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47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="" xmlns:a16="http://schemas.microsoft.com/office/drawing/2014/main" id="{D2042479-2C8E-0E42-A066-D7A0471A5BD0}"/>
              </a:ext>
            </a:extLst>
          </p:cNvPr>
          <p:cNvSpPr/>
          <p:nvPr/>
        </p:nvSpPr>
        <p:spPr>
          <a:xfrm>
            <a:off x="3715186" y="1401546"/>
            <a:ext cx="2968120" cy="775597"/>
          </a:xfrm>
          <a:prstGeom prst="roundRect">
            <a:avLst>
              <a:gd name="adj" fmla="val 33100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ИЗ ОТКРЫТЫХ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ИСТОЧНИКОВ</a:t>
            </a:r>
            <a:endParaRPr kumimoji="0" lang="x-none" sz="11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Скругленный прямоугольник 18">
            <a:extLst>
              <a:ext uri="{FF2B5EF4-FFF2-40B4-BE49-F238E27FC236}">
                <a16:creationId xmlns="" xmlns:a16="http://schemas.microsoft.com/office/drawing/2014/main" id="{07862FD5-C117-B7DA-E9E8-55D65E534E5C}"/>
              </a:ext>
            </a:extLst>
          </p:cNvPr>
          <p:cNvSpPr/>
          <p:nvPr/>
        </p:nvSpPr>
        <p:spPr>
          <a:xfrm>
            <a:off x="3756094" y="5503591"/>
            <a:ext cx="3310912" cy="720000"/>
          </a:xfrm>
          <a:prstGeom prst="roundRect">
            <a:avLst>
              <a:gd name="adj" fmla="val 31042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720000" rtlCol="0" anchor="ctr"/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Российское агентство международной информации «РИА Новости»</a:t>
            </a: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Скругленный прямоугольник 19">
            <a:extLst>
              <a:ext uri="{FF2B5EF4-FFF2-40B4-BE49-F238E27FC236}">
                <a16:creationId xmlns="" xmlns:a16="http://schemas.microsoft.com/office/drawing/2014/main" id="{4DFCE1BB-8438-74A5-D76E-7A8CBE0A28FD}"/>
              </a:ext>
            </a:extLst>
          </p:cNvPr>
          <p:cNvSpPr/>
          <p:nvPr/>
        </p:nvSpPr>
        <p:spPr>
          <a:xfrm>
            <a:off x="3716905" y="2294500"/>
            <a:ext cx="3128032" cy="579329"/>
          </a:xfrm>
          <a:prstGeom prst="roundRect">
            <a:avLst>
              <a:gd name="adj" fmla="val 31042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Данные официальной статистики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lang="ru-RU" sz="9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АРАТОВСТАТ) </a:t>
            </a: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3" name="Скругленный прямоугольник 22">
            <a:extLst>
              <a:ext uri="{FF2B5EF4-FFF2-40B4-BE49-F238E27FC236}">
                <a16:creationId xmlns="" xmlns:a16="http://schemas.microsoft.com/office/drawing/2014/main" id="{18DE46D1-F8EA-37D3-7B6F-1DE5D9B0D646}"/>
              </a:ext>
            </a:extLst>
          </p:cNvPr>
          <p:cNvSpPr/>
          <p:nvPr/>
        </p:nvSpPr>
        <p:spPr>
          <a:xfrm>
            <a:off x="3678071" y="2886891"/>
            <a:ext cx="3232180" cy="1045029"/>
          </a:xfrm>
          <a:prstGeom prst="roundRect">
            <a:avLst>
              <a:gd name="adj" fmla="val 31042"/>
            </a:avLst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720000" rtlCol="0" anchor="ctr"/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Исследования, статьи,</a:t>
            </a: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рейтинги и </a:t>
            </a: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прочие </a:t>
            </a:r>
            <a:r>
              <a:rPr kumimoji="0" lang="ru-RU" sz="9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работы на тему </a:t>
            </a:r>
            <a:r>
              <a:rPr kumimoji="0" lang="ru-RU" sz="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инвестиционной </a:t>
            </a:r>
            <a:r>
              <a:rPr kumimoji="0" lang="ru-RU" sz="9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</a:t>
            </a:r>
            <a:r>
              <a:rPr kumimoji="0" lang="en" sz="9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9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привлекательности авторитетных издании </a:t>
            </a: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(АСИ</a:t>
            </a: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Корпорация</a:t>
            </a:r>
            <a:r>
              <a:rPr kumimoji="0" lang="ru-RU" sz="9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развития СО, Министерство инвестиционной политики СО</a:t>
            </a: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</a:t>
            </a: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4" name="Скругленный прямоугольник 23">
            <a:extLst>
              <a:ext uri="{FF2B5EF4-FFF2-40B4-BE49-F238E27FC236}">
                <a16:creationId xmlns="" xmlns:a16="http://schemas.microsoft.com/office/drawing/2014/main" id="{77CFE7E1-B630-D3F0-43DC-C599BF4D6A9C}"/>
              </a:ext>
            </a:extLst>
          </p:cNvPr>
          <p:cNvSpPr/>
          <p:nvPr/>
        </p:nvSpPr>
        <p:spPr>
          <a:xfrm>
            <a:off x="3716905" y="4003550"/>
            <a:ext cx="3232535" cy="720000"/>
          </a:xfrm>
          <a:prstGeom prst="roundRect">
            <a:avLst>
              <a:gd name="adj" fmla="val 31042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720000" rtlCol="0" anchor="ctr"/>
          <a:lstStyle/>
          <a:p>
            <a:pPr lvl="0">
              <a:defRPr/>
            </a:pPr>
            <a:r>
              <a:rPr kumimoji="0" lang="ru-RU" sz="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Сайт </a:t>
            </a:r>
            <a:r>
              <a:rPr lang="ru-RU" sz="9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Марксовского</a:t>
            </a:r>
            <a:r>
              <a:rPr kumimoji="0" lang="ru-RU" sz="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МР: </a:t>
            </a:r>
            <a:r>
              <a:rPr lang="en-US" sz="9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https://marksadm.ru/ </a:t>
            </a:r>
            <a:endParaRPr lang="ru-RU" sz="9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defRPr/>
            </a:pPr>
            <a:r>
              <a:rPr kumimoji="0" lang="ru-RU" sz="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Инвестиционный</a:t>
            </a:r>
            <a:r>
              <a:rPr kumimoji="0" lang="ru-RU" sz="9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портал: </a:t>
            </a:r>
            <a:r>
              <a:rPr lang="en-US" sz="9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https://marxinvest.ru/</a:t>
            </a:r>
            <a:endParaRPr kumimoji="0" lang="ru-RU" sz="9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Газета «Воложка» </a:t>
            </a: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Скругленный прямоугольник 24">
            <a:extLst>
              <a:ext uri="{FF2B5EF4-FFF2-40B4-BE49-F238E27FC236}">
                <a16:creationId xmlns="" xmlns:a16="http://schemas.microsoft.com/office/drawing/2014/main" id="{275B563B-C26F-02B6-8075-06E4EB4AEDA4}"/>
              </a:ext>
            </a:extLst>
          </p:cNvPr>
          <p:cNvSpPr/>
          <p:nvPr/>
        </p:nvSpPr>
        <p:spPr>
          <a:xfrm>
            <a:off x="3769155" y="4794068"/>
            <a:ext cx="3271725" cy="633781"/>
          </a:xfrm>
          <a:prstGeom prst="roundRect">
            <a:avLst>
              <a:gd name="adj" fmla="val 31042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720000" rtlCol="0" anchor="ctr"/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Интернет сообщества                  местного населения в популярных социальных сетях 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kumimoji="0" lang="ru-RU" sz="9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Вконтакте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Одноклассники) </a:t>
            </a:r>
          </a:p>
        </p:txBody>
      </p:sp>
      <p:pic>
        <p:nvPicPr>
          <p:cNvPr id="57" name="Рисунок 56" descr="Презентация с линейчатой диаграммой со сплошной заливкой">
            <a:extLst>
              <a:ext uri="{FF2B5EF4-FFF2-40B4-BE49-F238E27FC236}">
                <a16:creationId xmlns="" xmlns:a16="http://schemas.microsoft.com/office/drawing/2014/main" id="{0B386E1E-880F-C631-440B-46B59E55DC59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97050" y="2435495"/>
            <a:ext cx="360000" cy="360000"/>
          </a:xfrm>
          <a:prstGeom prst="rect">
            <a:avLst/>
          </a:prstGeom>
        </p:spPr>
      </p:pic>
      <p:pic>
        <p:nvPicPr>
          <p:cNvPr id="62" name="Рисунок 61" descr="Лупа со сплошной заливкой">
            <a:extLst>
              <a:ext uri="{FF2B5EF4-FFF2-40B4-BE49-F238E27FC236}">
                <a16:creationId xmlns="" xmlns:a16="http://schemas.microsoft.com/office/drawing/2014/main" id="{567F4B8D-A5A4-4CCB-05A8-3685E854769F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393086" y="3262549"/>
            <a:ext cx="360000" cy="360000"/>
          </a:xfrm>
          <a:prstGeom prst="rect">
            <a:avLst/>
          </a:prstGeom>
        </p:spPr>
      </p:pic>
      <p:pic>
        <p:nvPicPr>
          <p:cNvPr id="66" name="Рисунок 65" descr="Интернет со сплошной заливкой">
            <a:extLst>
              <a:ext uri="{FF2B5EF4-FFF2-40B4-BE49-F238E27FC236}">
                <a16:creationId xmlns="" xmlns:a16="http://schemas.microsoft.com/office/drawing/2014/main" id="{C829C64A-EC90-6E62-8E6B-B5C47D149ECA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465139" y="4922403"/>
            <a:ext cx="360000" cy="360000"/>
          </a:xfrm>
          <a:prstGeom prst="rect">
            <a:avLst/>
          </a:prstGeom>
        </p:spPr>
      </p:pic>
      <p:pic>
        <p:nvPicPr>
          <p:cNvPr id="70" name="Рисунок 69" descr="Мегафон1 со сплошной заливкой">
            <a:extLst>
              <a:ext uri="{FF2B5EF4-FFF2-40B4-BE49-F238E27FC236}">
                <a16:creationId xmlns="" xmlns:a16="http://schemas.microsoft.com/office/drawing/2014/main" id="{FEB59974-B084-1324-C79B-115AFC6E2709}"/>
              </a:ext>
            </a:extLst>
          </p:cNvPr>
          <p:cNvPicPr>
            <a:picLocks noChangeAspect="1"/>
          </p:cNvPicPr>
          <p:nvPr/>
        </p:nvPicPr>
        <p:blipFill>
          <a:blip r:embed="rId10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525650" y="5688010"/>
            <a:ext cx="360000" cy="360000"/>
          </a:xfrm>
          <a:prstGeom prst="rect">
            <a:avLst/>
          </a:prstGeom>
        </p:spPr>
      </p:pic>
      <p:pic>
        <p:nvPicPr>
          <p:cNvPr id="72" name="Рисунок 71" descr="Ноутбук со сплошной заливкой">
            <a:extLst>
              <a:ext uri="{FF2B5EF4-FFF2-40B4-BE49-F238E27FC236}">
                <a16:creationId xmlns="" xmlns:a16="http://schemas.microsoft.com/office/drawing/2014/main" id="{9EF7A1AE-5B19-FBF1-8D85-E2776D9877AB}"/>
              </a:ext>
            </a:extLst>
          </p:cNvPr>
          <p:cNvPicPr>
            <a:picLocks noChangeAspect="1"/>
          </p:cNvPicPr>
          <p:nvPr/>
        </p:nvPicPr>
        <p:blipFill>
          <a:blip r:embed="rId1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=""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397903" y="4139785"/>
            <a:ext cx="360000" cy="360000"/>
          </a:xfrm>
          <a:prstGeom prst="rect">
            <a:avLst/>
          </a:prstGeom>
        </p:spPr>
      </p:pic>
      <p:sp>
        <p:nvSpPr>
          <p:cNvPr id="73" name="Скругленный прямоугольник 72">
            <a:extLst>
              <a:ext uri="{FF2B5EF4-FFF2-40B4-BE49-F238E27FC236}">
                <a16:creationId xmlns="" xmlns:a16="http://schemas.microsoft.com/office/drawing/2014/main" id="{C2C0B139-D6C5-D53C-CE5B-7C8D242C3009}"/>
              </a:ext>
            </a:extLst>
          </p:cNvPr>
          <p:cNvSpPr/>
          <p:nvPr/>
        </p:nvSpPr>
        <p:spPr>
          <a:xfrm>
            <a:off x="6819477" y="1401546"/>
            <a:ext cx="2968120" cy="775597"/>
          </a:xfrm>
          <a:prstGeom prst="roundRect">
            <a:avLst>
              <a:gd name="adj" fmla="val 33100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НАПРЯМУЮ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У ПРЕДСТАВИТЕЛЕЙ </a:t>
            </a: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БИЗНЕСА</a:t>
            </a:r>
            <a:endParaRPr kumimoji="0" lang="x-none" sz="11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4" name="Скругленный прямоугольник 73">
            <a:extLst>
              <a:ext uri="{FF2B5EF4-FFF2-40B4-BE49-F238E27FC236}">
                <a16:creationId xmlns="" xmlns:a16="http://schemas.microsoft.com/office/drawing/2014/main" id="{46C7D380-99BD-0395-8672-0EACA67DC888}"/>
              </a:ext>
            </a:extLst>
          </p:cNvPr>
          <p:cNvSpPr/>
          <p:nvPr/>
        </p:nvSpPr>
        <p:spPr>
          <a:xfrm>
            <a:off x="7106194" y="4694785"/>
            <a:ext cx="2599509" cy="720000"/>
          </a:xfrm>
          <a:prstGeom prst="roundRect">
            <a:avLst>
              <a:gd name="adj" fmla="val 31042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720000" rtlCol="0" anchor="ctr"/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Онлайн-опрос 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местных компаний</a:t>
            </a:r>
            <a:r>
              <a:rPr kumimoji="0" lang="en" sz="9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5" name="Скругленный прямоугольник 74">
            <a:extLst>
              <a:ext uri="{FF2B5EF4-FFF2-40B4-BE49-F238E27FC236}">
                <a16:creationId xmlns="" xmlns:a16="http://schemas.microsoft.com/office/drawing/2014/main" id="{B40F73DF-F728-17B2-30B4-0328306369B7}"/>
              </a:ext>
            </a:extLst>
          </p:cNvPr>
          <p:cNvSpPr/>
          <p:nvPr/>
        </p:nvSpPr>
        <p:spPr>
          <a:xfrm>
            <a:off x="6962503" y="2294500"/>
            <a:ext cx="2825093" cy="720000"/>
          </a:xfrm>
          <a:prstGeom prst="roundRect">
            <a:avLst>
              <a:gd name="adj" fmla="val 31042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720000" rtlCol="0" anchor="ctr"/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Запрос социально-экономических 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</a:t>
            </a:r>
            <a:r>
              <a:rPr kumimoji="0" lang="en" sz="9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9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других </a:t>
            </a:r>
            <a:r>
              <a:rPr kumimoji="0" lang="ru-RU" sz="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показателей </a:t>
            </a:r>
            <a:r>
              <a:rPr kumimoji="0" lang="ru-RU" sz="9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у </a:t>
            </a:r>
            <a:r>
              <a:rPr kumimoji="0" lang="ru-RU" sz="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представителей </a:t>
            </a:r>
            <a:r>
              <a:rPr lang="ru-RU" sz="9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  <a:r>
              <a:rPr kumimoji="0" lang="ru-RU" sz="9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изнес-сообщества</a:t>
            </a: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6" name="Скругленный прямоугольник 75">
            <a:extLst>
              <a:ext uri="{FF2B5EF4-FFF2-40B4-BE49-F238E27FC236}">
                <a16:creationId xmlns="" xmlns:a16="http://schemas.microsoft.com/office/drawing/2014/main" id="{CF29ABB5-1D66-1EBE-98B2-EF5997E06BA1}"/>
              </a:ext>
            </a:extLst>
          </p:cNvPr>
          <p:cNvSpPr/>
          <p:nvPr/>
        </p:nvSpPr>
        <p:spPr>
          <a:xfrm>
            <a:off x="6963341" y="3064117"/>
            <a:ext cx="2785905" cy="720000"/>
          </a:xfrm>
          <a:prstGeom prst="roundRect">
            <a:avLst>
              <a:gd name="adj" fmla="val 31042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720000" rtlCol="0" anchor="ctr"/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Очное интервью с представителями 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бизнеса</a:t>
            </a: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7" name="Скругленный прямоугольник 76">
            <a:extLst>
              <a:ext uri="{FF2B5EF4-FFF2-40B4-BE49-F238E27FC236}">
                <a16:creationId xmlns="" xmlns:a16="http://schemas.microsoft.com/office/drawing/2014/main" id="{8EF62D1D-54BD-ACBC-192A-A9D14FEA8C41}"/>
              </a:ext>
            </a:extLst>
          </p:cNvPr>
          <p:cNvSpPr/>
          <p:nvPr/>
        </p:nvSpPr>
        <p:spPr>
          <a:xfrm>
            <a:off x="6988629" y="3872920"/>
            <a:ext cx="2720590" cy="720000"/>
          </a:xfrm>
          <a:prstGeom prst="roundRect">
            <a:avLst>
              <a:gd name="adj" fmla="val 31042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720000" rtlCol="0" anchor="ctr"/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Очное интервью с представителями 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крупнейших компаний</a:t>
            </a:r>
            <a:r>
              <a:rPr kumimoji="0" lang="en" sz="9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84" name="Рисунок 83" descr="Презентация с линейчатой диаграммой со сплошной заливкой">
            <a:extLst>
              <a:ext uri="{FF2B5EF4-FFF2-40B4-BE49-F238E27FC236}">
                <a16:creationId xmlns="" xmlns:a16="http://schemas.microsoft.com/office/drawing/2014/main" id="{2D809761-295D-EBD4-59C5-EC9F8D7F5809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46700" y="2482560"/>
            <a:ext cx="360000" cy="360000"/>
          </a:xfrm>
          <a:prstGeom prst="rect">
            <a:avLst/>
          </a:prstGeom>
        </p:spPr>
      </p:pic>
      <p:pic>
        <p:nvPicPr>
          <p:cNvPr id="89" name="Рисунок 88" descr="Пузырь с сообщением чата со сплошной заливкой">
            <a:extLst>
              <a:ext uri="{FF2B5EF4-FFF2-40B4-BE49-F238E27FC236}">
                <a16:creationId xmlns="" xmlns:a16="http://schemas.microsoft.com/office/drawing/2014/main" id="{28172983-00C4-9D74-705B-BCF140DF04CB}"/>
              </a:ext>
            </a:extLst>
          </p:cNvPr>
          <p:cNvPicPr>
            <a:picLocks noChangeAspect="1"/>
          </p:cNvPicPr>
          <p:nvPr/>
        </p:nvPicPr>
        <p:blipFill>
          <a:blip r:embed="rId1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=""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9243785" y="4941785"/>
            <a:ext cx="360000" cy="360000"/>
          </a:xfrm>
          <a:prstGeom prst="rect">
            <a:avLst/>
          </a:prstGeom>
        </p:spPr>
      </p:pic>
      <p:pic>
        <p:nvPicPr>
          <p:cNvPr id="93" name="Рисунок 92" descr="Пузырь с сообщением чата со сплошной заливкой">
            <a:extLst>
              <a:ext uri="{FF2B5EF4-FFF2-40B4-BE49-F238E27FC236}">
                <a16:creationId xmlns="" xmlns:a16="http://schemas.microsoft.com/office/drawing/2014/main" id="{7BCEDE66-9EB8-B2E9-C1F3-BC5216C55FDF}"/>
              </a:ext>
            </a:extLst>
          </p:cNvPr>
          <p:cNvPicPr>
            <a:picLocks noChangeAspect="1"/>
          </p:cNvPicPr>
          <p:nvPr/>
        </p:nvPicPr>
        <p:blipFill>
          <a:blip r:embed="rId1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=""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9240199" y="4117566"/>
            <a:ext cx="360000" cy="360000"/>
          </a:xfrm>
          <a:prstGeom prst="rect">
            <a:avLst/>
          </a:prstGeom>
        </p:spPr>
      </p:pic>
      <p:pic>
        <p:nvPicPr>
          <p:cNvPr id="95" name="Рисунок 94" descr="Пузырь с сообщением чата со сплошной заливкой">
            <a:extLst>
              <a:ext uri="{FF2B5EF4-FFF2-40B4-BE49-F238E27FC236}">
                <a16:creationId xmlns="" xmlns:a16="http://schemas.microsoft.com/office/drawing/2014/main" id="{B00B3E86-8758-EC50-AB37-56362EAD972B}"/>
              </a:ext>
            </a:extLst>
          </p:cNvPr>
          <p:cNvPicPr>
            <a:picLocks noChangeAspect="1"/>
          </p:cNvPicPr>
          <p:nvPr/>
        </p:nvPicPr>
        <p:blipFill>
          <a:blip r:embed="rId1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=""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9240199" y="3313541"/>
            <a:ext cx="360000" cy="360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C97A2683-7003-BF9E-F7F8-75D8D09B1124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МАРКСОВСКОГО МУНИЦИПАЛЬНОГО РАЙОНА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" name="Picture 2" descr="C:\Users\нигматулинаои\Desktop\для презентации\Герб Маркс - без фона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50335" y="13063"/>
            <a:ext cx="655665" cy="7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67124085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Скругленный прямоугольник 29">
            <a:extLst>
              <a:ext uri="{FF2B5EF4-FFF2-40B4-BE49-F238E27FC236}">
                <a16:creationId xmlns="" xmlns:a16="http://schemas.microsoft.com/office/drawing/2014/main" id="{CE83EA66-D856-C29A-F49E-DD00E62185C1}"/>
              </a:ext>
            </a:extLst>
          </p:cNvPr>
          <p:cNvSpPr/>
          <p:nvPr/>
        </p:nvSpPr>
        <p:spPr>
          <a:xfrm>
            <a:off x="627016" y="1401546"/>
            <a:ext cx="2951999" cy="775597"/>
          </a:xfrm>
          <a:prstGeom prst="roundRect">
            <a:avLst>
              <a:gd name="adj" fmla="val 32405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АНАЛИЗ СОБРАННОЙ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ИНФОРМАЦИИ</a:t>
            </a:r>
            <a:endParaRPr kumimoji="0" lang="x-none" sz="11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05B6D61C-1069-12A2-C2E4-5E3C479D3EC1}"/>
              </a:ext>
            </a:extLst>
          </p:cNvPr>
          <p:cNvSpPr txBox="1"/>
          <p:nvPr/>
        </p:nvSpPr>
        <p:spPr>
          <a:xfrm>
            <a:off x="627016" y="550177"/>
            <a:ext cx="916058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МЕТОДОЛОГИЯ РАЗРАБОТКИ</a:t>
            </a:r>
            <a:endParaRPr lang="x-non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x-none" sz="24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ИНВЕСТИЦИОННОГО ПРОФИЛЯ</a:t>
            </a: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="" xmlns:a16="http://schemas.microsoft.com/office/drawing/2014/main" id="{10506CCE-1C66-7E04-F0FF-D2B0E883E661}"/>
              </a:ext>
            </a:extLst>
          </p:cNvPr>
          <p:cNvSpPr/>
          <p:nvPr/>
        </p:nvSpPr>
        <p:spPr>
          <a:xfrm>
            <a:off x="627016" y="163628"/>
            <a:ext cx="1586795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методология разработки</a:t>
            </a:r>
            <a:endParaRPr lang="x-none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Номер слайда 50">
            <a:extLst>
              <a:ext uri="{FF2B5EF4-FFF2-40B4-BE49-F238E27FC236}">
                <a16:creationId xmlns="" xmlns:a16="http://schemas.microsoft.com/office/drawing/2014/main" id="{BB4ECC46-599F-A9D4-6575-D06C2819C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48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Скругленный прямоугольник 72">
            <a:extLst>
              <a:ext uri="{FF2B5EF4-FFF2-40B4-BE49-F238E27FC236}">
                <a16:creationId xmlns="" xmlns:a16="http://schemas.microsoft.com/office/drawing/2014/main" id="{C2C0B139-D6C5-D53C-CE5B-7C8D242C3009}"/>
              </a:ext>
            </a:extLst>
          </p:cNvPr>
          <p:cNvSpPr/>
          <p:nvPr/>
        </p:nvSpPr>
        <p:spPr>
          <a:xfrm>
            <a:off x="3743768" y="1413422"/>
            <a:ext cx="2968120" cy="775597"/>
          </a:xfrm>
          <a:prstGeom prst="roundRect">
            <a:avLst>
              <a:gd name="adj" fmla="val 33100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1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SW</a:t>
            </a: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ОТ-АНАЛИЗ </a:t>
            </a:r>
            <a:endParaRPr kumimoji="0" lang="x-none" sz="11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4" name="Скругленный прямоугольник 73">
            <a:extLst>
              <a:ext uri="{FF2B5EF4-FFF2-40B4-BE49-F238E27FC236}">
                <a16:creationId xmlns="" xmlns:a16="http://schemas.microsoft.com/office/drawing/2014/main" id="{46C7D380-99BD-0395-8672-0EACA67DC888}"/>
              </a:ext>
            </a:extLst>
          </p:cNvPr>
          <p:cNvSpPr/>
          <p:nvPr/>
        </p:nvSpPr>
        <p:spPr>
          <a:xfrm>
            <a:off x="3804863" y="4629473"/>
            <a:ext cx="2966400" cy="720000"/>
          </a:xfrm>
          <a:prstGeom prst="roundRect">
            <a:avLst>
              <a:gd name="adj" fmla="val 31042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Нахождение влияния одних факторов на другие и какую выгоду МО может от них получить </a:t>
            </a:r>
          </a:p>
        </p:txBody>
      </p:sp>
      <p:sp>
        <p:nvSpPr>
          <p:cNvPr id="75" name="Скругленный прямоугольник 74">
            <a:extLst>
              <a:ext uri="{FF2B5EF4-FFF2-40B4-BE49-F238E27FC236}">
                <a16:creationId xmlns="" xmlns:a16="http://schemas.microsoft.com/office/drawing/2014/main" id="{B40F73DF-F728-17B2-30B4-0328306369B7}"/>
              </a:ext>
            </a:extLst>
          </p:cNvPr>
          <p:cNvSpPr/>
          <p:nvPr/>
        </p:nvSpPr>
        <p:spPr>
          <a:xfrm>
            <a:off x="3721737" y="2282625"/>
            <a:ext cx="2966400" cy="720000"/>
          </a:xfrm>
          <a:prstGeom prst="roundRect">
            <a:avLst>
              <a:gd name="adj" fmla="val 31042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Анализ внутренней и внешней среды </a:t>
            </a:r>
          </a:p>
        </p:txBody>
      </p:sp>
      <p:sp>
        <p:nvSpPr>
          <p:cNvPr id="76" name="Скругленный прямоугольник 75">
            <a:extLst>
              <a:ext uri="{FF2B5EF4-FFF2-40B4-BE49-F238E27FC236}">
                <a16:creationId xmlns="" xmlns:a16="http://schemas.microsoft.com/office/drawing/2014/main" id="{CF29ABB5-1D66-1EBE-98B2-EF5997E06BA1}"/>
              </a:ext>
            </a:extLst>
          </p:cNvPr>
          <p:cNvSpPr/>
          <p:nvPr/>
        </p:nvSpPr>
        <p:spPr>
          <a:xfrm>
            <a:off x="3757363" y="3092616"/>
            <a:ext cx="2966400" cy="720000"/>
          </a:xfrm>
          <a:prstGeom prst="roundRect">
            <a:avLst>
              <a:gd name="adj" fmla="val 31042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Разделения факторов на сильные </a:t>
            </a:r>
            <a:r>
              <a:rPr kumimoji="0" lang="ru-RU" sz="10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и </a:t>
            </a:r>
            <a:r>
              <a:rPr kumimoji="0" lang="ru-RU" sz="1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слабые стороны, возможности  </a:t>
            </a:r>
            <a:r>
              <a:rPr kumimoji="0" lang="ru-RU" sz="10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 </a:t>
            </a:r>
            <a:r>
              <a:rPr kumimoji="0" lang="ru-RU" sz="1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угрозы </a:t>
            </a:r>
          </a:p>
        </p:txBody>
      </p:sp>
      <p:sp>
        <p:nvSpPr>
          <p:cNvPr id="77" name="Скругленный прямоугольник 76">
            <a:extLst>
              <a:ext uri="{FF2B5EF4-FFF2-40B4-BE49-F238E27FC236}">
                <a16:creationId xmlns="" xmlns:a16="http://schemas.microsoft.com/office/drawing/2014/main" id="{8EF62D1D-54BD-ACBC-192A-A9D14FEA8C41}"/>
              </a:ext>
            </a:extLst>
          </p:cNvPr>
          <p:cNvSpPr/>
          <p:nvPr/>
        </p:nvSpPr>
        <p:spPr>
          <a:xfrm>
            <a:off x="3792988" y="3831356"/>
            <a:ext cx="2966400" cy="720000"/>
          </a:xfrm>
          <a:prstGeom prst="roundRect">
            <a:avLst>
              <a:gd name="adj" fmla="val 31042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Выявление важнейших факторов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E0C8BED9-B458-1506-7EB6-E2F233804F1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rgbClr val="B1C1E4">
                <a:tint val="45000"/>
                <a:satMod val="400000"/>
              </a:srgbClr>
            </a:duotone>
          </a:blip>
          <a:srcRect l="31746" r="19244"/>
          <a:stretch/>
        </p:blipFill>
        <p:spPr>
          <a:xfrm>
            <a:off x="633626" y="2287721"/>
            <a:ext cx="2951999" cy="4020102"/>
          </a:xfrm>
          <a:custGeom>
            <a:avLst/>
            <a:gdLst>
              <a:gd name="connsiteX0" fmla="*/ 302668 w 2951999"/>
              <a:gd name="connsiteY0" fmla="*/ 0 h 4020102"/>
              <a:gd name="connsiteX1" fmla="*/ 2649331 w 2951999"/>
              <a:gd name="connsiteY1" fmla="*/ 0 h 4020102"/>
              <a:gd name="connsiteX2" fmla="*/ 2951999 w 2951999"/>
              <a:gd name="connsiteY2" fmla="*/ 302668 h 4020102"/>
              <a:gd name="connsiteX3" fmla="*/ 2951999 w 2951999"/>
              <a:gd name="connsiteY3" fmla="*/ 3717434 h 4020102"/>
              <a:gd name="connsiteX4" fmla="*/ 2649331 w 2951999"/>
              <a:gd name="connsiteY4" fmla="*/ 4020102 h 4020102"/>
              <a:gd name="connsiteX5" fmla="*/ 302668 w 2951999"/>
              <a:gd name="connsiteY5" fmla="*/ 4020102 h 4020102"/>
              <a:gd name="connsiteX6" fmla="*/ 0 w 2951999"/>
              <a:gd name="connsiteY6" fmla="*/ 3717434 h 4020102"/>
              <a:gd name="connsiteX7" fmla="*/ 0 w 2951999"/>
              <a:gd name="connsiteY7" fmla="*/ 302668 h 4020102"/>
              <a:gd name="connsiteX8" fmla="*/ 302668 w 2951999"/>
              <a:gd name="connsiteY8" fmla="*/ 0 h 4020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51999" h="4020102">
                <a:moveTo>
                  <a:pt x="302668" y="0"/>
                </a:moveTo>
                <a:lnTo>
                  <a:pt x="2649331" y="0"/>
                </a:lnTo>
                <a:cubicBezTo>
                  <a:pt x="2816490" y="0"/>
                  <a:pt x="2951999" y="135509"/>
                  <a:pt x="2951999" y="302668"/>
                </a:cubicBezTo>
                <a:lnTo>
                  <a:pt x="2951999" y="3717434"/>
                </a:lnTo>
                <a:cubicBezTo>
                  <a:pt x="2951999" y="3884593"/>
                  <a:pt x="2816490" y="4020102"/>
                  <a:pt x="2649331" y="4020102"/>
                </a:cubicBezTo>
                <a:lnTo>
                  <a:pt x="302668" y="4020102"/>
                </a:lnTo>
                <a:cubicBezTo>
                  <a:pt x="135509" y="4020102"/>
                  <a:pt x="0" y="3884593"/>
                  <a:pt x="0" y="3717434"/>
                </a:cubicBezTo>
                <a:lnTo>
                  <a:pt x="0" y="302668"/>
                </a:lnTo>
                <a:cubicBezTo>
                  <a:pt x="0" y="135509"/>
                  <a:pt x="135509" y="0"/>
                  <a:pt x="302668" y="0"/>
                </a:cubicBezTo>
                <a:close/>
              </a:path>
            </a:pathLst>
          </a:custGeom>
        </p:spPr>
      </p:pic>
      <p:sp>
        <p:nvSpPr>
          <p:cNvPr id="12" name="Скругленный прямоугольник 11">
            <a:extLst>
              <a:ext uri="{FF2B5EF4-FFF2-40B4-BE49-F238E27FC236}">
                <a16:creationId xmlns="" xmlns:a16="http://schemas.microsoft.com/office/drawing/2014/main" id="{09B87F07-F81C-9291-428A-34CE6C689DDF}"/>
              </a:ext>
            </a:extLst>
          </p:cNvPr>
          <p:cNvSpPr/>
          <p:nvPr/>
        </p:nvSpPr>
        <p:spPr>
          <a:xfrm>
            <a:off x="3816740" y="5403838"/>
            <a:ext cx="2966400" cy="720000"/>
          </a:xfrm>
          <a:prstGeom prst="roundRect">
            <a:avLst>
              <a:gd name="adj" fmla="val 31042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Формирование стратегии  </a:t>
            </a:r>
            <a:r>
              <a:rPr kumimoji="0" lang="ru-RU" sz="10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для </a:t>
            </a:r>
            <a:r>
              <a:rPr kumimoji="0" lang="ru-RU" sz="1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укрепления позиций МО </a:t>
            </a:r>
          </a:p>
        </p:txBody>
      </p:sp>
      <p:pic>
        <p:nvPicPr>
          <p:cNvPr id="28" name="Рисунок 27" descr="Приблизить со сплошной заливкой">
            <a:extLst>
              <a:ext uri="{FF2B5EF4-FFF2-40B4-BE49-F238E27FC236}">
                <a16:creationId xmlns="" xmlns:a16="http://schemas.microsoft.com/office/drawing/2014/main" id="{F3BF6E43-B60A-AAEA-28AB-CE77530087F6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=""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349121" y="4901607"/>
            <a:ext cx="360000" cy="360000"/>
          </a:xfrm>
          <a:prstGeom prst="rect">
            <a:avLst/>
          </a:prstGeom>
        </p:spPr>
      </p:pic>
      <p:pic>
        <p:nvPicPr>
          <p:cNvPr id="34" name="Рисунок 33" descr="Контрольный список со сплошной заливкой">
            <a:extLst>
              <a:ext uri="{FF2B5EF4-FFF2-40B4-BE49-F238E27FC236}">
                <a16:creationId xmlns="" xmlns:a16="http://schemas.microsoft.com/office/drawing/2014/main" id="{859BB9BA-619E-5253-3F5C-CED4269DD110}"/>
              </a:ext>
            </a:extLst>
          </p:cNvPr>
          <p:cNvPicPr>
            <a:picLocks noChangeAspect="1"/>
          </p:cNvPicPr>
          <p:nvPr/>
        </p:nvPicPr>
        <p:blipFill>
          <a:blip r:embed="rId1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=""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6421481" y="5664159"/>
            <a:ext cx="360000" cy="360000"/>
          </a:xfrm>
          <a:prstGeom prst="rect">
            <a:avLst/>
          </a:prstGeom>
        </p:spPr>
      </p:pic>
      <p:pic>
        <p:nvPicPr>
          <p:cNvPr id="36" name="Рисунок 35" descr="Значок &quot;Создать&quot; со сплошной заливкой">
            <a:extLst>
              <a:ext uri="{FF2B5EF4-FFF2-40B4-BE49-F238E27FC236}">
                <a16:creationId xmlns="" xmlns:a16="http://schemas.microsoft.com/office/drawing/2014/main" id="{782505D0-359D-4D95-666F-4FEF4126FB48}"/>
              </a:ext>
            </a:extLst>
          </p:cNvPr>
          <p:cNvPicPr>
            <a:picLocks noChangeAspect="1"/>
          </p:cNvPicPr>
          <p:nvPr/>
        </p:nvPicPr>
        <p:blipFill>
          <a:blip r:embed="rId18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=""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385855" y="4138045"/>
            <a:ext cx="360000" cy="360000"/>
          </a:xfrm>
          <a:prstGeom prst="rect">
            <a:avLst/>
          </a:prstGeom>
        </p:spPr>
      </p:pic>
      <p:pic>
        <p:nvPicPr>
          <p:cNvPr id="39" name="Рисунок 38" descr="Запрещено со сплошной заливкой">
            <a:extLst>
              <a:ext uri="{FF2B5EF4-FFF2-40B4-BE49-F238E27FC236}">
                <a16:creationId xmlns="" xmlns:a16="http://schemas.microsoft.com/office/drawing/2014/main" id="{C4563211-A5C7-578C-64BA-76B4DA86F58D}"/>
              </a:ext>
            </a:extLst>
          </p:cNvPr>
          <p:cNvPicPr>
            <a:picLocks noChangeAspect="1"/>
          </p:cNvPicPr>
          <p:nvPr/>
        </p:nvPicPr>
        <p:blipFill>
          <a:blip r:embed="rId20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=""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227453" y="2390894"/>
            <a:ext cx="360000" cy="360000"/>
          </a:xfrm>
          <a:prstGeom prst="rect">
            <a:avLst/>
          </a:prstGeom>
        </p:spPr>
      </p:pic>
      <p:pic>
        <p:nvPicPr>
          <p:cNvPr id="44" name="Рисунок 43" descr="Свернуть со сплошной заливкой">
            <a:extLst>
              <a:ext uri="{FF2B5EF4-FFF2-40B4-BE49-F238E27FC236}">
                <a16:creationId xmlns="" xmlns:a16="http://schemas.microsoft.com/office/drawing/2014/main" id="{39A652BC-7D1E-6C47-D5B2-AC7706CD62B9}"/>
              </a:ext>
            </a:extLst>
          </p:cNvPr>
          <p:cNvPicPr>
            <a:picLocks noChangeAspect="1"/>
          </p:cNvPicPr>
          <p:nvPr/>
        </p:nvPicPr>
        <p:blipFill>
          <a:blip r:embed="rId2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=""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6346206" y="3272616"/>
            <a:ext cx="360000" cy="360000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97C083A3-1973-DF21-877A-E483CD86C2E6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МАРКСОВКОГО МУНИЦИПАЛЬНОГО РАЙОНА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2" descr="C:\Users\нигматулинаои\Desktop\для презентации\Герб Маркс - без фона.png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50335" y="13063"/>
            <a:ext cx="655665" cy="7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60684212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Скругленный прямоугольник 29">
            <a:extLst>
              <a:ext uri="{FF2B5EF4-FFF2-40B4-BE49-F238E27FC236}">
                <a16:creationId xmlns="" xmlns:a16="http://schemas.microsoft.com/office/drawing/2014/main" id="{CE83EA66-D856-C29A-F49E-DD00E62185C1}"/>
              </a:ext>
            </a:extLst>
          </p:cNvPr>
          <p:cNvSpPr/>
          <p:nvPr/>
        </p:nvSpPr>
        <p:spPr>
          <a:xfrm>
            <a:off x="627016" y="1401546"/>
            <a:ext cx="2951999" cy="775597"/>
          </a:xfrm>
          <a:prstGeom prst="roundRect">
            <a:avLst>
              <a:gd name="adj" fmla="val 32405"/>
            </a:avLst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05B6D61C-1069-12A2-C2E4-5E3C479D3EC1}"/>
              </a:ext>
            </a:extLst>
          </p:cNvPr>
          <p:cNvSpPr txBox="1"/>
          <p:nvPr/>
        </p:nvSpPr>
        <p:spPr>
          <a:xfrm>
            <a:off x="745420" y="550177"/>
            <a:ext cx="916058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МЕТОДОЛОГИЯ РАЗРАБОТКИ</a:t>
            </a:r>
            <a:endParaRPr lang="x-non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x-none" sz="24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ИНВЕСТИЦИОННОГО ПРОФИЛЯ</a:t>
            </a: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="" xmlns:a16="http://schemas.microsoft.com/office/drawing/2014/main" id="{10506CCE-1C66-7E04-F0FF-D2B0E883E661}"/>
              </a:ext>
            </a:extLst>
          </p:cNvPr>
          <p:cNvSpPr/>
          <p:nvPr/>
        </p:nvSpPr>
        <p:spPr>
          <a:xfrm>
            <a:off x="627016" y="163628"/>
            <a:ext cx="1586795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методология разработки</a:t>
            </a:r>
            <a:endParaRPr lang="x-none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Номер слайда 50">
            <a:extLst>
              <a:ext uri="{FF2B5EF4-FFF2-40B4-BE49-F238E27FC236}">
                <a16:creationId xmlns="" xmlns:a16="http://schemas.microsoft.com/office/drawing/2014/main" id="{BB4ECC46-599F-A9D4-6575-D06C2819C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49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B27E3135-6C85-E5C6-0AE1-5EB6FA050E43}"/>
              </a:ext>
            </a:extLst>
          </p:cNvPr>
          <p:cNvSpPr txBox="1"/>
          <p:nvPr/>
        </p:nvSpPr>
        <p:spPr>
          <a:xfrm>
            <a:off x="6520727" y="1571055"/>
            <a:ext cx="2951999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РЕШЕНИЕ </a:t>
            </a:r>
          </a:p>
          <a:p>
            <a:pPr algn="ctr"/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ТЕКУЩИХ ПРОБЛЕМ </a:t>
            </a:r>
            <a:endParaRPr lang="x-none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Скругленный прямоугольник 72">
            <a:extLst>
              <a:ext uri="{FF2B5EF4-FFF2-40B4-BE49-F238E27FC236}">
                <a16:creationId xmlns="" xmlns:a16="http://schemas.microsoft.com/office/drawing/2014/main" id="{C2C0B139-D6C5-D53C-CE5B-7C8D242C3009}"/>
              </a:ext>
            </a:extLst>
          </p:cNvPr>
          <p:cNvSpPr/>
          <p:nvPr/>
        </p:nvSpPr>
        <p:spPr>
          <a:xfrm>
            <a:off x="6614555" y="1354046"/>
            <a:ext cx="2828657" cy="775597"/>
          </a:xfrm>
          <a:prstGeom prst="roundRect">
            <a:avLst>
              <a:gd name="adj" fmla="val 33100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5" name="Скругленный прямоугольник 74">
            <a:extLst>
              <a:ext uri="{FF2B5EF4-FFF2-40B4-BE49-F238E27FC236}">
                <a16:creationId xmlns="" xmlns:a16="http://schemas.microsoft.com/office/drawing/2014/main" id="{B40F73DF-F728-17B2-30B4-0328306369B7}"/>
              </a:ext>
            </a:extLst>
          </p:cNvPr>
          <p:cNvSpPr/>
          <p:nvPr/>
        </p:nvSpPr>
        <p:spPr>
          <a:xfrm>
            <a:off x="6699999" y="2627008"/>
            <a:ext cx="2966400" cy="720000"/>
          </a:xfrm>
          <a:prstGeom prst="roundRect">
            <a:avLst>
              <a:gd name="adj" fmla="val 31042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Выявление проблемных зон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 слабых сторон </a:t>
            </a:r>
            <a:r>
              <a:rPr kumimoji="0" lang="ru-RU" sz="10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района</a:t>
            </a:r>
            <a:endParaRPr kumimoji="0" lang="ru-RU" sz="10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6" name="Скругленный прямоугольник 75">
            <a:extLst>
              <a:ext uri="{FF2B5EF4-FFF2-40B4-BE49-F238E27FC236}">
                <a16:creationId xmlns="" xmlns:a16="http://schemas.microsoft.com/office/drawing/2014/main" id="{CF29ABB5-1D66-1EBE-98B2-EF5997E06BA1}"/>
              </a:ext>
            </a:extLst>
          </p:cNvPr>
          <p:cNvSpPr/>
          <p:nvPr/>
        </p:nvSpPr>
        <p:spPr>
          <a:xfrm>
            <a:off x="6706722" y="3477778"/>
            <a:ext cx="2966400" cy="720000"/>
          </a:xfrm>
          <a:prstGeom prst="roundRect">
            <a:avLst>
              <a:gd name="adj" fmla="val 31042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720000" rtlCol="0" anchor="ctr"/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Формирование предложений 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 улучшению текущей ситуации              в </a:t>
            </a:r>
            <a:r>
              <a:rPr kumimoji="0" lang="ru-RU" sz="10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районе</a:t>
            </a:r>
            <a:endParaRPr kumimoji="0" lang="ru-RU" sz="10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3C7979AA-DBC7-3E28-46F4-B1514A4FA36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rgbClr val="B1C1E4">
                <a:tint val="45000"/>
                <a:satMod val="400000"/>
              </a:srgbClr>
            </a:duotone>
          </a:blip>
          <a:srcRect l="37218" t="290" r="21477" b="-290"/>
          <a:stretch/>
        </p:blipFill>
        <p:spPr>
          <a:xfrm>
            <a:off x="627016" y="2287721"/>
            <a:ext cx="2951999" cy="4020102"/>
          </a:xfrm>
          <a:custGeom>
            <a:avLst/>
            <a:gdLst>
              <a:gd name="connsiteX0" fmla="*/ 302668 w 2951999"/>
              <a:gd name="connsiteY0" fmla="*/ 0 h 4020102"/>
              <a:gd name="connsiteX1" fmla="*/ 2649331 w 2951999"/>
              <a:gd name="connsiteY1" fmla="*/ 0 h 4020102"/>
              <a:gd name="connsiteX2" fmla="*/ 2951999 w 2951999"/>
              <a:gd name="connsiteY2" fmla="*/ 302668 h 4020102"/>
              <a:gd name="connsiteX3" fmla="*/ 2951999 w 2951999"/>
              <a:gd name="connsiteY3" fmla="*/ 3717434 h 4020102"/>
              <a:gd name="connsiteX4" fmla="*/ 2649331 w 2951999"/>
              <a:gd name="connsiteY4" fmla="*/ 4020102 h 4020102"/>
              <a:gd name="connsiteX5" fmla="*/ 302668 w 2951999"/>
              <a:gd name="connsiteY5" fmla="*/ 4020102 h 4020102"/>
              <a:gd name="connsiteX6" fmla="*/ 0 w 2951999"/>
              <a:gd name="connsiteY6" fmla="*/ 3717434 h 4020102"/>
              <a:gd name="connsiteX7" fmla="*/ 0 w 2951999"/>
              <a:gd name="connsiteY7" fmla="*/ 302668 h 4020102"/>
              <a:gd name="connsiteX8" fmla="*/ 302668 w 2951999"/>
              <a:gd name="connsiteY8" fmla="*/ 0 h 4020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51999" h="4020102">
                <a:moveTo>
                  <a:pt x="302668" y="0"/>
                </a:moveTo>
                <a:lnTo>
                  <a:pt x="2649331" y="0"/>
                </a:lnTo>
                <a:cubicBezTo>
                  <a:pt x="2816490" y="0"/>
                  <a:pt x="2951999" y="135509"/>
                  <a:pt x="2951999" y="302668"/>
                </a:cubicBezTo>
                <a:lnTo>
                  <a:pt x="2951999" y="3717434"/>
                </a:lnTo>
                <a:cubicBezTo>
                  <a:pt x="2951999" y="3884593"/>
                  <a:pt x="2816490" y="4020102"/>
                  <a:pt x="2649331" y="4020102"/>
                </a:cubicBezTo>
                <a:lnTo>
                  <a:pt x="302668" y="4020102"/>
                </a:lnTo>
                <a:cubicBezTo>
                  <a:pt x="135509" y="4020102"/>
                  <a:pt x="0" y="3884593"/>
                  <a:pt x="0" y="3717434"/>
                </a:cubicBezTo>
                <a:lnTo>
                  <a:pt x="0" y="302668"/>
                </a:lnTo>
                <a:cubicBezTo>
                  <a:pt x="0" y="135509"/>
                  <a:pt x="135509" y="0"/>
                  <a:pt x="302668" y="0"/>
                </a:cubicBezTo>
                <a:close/>
              </a:path>
            </a:pathLst>
          </a:custGeom>
        </p:spPr>
      </p:pic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EC71CD93-B111-0810-621D-4074C1D22AF4}"/>
              </a:ext>
            </a:extLst>
          </p:cNvPr>
          <p:cNvSpPr txBox="1"/>
          <p:nvPr/>
        </p:nvSpPr>
        <p:spPr>
          <a:xfrm>
            <a:off x="627016" y="1525280"/>
            <a:ext cx="2951999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ПРЕДЛОЖЕНИЯ </a:t>
            </a:r>
          </a:p>
          <a:p>
            <a:pPr algn="ctr"/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ПО ДАЛЬНЕЙШЕМУ </a:t>
            </a:r>
          </a:p>
          <a:p>
            <a:pPr algn="ctr"/>
            <a: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РАЗВИТИЮ</a:t>
            </a:r>
            <a:endParaRPr lang="x-none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 descr="Документ со сплошной заливкой">
            <a:extLst>
              <a:ext uri="{FF2B5EF4-FFF2-40B4-BE49-F238E27FC236}">
                <a16:creationId xmlns="" xmlns:a16="http://schemas.microsoft.com/office/drawing/2014/main" id="{3471EA53-82BB-6F31-05FF-3ACB9C5515D9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194081" y="3637294"/>
            <a:ext cx="360000" cy="360000"/>
          </a:xfrm>
          <a:prstGeom prst="rect">
            <a:avLst/>
          </a:prstGeom>
        </p:spPr>
      </p:pic>
      <p:pic>
        <p:nvPicPr>
          <p:cNvPr id="16" name="Рисунок 15" descr="Запрещено со сплошной заливкой">
            <a:extLst>
              <a:ext uri="{FF2B5EF4-FFF2-40B4-BE49-F238E27FC236}">
                <a16:creationId xmlns="" xmlns:a16="http://schemas.microsoft.com/office/drawing/2014/main" id="{88C3175F-2310-58F0-903B-2A3FE80F0B28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134550" y="2750035"/>
            <a:ext cx="360000" cy="360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D2685546-9BF1-9E2B-0C3F-3CD32EE991B2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МАРКСОВСКОГО МУНИЦИПАЛЬНОГО РАЙОНА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Скругленный прямоугольник 21">
            <a:extLst>
              <a:ext uri="{FF2B5EF4-FFF2-40B4-BE49-F238E27FC236}">
                <a16:creationId xmlns="" xmlns:a16="http://schemas.microsoft.com/office/drawing/2014/main" id="{D2042479-2C8E-0E42-A066-D7A0471A5BD0}"/>
              </a:ext>
            </a:extLst>
          </p:cNvPr>
          <p:cNvSpPr/>
          <p:nvPr/>
        </p:nvSpPr>
        <p:spPr>
          <a:xfrm>
            <a:off x="3810189" y="1377796"/>
            <a:ext cx="2578736" cy="775597"/>
          </a:xfrm>
          <a:prstGeom prst="roundRect">
            <a:avLst>
              <a:gd name="adj" fmla="val 33100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4" name="TextBox 23"/>
          <p:cNvSpPr txBox="1"/>
          <p:nvPr/>
        </p:nvSpPr>
        <p:spPr>
          <a:xfrm>
            <a:off x="3895104" y="1555668"/>
            <a:ext cx="244631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 smtClean="0">
                <a:latin typeface="Arial" pitchFamily="34" charset="0"/>
                <a:cs typeface="Arial" pitchFamily="34" charset="0"/>
              </a:rPr>
              <a:t>РЕАЛИЗАЦИЯ ИНВЕСТИЦИОННЫХ ПРОЕКТОВ</a:t>
            </a:r>
            <a:endParaRPr lang="ru-RU" sz="1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Скругленный прямоугольник 24">
            <a:extLst>
              <a:ext uri="{FF2B5EF4-FFF2-40B4-BE49-F238E27FC236}">
                <a16:creationId xmlns="" xmlns:a16="http://schemas.microsoft.com/office/drawing/2014/main" id="{4DFCE1BB-8438-74A5-D76E-7A8CBE0A28FD}"/>
              </a:ext>
            </a:extLst>
          </p:cNvPr>
          <p:cNvSpPr/>
          <p:nvPr/>
        </p:nvSpPr>
        <p:spPr>
          <a:xfrm>
            <a:off x="3621902" y="2615135"/>
            <a:ext cx="2897651" cy="720000"/>
          </a:xfrm>
          <a:prstGeom prst="roundRect">
            <a:avLst>
              <a:gd name="adj" fmla="val 31042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720000" rtlCol="0" anchor="ctr"/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Описание текущих проектов </a:t>
            </a:r>
            <a:r>
              <a:rPr lang="ru-RU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территории </a:t>
            </a:r>
            <a:r>
              <a:rPr lang="ru-RU" sz="1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Марксовского</a:t>
            </a:r>
            <a:r>
              <a:rPr lang="ru-RU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муниципального района</a:t>
            </a:r>
            <a:endParaRPr kumimoji="0" lang="ru-RU" sz="10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6" name="Скругленный прямоугольник 25">
            <a:extLst>
              <a:ext uri="{FF2B5EF4-FFF2-40B4-BE49-F238E27FC236}">
                <a16:creationId xmlns="" xmlns:a16="http://schemas.microsoft.com/office/drawing/2014/main" id="{CF29ABB5-1D66-1EBE-98B2-EF5997E06BA1}"/>
              </a:ext>
            </a:extLst>
          </p:cNvPr>
          <p:cNvSpPr/>
          <p:nvPr/>
        </p:nvSpPr>
        <p:spPr>
          <a:xfrm>
            <a:off x="3644489" y="3470645"/>
            <a:ext cx="2918549" cy="720000"/>
          </a:xfrm>
          <a:prstGeom prst="roundRect">
            <a:avLst>
              <a:gd name="adj" fmla="val 31042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720000" rtlCol="0" anchor="ctr"/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Формирование предложений 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 улучшению текущей ситуации              </a:t>
            </a:r>
            <a:r>
              <a:rPr kumimoji="0" lang="ru-RU" sz="10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 </a:t>
            </a:r>
            <a:r>
              <a:rPr kumimoji="0" lang="ru-RU" sz="10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Марксовском</a:t>
            </a:r>
            <a:r>
              <a:rPr kumimoji="0" lang="ru-RU" sz="10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муниципальном  районе</a:t>
            </a:r>
            <a:endParaRPr kumimoji="0" lang="ru-RU" sz="10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9" name="Picture 2" descr="C:\Users\нигматулинаои\Desktop\для презентации\Герб Маркс - без фона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50335" y="13063"/>
            <a:ext cx="655665" cy="7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9287135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>
            <a:extLst>
              <a:ext uri="{FF2B5EF4-FFF2-40B4-BE49-F238E27FC236}">
                <a16:creationId xmlns=""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2273092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социально-экономические показатели</a:t>
            </a:r>
            <a:endParaRPr lang="x-none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="" xmlns:a16="http://schemas.microsoft.com/office/drawing/2014/main" id="{CA681B2E-CC94-3AAF-E060-F2F2C175E23F}"/>
              </a:ext>
            </a:extLst>
          </p:cNvPr>
          <p:cNvSpPr/>
          <p:nvPr/>
        </p:nvSpPr>
        <p:spPr>
          <a:xfrm>
            <a:off x="603266" y="1449048"/>
            <a:ext cx="6023956" cy="4905423"/>
          </a:xfrm>
          <a:prstGeom prst="roundRect">
            <a:avLst>
              <a:gd name="adj" fmla="val 5474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0" name="Скругленный прямоугольник 9">
            <a:extLst>
              <a:ext uri="{FF2B5EF4-FFF2-40B4-BE49-F238E27FC236}">
                <a16:creationId xmlns="" xmlns:a16="http://schemas.microsoft.com/office/drawing/2014/main" id="{0D1167F1-43B4-FA82-606E-E7575884A9A9}"/>
              </a:ext>
            </a:extLst>
          </p:cNvPr>
          <p:cNvSpPr/>
          <p:nvPr/>
        </p:nvSpPr>
        <p:spPr>
          <a:xfrm>
            <a:off x="6819477" y="1401546"/>
            <a:ext cx="2968120" cy="1036854"/>
          </a:xfrm>
          <a:prstGeom prst="roundRect">
            <a:avLst>
              <a:gd name="adj" fmla="val 33100"/>
            </a:avLst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СТРУКТУРА </a:t>
            </a:r>
            <a:r>
              <a:rPr lang="ru-RU" sz="1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ОБОРОТА ОРГАНИЗАЦИЙ ПО ВИДАМ ЭКОНОМИЧЕСКОЙ ДЕЯТЕЛЬНОСТИ  (не относящихся к субъектам малого предпринимательства)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 2024 </a:t>
            </a:r>
            <a:r>
              <a: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ГОДУ (%)</a:t>
            </a:r>
          </a:p>
        </p:txBody>
      </p:sp>
      <p:sp>
        <p:nvSpPr>
          <p:cNvPr id="11" name="Скругленный прямоугольник 10">
            <a:extLst>
              <a:ext uri="{FF2B5EF4-FFF2-40B4-BE49-F238E27FC236}">
                <a16:creationId xmlns="" xmlns:a16="http://schemas.microsoft.com/office/drawing/2014/main" id="{4E0C2D50-D926-C00C-331C-C79D5FBD02A4}"/>
              </a:ext>
            </a:extLst>
          </p:cNvPr>
          <p:cNvSpPr/>
          <p:nvPr/>
        </p:nvSpPr>
        <p:spPr>
          <a:xfrm>
            <a:off x="6802146" y="2561200"/>
            <a:ext cx="2966400" cy="4012470"/>
          </a:xfrm>
          <a:prstGeom prst="roundRect">
            <a:avLst>
              <a:gd name="adj" fmla="val 8720"/>
            </a:avLst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graphicFrame>
        <p:nvGraphicFramePr>
          <p:cNvPr id="67" name="Диаграмма 66">
            <a:extLst>
              <a:ext uri="{FF2B5EF4-FFF2-40B4-BE49-F238E27FC236}">
                <a16:creationId xmlns="" xmlns:a16="http://schemas.microsoft.com/office/drawing/2014/main" id="{3CBBECBC-5927-FDA8-F3B5-C670703B96B9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2923119064"/>
              </p:ext>
            </p:extLst>
          </p:nvPr>
        </p:nvGraphicFramePr>
        <p:xfrm>
          <a:off x="6734626" y="2374693"/>
          <a:ext cx="2966399" cy="41804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74" name="Прямая соединительная линия 73">
            <a:extLst>
              <a:ext uri="{FF2B5EF4-FFF2-40B4-BE49-F238E27FC236}">
                <a16:creationId xmlns="" xmlns:a16="http://schemas.microsoft.com/office/drawing/2014/main" id="{4B987983-F07E-F572-08A2-A9B03E6871E5}"/>
              </a:ext>
            </a:extLst>
          </p:cNvPr>
          <p:cNvCxnSpPr>
            <a:cxnSpLocks/>
          </p:cNvCxnSpPr>
          <p:nvPr/>
        </p:nvCxnSpPr>
        <p:spPr>
          <a:xfrm>
            <a:off x="907085" y="6000498"/>
            <a:ext cx="270662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Box 78">
            <a:extLst>
              <a:ext uri="{FF2B5EF4-FFF2-40B4-BE49-F238E27FC236}">
                <a16:creationId xmlns="" xmlns:a16="http://schemas.microsoft.com/office/drawing/2014/main" id="{61B276B5-A05C-4084-6B05-771C3FE2940E}"/>
              </a:ext>
            </a:extLst>
          </p:cNvPr>
          <p:cNvSpPr txBox="1"/>
          <p:nvPr/>
        </p:nvSpPr>
        <p:spPr>
          <a:xfrm>
            <a:off x="2460812" y="5889812"/>
            <a:ext cx="696535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202</a:t>
            </a:r>
            <a:r>
              <a:rPr lang="ru-RU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x-none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1" name="Прямая соединительная линия 80">
            <a:extLst>
              <a:ext uri="{FF2B5EF4-FFF2-40B4-BE49-F238E27FC236}">
                <a16:creationId xmlns="" xmlns:a16="http://schemas.microsoft.com/office/drawing/2014/main" id="{E41DF579-8696-DD20-F1CC-5CD2F3DBCE34}"/>
              </a:ext>
            </a:extLst>
          </p:cNvPr>
          <p:cNvCxnSpPr>
            <a:cxnSpLocks/>
          </p:cNvCxnSpPr>
          <p:nvPr/>
        </p:nvCxnSpPr>
        <p:spPr>
          <a:xfrm>
            <a:off x="1574989" y="5987051"/>
            <a:ext cx="240364" cy="10337"/>
          </a:xfrm>
          <a:prstGeom prst="line">
            <a:avLst/>
          </a:prstGeom>
          <a:ln w="12700">
            <a:solidFill>
              <a:srgbClr val="B1C1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TextBox 90">
            <a:extLst>
              <a:ext uri="{FF2B5EF4-FFF2-40B4-BE49-F238E27FC236}">
                <a16:creationId xmlns="" xmlns:a16="http://schemas.microsoft.com/office/drawing/2014/main" id="{C868A8CD-3BA5-845F-2948-B9125448DA88}"/>
              </a:ext>
            </a:extLst>
          </p:cNvPr>
          <p:cNvSpPr txBox="1"/>
          <p:nvPr/>
        </p:nvSpPr>
        <p:spPr>
          <a:xfrm>
            <a:off x="1235822" y="5885154"/>
            <a:ext cx="26308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2022</a:t>
            </a:r>
            <a:endParaRPr lang="x-none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1" name="Прямая соединительная линия 100">
            <a:extLst>
              <a:ext uri="{FF2B5EF4-FFF2-40B4-BE49-F238E27FC236}">
                <a16:creationId xmlns="" xmlns:a16="http://schemas.microsoft.com/office/drawing/2014/main" id="{65A9FFCD-B422-6BAC-3756-D7F21C5FD4A9}"/>
              </a:ext>
            </a:extLst>
          </p:cNvPr>
          <p:cNvCxnSpPr>
            <a:cxnSpLocks/>
          </p:cNvCxnSpPr>
          <p:nvPr/>
        </p:nvCxnSpPr>
        <p:spPr>
          <a:xfrm>
            <a:off x="2162211" y="6000498"/>
            <a:ext cx="270662" cy="0"/>
          </a:xfrm>
          <a:prstGeom prst="line">
            <a:avLst/>
          </a:prstGeom>
          <a:ln w="12700">
            <a:solidFill>
              <a:srgbClr val="4756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TextBox 111">
            <a:extLst>
              <a:ext uri="{FF2B5EF4-FFF2-40B4-BE49-F238E27FC236}">
                <a16:creationId xmlns="" xmlns:a16="http://schemas.microsoft.com/office/drawing/2014/main" id="{8BFA7629-1D6D-6368-F7B0-8E071839277B}"/>
              </a:ext>
            </a:extLst>
          </p:cNvPr>
          <p:cNvSpPr txBox="1"/>
          <p:nvPr/>
        </p:nvSpPr>
        <p:spPr>
          <a:xfrm>
            <a:off x="1863385" y="5885154"/>
            <a:ext cx="782495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2023</a:t>
            </a:r>
            <a:endParaRPr lang="x-non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59" name="Группа 158">
            <a:extLst>
              <a:ext uri="{FF2B5EF4-FFF2-40B4-BE49-F238E27FC236}">
                <a16:creationId xmlns="" xmlns:a16="http://schemas.microsoft.com/office/drawing/2014/main" id="{859BFF25-7647-679E-CF0A-EDBC0E40A471}"/>
              </a:ext>
            </a:extLst>
          </p:cNvPr>
          <p:cNvGrpSpPr/>
          <p:nvPr/>
        </p:nvGrpSpPr>
        <p:grpSpPr>
          <a:xfrm>
            <a:off x="2446317" y="2422510"/>
            <a:ext cx="2659106" cy="2610156"/>
            <a:chOff x="2364760" y="2381870"/>
            <a:chExt cx="2740663" cy="2610156"/>
          </a:xfrm>
        </p:grpSpPr>
        <p:sp>
          <p:nvSpPr>
            <p:cNvPr id="113" name="Правильный пятиугольник 112">
              <a:extLst>
                <a:ext uri="{FF2B5EF4-FFF2-40B4-BE49-F238E27FC236}">
                  <a16:creationId xmlns="" xmlns:a16="http://schemas.microsoft.com/office/drawing/2014/main" id="{2E6B3244-8CEB-6239-7F38-F265B373BF99}"/>
                </a:ext>
              </a:extLst>
            </p:cNvPr>
            <p:cNvSpPr/>
            <p:nvPr/>
          </p:nvSpPr>
          <p:spPr>
            <a:xfrm>
              <a:off x="2364760" y="2381870"/>
              <a:ext cx="2740663" cy="2610155"/>
            </a:xfrm>
            <a:prstGeom prst="pentagon">
              <a:avLst/>
            </a:prstGeom>
            <a:solidFill>
              <a:srgbClr val="FBFBFB"/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114" name="Правильный пятиугольник 113">
              <a:extLst>
                <a:ext uri="{FF2B5EF4-FFF2-40B4-BE49-F238E27FC236}">
                  <a16:creationId xmlns="" xmlns:a16="http://schemas.microsoft.com/office/drawing/2014/main" id="{4495E117-48D2-15E2-0BCE-6E44870B1947}"/>
                </a:ext>
              </a:extLst>
            </p:cNvPr>
            <p:cNvSpPr/>
            <p:nvPr/>
          </p:nvSpPr>
          <p:spPr>
            <a:xfrm>
              <a:off x="2730643" y="2730330"/>
              <a:ext cx="2008897" cy="1913235"/>
            </a:xfrm>
            <a:prstGeom prst="pentagon">
              <a:avLst/>
            </a:prstGeom>
            <a:noFill/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dirty="0"/>
            </a:p>
          </p:txBody>
        </p:sp>
        <p:cxnSp>
          <p:nvCxnSpPr>
            <p:cNvPr id="116" name="Прямая соединительная линия 115">
              <a:extLst>
                <a:ext uri="{FF2B5EF4-FFF2-40B4-BE49-F238E27FC236}">
                  <a16:creationId xmlns="" xmlns:a16="http://schemas.microsoft.com/office/drawing/2014/main" id="{1C6AE833-741A-D6C2-6D6F-7C8212816507}"/>
                </a:ext>
              </a:extLst>
            </p:cNvPr>
            <p:cNvCxnSpPr>
              <a:cxnSpLocks/>
            </p:cNvCxnSpPr>
            <p:nvPr/>
          </p:nvCxnSpPr>
          <p:spPr>
            <a:xfrm>
              <a:off x="3738408" y="2381871"/>
              <a:ext cx="0" cy="2610155"/>
            </a:xfrm>
            <a:prstGeom prst="line">
              <a:avLst/>
            </a:prstGeom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8" name="Группа 157">
              <a:extLst>
                <a:ext uri="{FF2B5EF4-FFF2-40B4-BE49-F238E27FC236}">
                  <a16:creationId xmlns="" xmlns:a16="http://schemas.microsoft.com/office/drawing/2014/main" id="{7B27636C-D5DC-E85C-EE19-185390D0DD09}"/>
                </a:ext>
              </a:extLst>
            </p:cNvPr>
            <p:cNvGrpSpPr/>
            <p:nvPr/>
          </p:nvGrpSpPr>
          <p:grpSpPr>
            <a:xfrm>
              <a:off x="2655096" y="3084325"/>
              <a:ext cx="2159991" cy="1205244"/>
              <a:chOff x="2654916" y="3117426"/>
              <a:chExt cx="2159991" cy="1205244"/>
            </a:xfrm>
          </p:grpSpPr>
          <p:grpSp>
            <p:nvGrpSpPr>
              <p:cNvPr id="121" name="Группа 120">
                <a:extLst>
                  <a:ext uri="{FF2B5EF4-FFF2-40B4-BE49-F238E27FC236}">
                    <a16:creationId xmlns="" xmlns:a16="http://schemas.microsoft.com/office/drawing/2014/main" id="{C0E3F89F-5015-76B7-83AB-B2981EC78399}"/>
                  </a:ext>
                </a:extLst>
              </p:cNvPr>
              <p:cNvGrpSpPr/>
              <p:nvPr/>
            </p:nvGrpSpPr>
            <p:grpSpPr>
              <a:xfrm>
                <a:off x="2654916" y="3117426"/>
                <a:ext cx="2159991" cy="1205244"/>
                <a:chOff x="2491740" y="3198701"/>
                <a:chExt cx="2486289" cy="1387314"/>
              </a:xfrm>
            </p:grpSpPr>
            <p:cxnSp>
              <p:nvCxnSpPr>
                <p:cNvPr id="117" name="Прямая соединительная линия 116">
                  <a:extLst>
                    <a:ext uri="{FF2B5EF4-FFF2-40B4-BE49-F238E27FC236}">
                      <a16:creationId xmlns="" xmlns:a16="http://schemas.microsoft.com/office/drawing/2014/main" id="{8B915712-0841-7078-5D11-970E6AA7018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491740" y="3198701"/>
                  <a:ext cx="2402899" cy="1387314"/>
                </a:xfrm>
                <a:prstGeom prst="line">
                  <a:avLst/>
                </a:prstGeom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0" name="Прямая соединительная линия 119">
                  <a:extLst>
                    <a:ext uri="{FF2B5EF4-FFF2-40B4-BE49-F238E27FC236}">
                      <a16:creationId xmlns="" xmlns:a16="http://schemas.microsoft.com/office/drawing/2014/main" id="{1708A3A5-006B-B5E0-C489-EABF0F13779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575130" y="3198701"/>
                  <a:ext cx="2402899" cy="1387314"/>
                </a:xfrm>
                <a:prstGeom prst="line">
                  <a:avLst/>
                </a:prstGeom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22" name="Овал 121">
                <a:extLst>
                  <a:ext uri="{FF2B5EF4-FFF2-40B4-BE49-F238E27FC236}">
                    <a16:creationId xmlns="" xmlns:a16="http://schemas.microsoft.com/office/drawing/2014/main" id="{5A0E3986-D229-D6EC-5021-52A0442A8505}"/>
                  </a:ext>
                </a:extLst>
              </p:cNvPr>
              <p:cNvSpPr/>
              <p:nvPr/>
            </p:nvSpPr>
            <p:spPr>
              <a:xfrm>
                <a:off x="3708583" y="3664426"/>
                <a:ext cx="62551" cy="62551"/>
              </a:xfrm>
              <a:prstGeom prst="ellipse">
                <a:avLst/>
              </a:prstGeom>
              <a:solidFill>
                <a:srgbClr val="F1F1F1"/>
              </a:solidFill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</p:grpSp>
      </p:grpSp>
      <p:sp>
        <p:nvSpPr>
          <p:cNvPr id="123" name="TextBox 122">
            <a:extLst>
              <a:ext uri="{FF2B5EF4-FFF2-40B4-BE49-F238E27FC236}">
                <a16:creationId xmlns="" xmlns:a16="http://schemas.microsoft.com/office/drawing/2014/main" id="{4DDD486F-FFDC-3AC3-0983-1563F64C780C}"/>
              </a:ext>
            </a:extLst>
          </p:cNvPr>
          <p:cNvSpPr txBox="1"/>
          <p:nvPr/>
        </p:nvSpPr>
        <p:spPr>
          <a:xfrm>
            <a:off x="3205286" y="1698172"/>
            <a:ext cx="1390464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latin typeface="Arial" panose="020B0604020202020204" pitchFamily="34" charset="0"/>
                <a:cs typeface="Arial" panose="020B0604020202020204" pitchFamily="34" charset="0"/>
              </a:rPr>
              <a:t>объем инвестиций </a:t>
            </a:r>
          </a:p>
          <a:p>
            <a:r>
              <a:rPr lang="ru-RU" sz="900" b="1" dirty="0">
                <a:latin typeface="Arial" panose="020B0604020202020204" pitchFamily="34" charset="0"/>
                <a:cs typeface="Arial" panose="020B0604020202020204" pitchFamily="34" charset="0"/>
              </a:rPr>
              <a:t>в основной капитал </a:t>
            </a:r>
            <a:r>
              <a:rPr lang="ru-RU" sz="900" dirty="0">
                <a:latin typeface="Arial" panose="020B0604020202020204" pitchFamily="34" charset="0"/>
                <a:cs typeface="Arial" panose="020B0604020202020204" pitchFamily="34" charset="0"/>
              </a:rPr>
              <a:t>млрд руб.</a:t>
            </a:r>
            <a:endParaRPr lang="x-none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5" name="Скругленный прямоугольник 124">
            <a:extLst>
              <a:ext uri="{FF2B5EF4-FFF2-40B4-BE49-F238E27FC236}">
                <a16:creationId xmlns="" xmlns:a16="http://schemas.microsoft.com/office/drawing/2014/main" id="{7DACA747-66C6-0E65-B5FA-C504D9C6D2C4}"/>
              </a:ext>
            </a:extLst>
          </p:cNvPr>
          <p:cNvSpPr/>
          <p:nvPr/>
        </p:nvSpPr>
        <p:spPr>
          <a:xfrm>
            <a:off x="3193411" y="2133513"/>
            <a:ext cx="322113" cy="180000"/>
          </a:xfrm>
          <a:prstGeom prst="roundRect">
            <a:avLst>
              <a:gd name="adj" fmla="val 50000"/>
            </a:avLst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9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1,4</a:t>
            </a:r>
            <a:endParaRPr lang="x-none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6" name="Скругленный прямоугольник 125">
            <a:extLst>
              <a:ext uri="{FF2B5EF4-FFF2-40B4-BE49-F238E27FC236}">
                <a16:creationId xmlns="" xmlns:a16="http://schemas.microsoft.com/office/drawing/2014/main" id="{1F8EAFBB-518D-C75C-F633-1B12885366D0}"/>
              </a:ext>
            </a:extLst>
          </p:cNvPr>
          <p:cNvSpPr/>
          <p:nvPr/>
        </p:nvSpPr>
        <p:spPr>
          <a:xfrm>
            <a:off x="3991617" y="2128442"/>
            <a:ext cx="322113" cy="18000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9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2,2</a:t>
            </a:r>
            <a:endParaRPr lang="x-none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7" name="Скругленный прямоугольник 126">
            <a:extLst>
              <a:ext uri="{FF2B5EF4-FFF2-40B4-BE49-F238E27FC236}">
                <a16:creationId xmlns="" xmlns:a16="http://schemas.microsoft.com/office/drawing/2014/main" id="{0B4880A1-91DC-D0F0-A77C-E94DED46A2DE}"/>
              </a:ext>
            </a:extLst>
          </p:cNvPr>
          <p:cNvSpPr/>
          <p:nvPr/>
        </p:nvSpPr>
        <p:spPr>
          <a:xfrm>
            <a:off x="3590989" y="2133513"/>
            <a:ext cx="322113" cy="180000"/>
          </a:xfrm>
          <a:prstGeom prst="roundRect">
            <a:avLst>
              <a:gd name="adj" fmla="val 50000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9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2,3</a:t>
            </a:r>
            <a:endParaRPr lang="x-none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2" name="TextBox 131">
            <a:extLst>
              <a:ext uri="{FF2B5EF4-FFF2-40B4-BE49-F238E27FC236}">
                <a16:creationId xmlns="" xmlns:a16="http://schemas.microsoft.com/office/drawing/2014/main" id="{B51F7AF6-8F8A-5B37-A1C2-3650196617FB}"/>
              </a:ext>
            </a:extLst>
          </p:cNvPr>
          <p:cNvSpPr txBox="1"/>
          <p:nvPr/>
        </p:nvSpPr>
        <p:spPr>
          <a:xfrm>
            <a:off x="5281019" y="2908933"/>
            <a:ext cx="1120319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latin typeface="Arial" panose="020B0604020202020204" pitchFamily="34" charset="0"/>
                <a:cs typeface="Arial" panose="020B0604020202020204" pitchFamily="34" charset="0"/>
              </a:rPr>
              <a:t>отгрузка продукции</a:t>
            </a:r>
          </a:p>
          <a:p>
            <a:r>
              <a:rPr lang="ru-RU" sz="900" dirty="0">
                <a:latin typeface="Arial" panose="020B0604020202020204" pitchFamily="34" charset="0"/>
                <a:cs typeface="Arial" panose="020B0604020202020204" pitchFamily="34" charset="0"/>
              </a:rPr>
              <a:t>млрд руб.</a:t>
            </a:r>
            <a:endParaRPr lang="x-none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" name="Скругленный прямоугольник 132">
            <a:extLst>
              <a:ext uri="{FF2B5EF4-FFF2-40B4-BE49-F238E27FC236}">
                <a16:creationId xmlns="" xmlns:a16="http://schemas.microsoft.com/office/drawing/2014/main" id="{BD49888C-EE87-0AA1-DB51-FCB7AE18C6FB}"/>
              </a:ext>
            </a:extLst>
          </p:cNvPr>
          <p:cNvSpPr/>
          <p:nvPr/>
        </p:nvSpPr>
        <p:spPr>
          <a:xfrm>
            <a:off x="5269143" y="3348843"/>
            <a:ext cx="322113" cy="175800"/>
          </a:xfrm>
          <a:prstGeom prst="roundRect">
            <a:avLst>
              <a:gd name="adj" fmla="val 50000"/>
            </a:avLst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9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7,3</a:t>
            </a:r>
            <a:endParaRPr lang="x-none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4" name="Скругленный прямоугольник 133">
            <a:extLst>
              <a:ext uri="{FF2B5EF4-FFF2-40B4-BE49-F238E27FC236}">
                <a16:creationId xmlns="" xmlns:a16="http://schemas.microsoft.com/office/drawing/2014/main" id="{E891C477-CE41-440F-B223-9BD475BA4F74}"/>
              </a:ext>
            </a:extLst>
          </p:cNvPr>
          <p:cNvSpPr/>
          <p:nvPr/>
        </p:nvSpPr>
        <p:spPr>
          <a:xfrm>
            <a:off x="6067349" y="3339572"/>
            <a:ext cx="322113" cy="18000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9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7,9</a:t>
            </a:r>
            <a:endParaRPr lang="x-none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Скругленный прямоугольник 134">
            <a:extLst>
              <a:ext uri="{FF2B5EF4-FFF2-40B4-BE49-F238E27FC236}">
                <a16:creationId xmlns="" xmlns:a16="http://schemas.microsoft.com/office/drawing/2014/main" id="{BA41BC5E-92C9-7CBA-1F88-F41F35900D8E}"/>
              </a:ext>
            </a:extLst>
          </p:cNvPr>
          <p:cNvSpPr/>
          <p:nvPr/>
        </p:nvSpPr>
        <p:spPr>
          <a:xfrm>
            <a:off x="5666721" y="3344643"/>
            <a:ext cx="322113" cy="180000"/>
          </a:xfrm>
          <a:prstGeom prst="roundRect">
            <a:avLst>
              <a:gd name="adj" fmla="val 50000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9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7,4</a:t>
            </a:r>
            <a:endParaRPr lang="x-none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6" name="TextBox 135">
            <a:extLst>
              <a:ext uri="{FF2B5EF4-FFF2-40B4-BE49-F238E27FC236}">
                <a16:creationId xmlns="" xmlns:a16="http://schemas.microsoft.com/office/drawing/2014/main" id="{2EFB3336-310E-8D41-40DB-BCF7E0A8AF90}"/>
              </a:ext>
            </a:extLst>
          </p:cNvPr>
          <p:cNvSpPr txBox="1"/>
          <p:nvPr/>
        </p:nvSpPr>
        <p:spPr>
          <a:xfrm>
            <a:off x="4862489" y="4688732"/>
            <a:ext cx="156298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spc="-20" dirty="0" smtClean="0">
                <a:latin typeface="Arial" panose="020B0604020202020204" pitchFamily="34" charset="0"/>
                <a:cs typeface="Arial" panose="020B0604020202020204" pitchFamily="34" charset="0"/>
              </a:rPr>
              <a:t>объем сельхозпродукции </a:t>
            </a:r>
            <a:r>
              <a:rPr lang="ru-RU" sz="900" spc="-20" dirty="0" smtClean="0">
                <a:latin typeface="Arial" panose="020B0604020202020204" pitchFamily="34" charset="0"/>
                <a:cs typeface="Arial" panose="020B0604020202020204" pitchFamily="34" charset="0"/>
              </a:rPr>
              <a:t>млрд.руб. </a:t>
            </a:r>
            <a:endParaRPr lang="x-none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7" name="Скругленный прямоугольник 136">
            <a:extLst>
              <a:ext uri="{FF2B5EF4-FFF2-40B4-BE49-F238E27FC236}">
                <a16:creationId xmlns="" xmlns:a16="http://schemas.microsoft.com/office/drawing/2014/main" id="{A3F711DB-496E-5AE9-8DA3-52FB6C8C4FC4}"/>
              </a:ext>
            </a:extLst>
          </p:cNvPr>
          <p:cNvSpPr/>
          <p:nvPr/>
        </p:nvSpPr>
        <p:spPr>
          <a:xfrm>
            <a:off x="4862489" y="5041010"/>
            <a:ext cx="322113" cy="180000"/>
          </a:xfrm>
          <a:prstGeom prst="roundRect">
            <a:avLst>
              <a:gd name="adj" fmla="val 50000"/>
            </a:avLst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9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15,3</a:t>
            </a:r>
            <a:endParaRPr lang="x-none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8" name="Скругленный прямоугольник 137">
            <a:extLst>
              <a:ext uri="{FF2B5EF4-FFF2-40B4-BE49-F238E27FC236}">
                <a16:creationId xmlns="" xmlns:a16="http://schemas.microsoft.com/office/drawing/2014/main" id="{8F9B137A-9F0C-3053-26F4-F1A1A4D82D6D}"/>
              </a:ext>
            </a:extLst>
          </p:cNvPr>
          <p:cNvSpPr/>
          <p:nvPr/>
        </p:nvSpPr>
        <p:spPr>
          <a:xfrm>
            <a:off x="5660695" y="5035939"/>
            <a:ext cx="322113" cy="18000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9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15,1</a:t>
            </a:r>
            <a:endParaRPr lang="x-none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9" name="Скругленный прямоугольник 138">
            <a:extLst>
              <a:ext uri="{FF2B5EF4-FFF2-40B4-BE49-F238E27FC236}">
                <a16:creationId xmlns="" xmlns:a16="http://schemas.microsoft.com/office/drawing/2014/main" id="{5638DA25-0A83-5C61-BB97-CE89B7FE3C55}"/>
              </a:ext>
            </a:extLst>
          </p:cNvPr>
          <p:cNvSpPr/>
          <p:nvPr/>
        </p:nvSpPr>
        <p:spPr>
          <a:xfrm>
            <a:off x="5260067" y="5041010"/>
            <a:ext cx="322113" cy="180000"/>
          </a:xfrm>
          <a:prstGeom prst="roundRect">
            <a:avLst>
              <a:gd name="adj" fmla="val 50000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9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14,2</a:t>
            </a:r>
            <a:endParaRPr lang="x-none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0" name="TextBox 139">
            <a:extLst>
              <a:ext uri="{FF2B5EF4-FFF2-40B4-BE49-F238E27FC236}">
                <a16:creationId xmlns="" xmlns:a16="http://schemas.microsoft.com/office/drawing/2014/main" id="{9B8B9FEF-8A61-E7B5-E26D-6064E35C71F8}"/>
              </a:ext>
            </a:extLst>
          </p:cNvPr>
          <p:cNvSpPr txBox="1"/>
          <p:nvPr/>
        </p:nvSpPr>
        <p:spPr>
          <a:xfrm>
            <a:off x="1565443" y="4535812"/>
            <a:ext cx="1130256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/>
            <a:r>
              <a:rPr lang="ru-RU" sz="900" b="1" spc="-20" dirty="0" smtClean="0">
                <a:latin typeface="Arial" pitchFamily="34" charset="0"/>
                <a:cs typeface="Arial" pitchFamily="34" charset="0"/>
              </a:rPr>
              <a:t>оборот розничной торговли</a:t>
            </a:r>
            <a:endParaRPr lang="ru-RU" sz="900" b="1" spc="-2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900" dirty="0">
                <a:latin typeface="Arial" pitchFamily="34" charset="0"/>
                <a:cs typeface="Arial" pitchFamily="34" charset="0"/>
              </a:rPr>
              <a:t>млрд руб.</a:t>
            </a:r>
            <a:endParaRPr lang="x-none" sz="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1" name="Скругленный прямоугольник 140">
            <a:extLst>
              <a:ext uri="{FF2B5EF4-FFF2-40B4-BE49-F238E27FC236}">
                <a16:creationId xmlns="" xmlns:a16="http://schemas.microsoft.com/office/drawing/2014/main" id="{5BF57916-37D0-2A89-BEDE-6529985937EC}"/>
              </a:ext>
            </a:extLst>
          </p:cNvPr>
          <p:cNvSpPr/>
          <p:nvPr/>
        </p:nvSpPr>
        <p:spPr>
          <a:xfrm>
            <a:off x="1589193" y="5037841"/>
            <a:ext cx="322113" cy="180000"/>
          </a:xfrm>
          <a:prstGeom prst="roundRect">
            <a:avLst>
              <a:gd name="adj" fmla="val 50000"/>
            </a:avLst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9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3,9</a:t>
            </a:r>
            <a:endParaRPr lang="x-none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2" name="Скругленный прямоугольник 141">
            <a:extLst>
              <a:ext uri="{FF2B5EF4-FFF2-40B4-BE49-F238E27FC236}">
                <a16:creationId xmlns="" xmlns:a16="http://schemas.microsoft.com/office/drawing/2014/main" id="{804C102D-E058-03DA-846F-7B2632D8057C}"/>
              </a:ext>
            </a:extLst>
          </p:cNvPr>
          <p:cNvSpPr/>
          <p:nvPr/>
        </p:nvSpPr>
        <p:spPr>
          <a:xfrm>
            <a:off x="2347058" y="5046217"/>
            <a:ext cx="322113" cy="18000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9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5,5</a:t>
            </a:r>
            <a:endParaRPr lang="x-none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" name="Скругленный прямоугольник 142">
            <a:extLst>
              <a:ext uri="{FF2B5EF4-FFF2-40B4-BE49-F238E27FC236}">
                <a16:creationId xmlns="" xmlns:a16="http://schemas.microsoft.com/office/drawing/2014/main" id="{AF6DE8AE-5C46-A9ED-FE44-79540CCD291B}"/>
              </a:ext>
            </a:extLst>
          </p:cNvPr>
          <p:cNvSpPr/>
          <p:nvPr/>
        </p:nvSpPr>
        <p:spPr>
          <a:xfrm>
            <a:off x="1986771" y="5037841"/>
            <a:ext cx="322113" cy="180000"/>
          </a:xfrm>
          <a:prstGeom prst="roundRect">
            <a:avLst>
              <a:gd name="adj" fmla="val 50000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9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4,4</a:t>
            </a:r>
            <a:endParaRPr lang="x-none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4" name="TextBox 143">
            <a:extLst>
              <a:ext uri="{FF2B5EF4-FFF2-40B4-BE49-F238E27FC236}">
                <a16:creationId xmlns="" xmlns:a16="http://schemas.microsoft.com/office/drawing/2014/main" id="{CD500BF9-38C1-5529-5619-ECFDF6A02DFC}"/>
              </a:ext>
            </a:extLst>
          </p:cNvPr>
          <p:cNvSpPr txBox="1"/>
          <p:nvPr/>
        </p:nvSpPr>
        <p:spPr>
          <a:xfrm>
            <a:off x="859897" y="3015810"/>
            <a:ext cx="218018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/>
            <a:r>
              <a:rPr lang="ru-RU" sz="900" b="1" spc="-20" dirty="0">
                <a:latin typeface="Arial" panose="020B0604020202020204" pitchFamily="34" charset="0"/>
                <a:cs typeface="Arial" panose="020B0604020202020204" pitchFamily="34" charset="0"/>
              </a:rPr>
              <a:t>средний размер пенсии</a:t>
            </a:r>
          </a:p>
          <a:p>
            <a:r>
              <a:rPr lang="ru-RU" sz="900" dirty="0">
                <a:latin typeface="Arial" panose="020B0604020202020204" pitchFamily="34" charset="0"/>
                <a:cs typeface="Arial" panose="020B0604020202020204" pitchFamily="34" charset="0"/>
              </a:rPr>
              <a:t>руб.</a:t>
            </a:r>
            <a:endParaRPr lang="x-none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5" name="Скругленный прямоугольник 144">
            <a:extLst>
              <a:ext uri="{FF2B5EF4-FFF2-40B4-BE49-F238E27FC236}">
                <a16:creationId xmlns="" xmlns:a16="http://schemas.microsoft.com/office/drawing/2014/main" id="{049D898B-5B50-DE58-0CB5-29E839E77CE1}"/>
              </a:ext>
            </a:extLst>
          </p:cNvPr>
          <p:cNvSpPr/>
          <p:nvPr/>
        </p:nvSpPr>
        <p:spPr>
          <a:xfrm>
            <a:off x="1829499" y="3375737"/>
            <a:ext cx="600121" cy="173006"/>
          </a:xfrm>
          <a:prstGeom prst="roundRect">
            <a:avLst>
              <a:gd name="adj" fmla="val 50000"/>
            </a:avLst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9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19 408</a:t>
            </a:r>
            <a:endParaRPr lang="x-none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6" name="Скругленный прямоугольник 145">
            <a:extLst>
              <a:ext uri="{FF2B5EF4-FFF2-40B4-BE49-F238E27FC236}">
                <a16:creationId xmlns="" xmlns:a16="http://schemas.microsoft.com/office/drawing/2014/main" id="{D8C75DED-E032-F06C-4A1B-C15F2E0A1892}"/>
              </a:ext>
            </a:extLst>
          </p:cNvPr>
          <p:cNvSpPr/>
          <p:nvPr/>
        </p:nvSpPr>
        <p:spPr>
          <a:xfrm>
            <a:off x="1354310" y="3362289"/>
            <a:ext cx="463137" cy="201881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9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17 762</a:t>
            </a:r>
            <a:endParaRPr lang="x-none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7" name="Скругленный прямоугольник 146">
            <a:extLst>
              <a:ext uri="{FF2B5EF4-FFF2-40B4-BE49-F238E27FC236}">
                <a16:creationId xmlns="" xmlns:a16="http://schemas.microsoft.com/office/drawing/2014/main" id="{2947D3A7-F3F2-F042-E041-2359906A0400}"/>
              </a:ext>
            </a:extLst>
          </p:cNvPr>
          <p:cNvSpPr/>
          <p:nvPr/>
        </p:nvSpPr>
        <p:spPr>
          <a:xfrm>
            <a:off x="855809" y="3336966"/>
            <a:ext cx="488198" cy="213755"/>
          </a:xfrm>
          <a:prstGeom prst="roundRect">
            <a:avLst>
              <a:gd name="adj" fmla="val 50000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9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16 426</a:t>
            </a:r>
            <a:endParaRPr lang="x-none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8" name="TextBox 147">
            <a:extLst>
              <a:ext uri="{FF2B5EF4-FFF2-40B4-BE49-F238E27FC236}">
                <a16:creationId xmlns="" xmlns:a16="http://schemas.microsoft.com/office/drawing/2014/main" id="{BD9E40EF-B3BB-3EB9-AF5B-3B81E652F392}"/>
              </a:ext>
            </a:extLst>
          </p:cNvPr>
          <p:cNvSpPr txBox="1"/>
          <p:nvPr/>
        </p:nvSpPr>
        <p:spPr>
          <a:xfrm>
            <a:off x="3148810" y="5069687"/>
            <a:ext cx="1340063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spc="-20" dirty="0">
                <a:latin typeface="Arial" panose="020B0604020202020204" pitchFamily="34" charset="0"/>
                <a:cs typeface="Arial" panose="020B0604020202020204" pitchFamily="34" charset="0"/>
              </a:rPr>
              <a:t>средняя </a:t>
            </a:r>
            <a:r>
              <a:rPr lang="ru-RU" sz="900" b="1" spc="-20" dirty="0" smtClean="0">
                <a:latin typeface="Arial" panose="020B0604020202020204" pitchFamily="34" charset="0"/>
                <a:cs typeface="Arial" panose="020B0604020202020204" pitchFamily="34" charset="0"/>
              </a:rPr>
              <a:t>заработная плата</a:t>
            </a:r>
            <a:endParaRPr lang="ru-RU" sz="900" b="1" spc="-2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900" dirty="0">
                <a:latin typeface="Arial" panose="020B0604020202020204" pitchFamily="34" charset="0"/>
                <a:cs typeface="Arial" panose="020B0604020202020204" pitchFamily="34" charset="0"/>
              </a:rPr>
              <a:t>руб.</a:t>
            </a:r>
            <a:endParaRPr lang="x-none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9" name="Скругленный прямоугольник 148">
            <a:extLst>
              <a:ext uri="{FF2B5EF4-FFF2-40B4-BE49-F238E27FC236}">
                <a16:creationId xmlns="" xmlns:a16="http://schemas.microsoft.com/office/drawing/2014/main" id="{4676CABC-9A49-F2C2-A9BC-C53B134296DE}"/>
              </a:ext>
            </a:extLst>
          </p:cNvPr>
          <p:cNvSpPr/>
          <p:nvPr/>
        </p:nvSpPr>
        <p:spPr>
          <a:xfrm>
            <a:off x="4085797" y="5524501"/>
            <a:ext cx="648127" cy="190500"/>
          </a:xfrm>
          <a:prstGeom prst="roundRect">
            <a:avLst>
              <a:gd name="adj" fmla="val 50000"/>
            </a:avLst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9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48 466</a:t>
            </a:r>
            <a:endParaRPr lang="x-none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0" name="Скругленный прямоугольник 149">
            <a:extLst>
              <a:ext uri="{FF2B5EF4-FFF2-40B4-BE49-F238E27FC236}">
                <a16:creationId xmlns="" xmlns:a16="http://schemas.microsoft.com/office/drawing/2014/main" id="{D3AFCDB7-7B2D-FB95-3CC4-26FA72959204}"/>
              </a:ext>
            </a:extLst>
          </p:cNvPr>
          <p:cNvSpPr/>
          <p:nvPr/>
        </p:nvSpPr>
        <p:spPr>
          <a:xfrm>
            <a:off x="3603855" y="5537186"/>
            <a:ext cx="446853" cy="198595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9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40 692</a:t>
            </a:r>
            <a:endParaRPr lang="x-none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1" name="Скругленный прямоугольник 150">
            <a:extLst>
              <a:ext uri="{FF2B5EF4-FFF2-40B4-BE49-F238E27FC236}">
                <a16:creationId xmlns="" xmlns:a16="http://schemas.microsoft.com/office/drawing/2014/main" id="{0DA18218-A189-5B34-A992-A1C2F6968601}"/>
              </a:ext>
            </a:extLst>
          </p:cNvPr>
          <p:cNvSpPr/>
          <p:nvPr/>
        </p:nvSpPr>
        <p:spPr>
          <a:xfrm>
            <a:off x="3118527" y="5522026"/>
            <a:ext cx="431846" cy="188109"/>
          </a:xfrm>
          <a:prstGeom prst="roundRect">
            <a:avLst>
              <a:gd name="adj" fmla="val 50000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9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34 697</a:t>
            </a:r>
            <a:endParaRPr lang="x-none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1" name="Шестиугольник 160">
            <a:extLst>
              <a:ext uri="{FF2B5EF4-FFF2-40B4-BE49-F238E27FC236}">
                <a16:creationId xmlns="" xmlns:a16="http://schemas.microsoft.com/office/drawing/2014/main" id="{80C5CFFC-7012-7F1B-F30E-BDA9A7D11940}"/>
              </a:ext>
            </a:extLst>
          </p:cNvPr>
          <p:cNvSpPr/>
          <p:nvPr/>
        </p:nvSpPr>
        <p:spPr>
          <a:xfrm rot="1800000">
            <a:off x="2920822" y="3086486"/>
            <a:ext cx="1376047" cy="1432398"/>
          </a:xfrm>
          <a:custGeom>
            <a:avLst/>
            <a:gdLst>
              <a:gd name="connsiteX0" fmla="*/ 0 w 1889708"/>
              <a:gd name="connsiteY0" fmla="*/ 814530 h 1629059"/>
              <a:gd name="connsiteX1" fmla="*/ 407265 w 1889708"/>
              <a:gd name="connsiteY1" fmla="*/ 0 h 1629059"/>
              <a:gd name="connsiteX2" fmla="*/ 1482443 w 1889708"/>
              <a:gd name="connsiteY2" fmla="*/ 0 h 1629059"/>
              <a:gd name="connsiteX3" fmla="*/ 1889708 w 1889708"/>
              <a:gd name="connsiteY3" fmla="*/ 814530 h 1629059"/>
              <a:gd name="connsiteX4" fmla="*/ 1482443 w 1889708"/>
              <a:gd name="connsiteY4" fmla="*/ 1629059 h 1629059"/>
              <a:gd name="connsiteX5" fmla="*/ 407265 w 1889708"/>
              <a:gd name="connsiteY5" fmla="*/ 1629059 h 1629059"/>
              <a:gd name="connsiteX6" fmla="*/ 0 w 1889708"/>
              <a:gd name="connsiteY6" fmla="*/ 814530 h 1629059"/>
              <a:gd name="connsiteX0" fmla="*/ 0 w 1889708"/>
              <a:gd name="connsiteY0" fmla="*/ 814530 h 1736015"/>
              <a:gd name="connsiteX1" fmla="*/ 407265 w 1889708"/>
              <a:gd name="connsiteY1" fmla="*/ 0 h 1736015"/>
              <a:gd name="connsiteX2" fmla="*/ 1482443 w 1889708"/>
              <a:gd name="connsiteY2" fmla="*/ 0 h 1736015"/>
              <a:gd name="connsiteX3" fmla="*/ 1889708 w 1889708"/>
              <a:gd name="connsiteY3" fmla="*/ 814530 h 1736015"/>
              <a:gd name="connsiteX4" fmla="*/ 1482443 w 1889708"/>
              <a:gd name="connsiteY4" fmla="*/ 1629059 h 1736015"/>
              <a:gd name="connsiteX5" fmla="*/ 256517 w 1889708"/>
              <a:gd name="connsiteY5" fmla="*/ 1736015 h 1736015"/>
              <a:gd name="connsiteX6" fmla="*/ 0 w 1889708"/>
              <a:gd name="connsiteY6" fmla="*/ 814530 h 1736015"/>
              <a:gd name="connsiteX0" fmla="*/ 0 w 1889708"/>
              <a:gd name="connsiteY0" fmla="*/ 814530 h 1736015"/>
              <a:gd name="connsiteX1" fmla="*/ 407265 w 1889708"/>
              <a:gd name="connsiteY1" fmla="*/ 0 h 1736015"/>
              <a:gd name="connsiteX2" fmla="*/ 1482443 w 1889708"/>
              <a:gd name="connsiteY2" fmla="*/ 0 h 1736015"/>
              <a:gd name="connsiteX3" fmla="*/ 1889708 w 1889708"/>
              <a:gd name="connsiteY3" fmla="*/ 814530 h 1736015"/>
              <a:gd name="connsiteX4" fmla="*/ 1141294 w 1889708"/>
              <a:gd name="connsiteY4" fmla="*/ 1268210 h 1736015"/>
              <a:gd name="connsiteX5" fmla="*/ 256517 w 1889708"/>
              <a:gd name="connsiteY5" fmla="*/ 1736015 h 1736015"/>
              <a:gd name="connsiteX6" fmla="*/ 0 w 1889708"/>
              <a:gd name="connsiteY6" fmla="*/ 814530 h 1736015"/>
              <a:gd name="connsiteX0" fmla="*/ 0 w 1889708"/>
              <a:gd name="connsiteY0" fmla="*/ 814530 h 1736015"/>
              <a:gd name="connsiteX1" fmla="*/ 407265 w 1889708"/>
              <a:gd name="connsiteY1" fmla="*/ 0 h 1736015"/>
              <a:gd name="connsiteX2" fmla="*/ 1482443 w 1889708"/>
              <a:gd name="connsiteY2" fmla="*/ 0 h 1736015"/>
              <a:gd name="connsiteX3" fmla="*/ 1889708 w 1889708"/>
              <a:gd name="connsiteY3" fmla="*/ 814530 h 1736015"/>
              <a:gd name="connsiteX4" fmla="*/ 1220266 w 1889708"/>
              <a:gd name="connsiteY4" fmla="*/ 1381991 h 1736015"/>
              <a:gd name="connsiteX5" fmla="*/ 256517 w 1889708"/>
              <a:gd name="connsiteY5" fmla="*/ 1736015 h 1736015"/>
              <a:gd name="connsiteX6" fmla="*/ 0 w 1889708"/>
              <a:gd name="connsiteY6" fmla="*/ 814530 h 1736015"/>
              <a:gd name="connsiteX0" fmla="*/ 0 w 1657677"/>
              <a:gd name="connsiteY0" fmla="*/ 814530 h 1736015"/>
              <a:gd name="connsiteX1" fmla="*/ 407265 w 1657677"/>
              <a:gd name="connsiteY1" fmla="*/ 0 h 1736015"/>
              <a:gd name="connsiteX2" fmla="*/ 1482443 w 1657677"/>
              <a:gd name="connsiteY2" fmla="*/ 0 h 1736015"/>
              <a:gd name="connsiteX3" fmla="*/ 1657677 w 1657677"/>
              <a:gd name="connsiteY3" fmla="*/ 769197 h 1736015"/>
              <a:gd name="connsiteX4" fmla="*/ 1220266 w 1657677"/>
              <a:gd name="connsiteY4" fmla="*/ 1381991 h 1736015"/>
              <a:gd name="connsiteX5" fmla="*/ 256517 w 1657677"/>
              <a:gd name="connsiteY5" fmla="*/ 1736015 h 1736015"/>
              <a:gd name="connsiteX6" fmla="*/ 0 w 1657677"/>
              <a:gd name="connsiteY6" fmla="*/ 814530 h 1736015"/>
              <a:gd name="connsiteX0" fmla="*/ 0 w 1657677"/>
              <a:gd name="connsiteY0" fmla="*/ 814530 h 1736015"/>
              <a:gd name="connsiteX1" fmla="*/ 407265 w 1657677"/>
              <a:gd name="connsiteY1" fmla="*/ 0 h 1736015"/>
              <a:gd name="connsiteX2" fmla="*/ 1226899 w 1657677"/>
              <a:gd name="connsiteY2" fmla="*/ 120977 h 1736015"/>
              <a:gd name="connsiteX3" fmla="*/ 1657677 w 1657677"/>
              <a:gd name="connsiteY3" fmla="*/ 769197 h 1736015"/>
              <a:gd name="connsiteX4" fmla="*/ 1220266 w 1657677"/>
              <a:gd name="connsiteY4" fmla="*/ 1381991 h 1736015"/>
              <a:gd name="connsiteX5" fmla="*/ 256517 w 1657677"/>
              <a:gd name="connsiteY5" fmla="*/ 1736015 h 1736015"/>
              <a:gd name="connsiteX6" fmla="*/ 0 w 1657677"/>
              <a:gd name="connsiteY6" fmla="*/ 814530 h 1736015"/>
              <a:gd name="connsiteX0" fmla="*/ 0 w 1664969"/>
              <a:gd name="connsiteY0" fmla="*/ 778896 h 1736015"/>
              <a:gd name="connsiteX1" fmla="*/ 414557 w 1664969"/>
              <a:gd name="connsiteY1" fmla="*/ 0 h 1736015"/>
              <a:gd name="connsiteX2" fmla="*/ 1234191 w 1664969"/>
              <a:gd name="connsiteY2" fmla="*/ 120977 h 1736015"/>
              <a:gd name="connsiteX3" fmla="*/ 1664969 w 1664969"/>
              <a:gd name="connsiteY3" fmla="*/ 769197 h 1736015"/>
              <a:gd name="connsiteX4" fmla="*/ 1227558 w 1664969"/>
              <a:gd name="connsiteY4" fmla="*/ 1381991 h 1736015"/>
              <a:gd name="connsiteX5" fmla="*/ 263809 w 1664969"/>
              <a:gd name="connsiteY5" fmla="*/ 1736015 h 1736015"/>
              <a:gd name="connsiteX6" fmla="*/ 0 w 1664969"/>
              <a:gd name="connsiteY6" fmla="*/ 778896 h 1736015"/>
              <a:gd name="connsiteX0" fmla="*/ 0 w 1664969"/>
              <a:gd name="connsiteY0" fmla="*/ 657919 h 1615038"/>
              <a:gd name="connsiteX1" fmla="*/ 538202 w 1664969"/>
              <a:gd name="connsiteY1" fmla="*/ 93182 h 1615038"/>
              <a:gd name="connsiteX2" fmla="*/ 1234191 w 1664969"/>
              <a:gd name="connsiteY2" fmla="*/ 0 h 1615038"/>
              <a:gd name="connsiteX3" fmla="*/ 1664969 w 1664969"/>
              <a:gd name="connsiteY3" fmla="*/ 648220 h 1615038"/>
              <a:gd name="connsiteX4" fmla="*/ 1227558 w 1664969"/>
              <a:gd name="connsiteY4" fmla="*/ 1261014 h 1615038"/>
              <a:gd name="connsiteX5" fmla="*/ 263809 w 1664969"/>
              <a:gd name="connsiteY5" fmla="*/ 1615038 h 1615038"/>
              <a:gd name="connsiteX6" fmla="*/ 0 w 1664969"/>
              <a:gd name="connsiteY6" fmla="*/ 657919 h 1615038"/>
              <a:gd name="connsiteX0" fmla="*/ 0 w 1546566"/>
              <a:gd name="connsiteY0" fmla="*/ 657919 h 1615038"/>
              <a:gd name="connsiteX1" fmla="*/ 538202 w 1546566"/>
              <a:gd name="connsiteY1" fmla="*/ 93182 h 1615038"/>
              <a:gd name="connsiteX2" fmla="*/ 1234191 w 1546566"/>
              <a:gd name="connsiteY2" fmla="*/ 0 h 1615038"/>
              <a:gd name="connsiteX3" fmla="*/ 1546566 w 1546566"/>
              <a:gd name="connsiteY3" fmla="*/ 650174 h 1615038"/>
              <a:gd name="connsiteX4" fmla="*/ 1227558 w 1546566"/>
              <a:gd name="connsiteY4" fmla="*/ 1261014 h 1615038"/>
              <a:gd name="connsiteX5" fmla="*/ 263809 w 1546566"/>
              <a:gd name="connsiteY5" fmla="*/ 1615038 h 1615038"/>
              <a:gd name="connsiteX6" fmla="*/ 0 w 1546566"/>
              <a:gd name="connsiteY6" fmla="*/ 657919 h 1615038"/>
              <a:gd name="connsiteX0" fmla="*/ 0 w 1546566"/>
              <a:gd name="connsiteY0" fmla="*/ 657919 h 1518248"/>
              <a:gd name="connsiteX1" fmla="*/ 538202 w 1546566"/>
              <a:gd name="connsiteY1" fmla="*/ 93182 h 1518248"/>
              <a:gd name="connsiteX2" fmla="*/ 1234191 w 1546566"/>
              <a:gd name="connsiteY2" fmla="*/ 0 h 1518248"/>
              <a:gd name="connsiteX3" fmla="*/ 1546566 w 1546566"/>
              <a:gd name="connsiteY3" fmla="*/ 650174 h 1518248"/>
              <a:gd name="connsiteX4" fmla="*/ 1227558 w 1546566"/>
              <a:gd name="connsiteY4" fmla="*/ 1261014 h 1518248"/>
              <a:gd name="connsiteX5" fmla="*/ 373944 w 1546566"/>
              <a:gd name="connsiteY5" fmla="*/ 1518248 h 1518248"/>
              <a:gd name="connsiteX6" fmla="*/ 0 w 1546566"/>
              <a:gd name="connsiteY6" fmla="*/ 657919 h 1518248"/>
              <a:gd name="connsiteX0" fmla="*/ 0 w 1546566"/>
              <a:gd name="connsiteY0" fmla="*/ 572069 h 1432398"/>
              <a:gd name="connsiteX1" fmla="*/ 538202 w 1546566"/>
              <a:gd name="connsiteY1" fmla="*/ 7332 h 1432398"/>
              <a:gd name="connsiteX2" fmla="*/ 1177507 w 1546566"/>
              <a:gd name="connsiteY2" fmla="*/ 0 h 1432398"/>
              <a:gd name="connsiteX3" fmla="*/ 1546566 w 1546566"/>
              <a:gd name="connsiteY3" fmla="*/ 564324 h 1432398"/>
              <a:gd name="connsiteX4" fmla="*/ 1227558 w 1546566"/>
              <a:gd name="connsiteY4" fmla="*/ 1175164 h 1432398"/>
              <a:gd name="connsiteX5" fmla="*/ 373944 w 1546566"/>
              <a:gd name="connsiteY5" fmla="*/ 1432398 h 1432398"/>
              <a:gd name="connsiteX6" fmla="*/ 0 w 1546566"/>
              <a:gd name="connsiteY6" fmla="*/ 572069 h 1432398"/>
              <a:gd name="connsiteX0" fmla="*/ 0 w 1484490"/>
              <a:gd name="connsiteY0" fmla="*/ 572069 h 1432398"/>
              <a:gd name="connsiteX1" fmla="*/ 538202 w 1484490"/>
              <a:gd name="connsiteY1" fmla="*/ 7332 h 1432398"/>
              <a:gd name="connsiteX2" fmla="*/ 1177507 w 1484490"/>
              <a:gd name="connsiteY2" fmla="*/ 0 h 1432398"/>
              <a:gd name="connsiteX3" fmla="*/ 1484490 w 1484490"/>
              <a:gd name="connsiteY3" fmla="*/ 560321 h 1432398"/>
              <a:gd name="connsiteX4" fmla="*/ 1227558 w 1484490"/>
              <a:gd name="connsiteY4" fmla="*/ 1175164 h 1432398"/>
              <a:gd name="connsiteX5" fmla="*/ 373944 w 1484490"/>
              <a:gd name="connsiteY5" fmla="*/ 1432398 h 1432398"/>
              <a:gd name="connsiteX6" fmla="*/ 0 w 1484490"/>
              <a:gd name="connsiteY6" fmla="*/ 572069 h 1432398"/>
              <a:gd name="connsiteX0" fmla="*/ 0 w 1484490"/>
              <a:gd name="connsiteY0" fmla="*/ 572069 h 1432398"/>
              <a:gd name="connsiteX1" fmla="*/ 538202 w 1484490"/>
              <a:gd name="connsiteY1" fmla="*/ 7332 h 1432398"/>
              <a:gd name="connsiteX2" fmla="*/ 1177507 w 1484490"/>
              <a:gd name="connsiteY2" fmla="*/ 0 h 1432398"/>
              <a:gd name="connsiteX3" fmla="*/ 1484490 w 1484490"/>
              <a:gd name="connsiteY3" fmla="*/ 560321 h 1432398"/>
              <a:gd name="connsiteX4" fmla="*/ 1185967 w 1484490"/>
              <a:gd name="connsiteY4" fmla="*/ 1126130 h 1432398"/>
              <a:gd name="connsiteX5" fmla="*/ 373944 w 1484490"/>
              <a:gd name="connsiteY5" fmla="*/ 1432398 h 1432398"/>
              <a:gd name="connsiteX6" fmla="*/ 0 w 1484490"/>
              <a:gd name="connsiteY6" fmla="*/ 572069 h 1432398"/>
              <a:gd name="connsiteX0" fmla="*/ 0 w 1376047"/>
              <a:gd name="connsiteY0" fmla="*/ 575866 h 1432398"/>
              <a:gd name="connsiteX1" fmla="*/ 429759 w 1376047"/>
              <a:gd name="connsiteY1" fmla="*/ 7332 h 1432398"/>
              <a:gd name="connsiteX2" fmla="*/ 1069064 w 1376047"/>
              <a:gd name="connsiteY2" fmla="*/ 0 h 1432398"/>
              <a:gd name="connsiteX3" fmla="*/ 1376047 w 1376047"/>
              <a:gd name="connsiteY3" fmla="*/ 560321 h 1432398"/>
              <a:gd name="connsiteX4" fmla="*/ 1077524 w 1376047"/>
              <a:gd name="connsiteY4" fmla="*/ 1126130 h 1432398"/>
              <a:gd name="connsiteX5" fmla="*/ 265501 w 1376047"/>
              <a:gd name="connsiteY5" fmla="*/ 1432398 h 1432398"/>
              <a:gd name="connsiteX6" fmla="*/ 0 w 1376047"/>
              <a:gd name="connsiteY6" fmla="*/ 575866 h 1432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76047" h="1432398">
                <a:moveTo>
                  <a:pt x="0" y="575866"/>
                </a:moveTo>
                <a:lnTo>
                  <a:pt x="429759" y="7332"/>
                </a:lnTo>
                <a:lnTo>
                  <a:pt x="1069064" y="0"/>
                </a:lnTo>
                <a:lnTo>
                  <a:pt x="1376047" y="560321"/>
                </a:lnTo>
                <a:lnTo>
                  <a:pt x="1077524" y="1126130"/>
                </a:lnTo>
                <a:lnTo>
                  <a:pt x="265501" y="1432398"/>
                </a:lnTo>
                <a:lnTo>
                  <a:pt x="0" y="575866"/>
                </a:lnTo>
                <a:close/>
              </a:path>
            </a:pathLst>
          </a:custGeom>
          <a:noFill/>
          <a:ln>
            <a:solidFill>
              <a:srgbClr val="A6A6A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62" name="TextBox 161">
            <a:extLst>
              <a:ext uri="{FF2B5EF4-FFF2-40B4-BE49-F238E27FC236}">
                <a16:creationId xmlns="" xmlns:a16="http://schemas.microsoft.com/office/drawing/2014/main" id="{F619E7A8-AF23-B5E5-7150-0B8CA1052B14}"/>
              </a:ext>
            </a:extLst>
          </p:cNvPr>
          <p:cNvSpPr txBox="1"/>
          <p:nvPr/>
        </p:nvSpPr>
        <p:spPr>
          <a:xfrm>
            <a:off x="627016" y="6354106"/>
            <a:ext cx="4277517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600" i="1" dirty="0" smtClean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x-none" sz="600" i="1" dirty="0">
              <a:solidFill>
                <a:srgbClr val="A6A6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3" name="Шестиугольник 160">
            <a:extLst>
              <a:ext uri="{FF2B5EF4-FFF2-40B4-BE49-F238E27FC236}">
                <a16:creationId xmlns="" xmlns:a16="http://schemas.microsoft.com/office/drawing/2014/main" id="{BFE3E32D-4E32-EF8D-83DB-B70C7B2C852E}"/>
              </a:ext>
            </a:extLst>
          </p:cNvPr>
          <p:cNvSpPr/>
          <p:nvPr/>
        </p:nvSpPr>
        <p:spPr>
          <a:xfrm rot="1800000">
            <a:off x="2632484" y="2933471"/>
            <a:ext cx="1825527" cy="1348087"/>
          </a:xfrm>
          <a:custGeom>
            <a:avLst/>
            <a:gdLst>
              <a:gd name="connsiteX0" fmla="*/ 0 w 1889708"/>
              <a:gd name="connsiteY0" fmla="*/ 814530 h 1629059"/>
              <a:gd name="connsiteX1" fmla="*/ 407265 w 1889708"/>
              <a:gd name="connsiteY1" fmla="*/ 0 h 1629059"/>
              <a:gd name="connsiteX2" fmla="*/ 1482443 w 1889708"/>
              <a:gd name="connsiteY2" fmla="*/ 0 h 1629059"/>
              <a:gd name="connsiteX3" fmla="*/ 1889708 w 1889708"/>
              <a:gd name="connsiteY3" fmla="*/ 814530 h 1629059"/>
              <a:gd name="connsiteX4" fmla="*/ 1482443 w 1889708"/>
              <a:gd name="connsiteY4" fmla="*/ 1629059 h 1629059"/>
              <a:gd name="connsiteX5" fmla="*/ 407265 w 1889708"/>
              <a:gd name="connsiteY5" fmla="*/ 1629059 h 1629059"/>
              <a:gd name="connsiteX6" fmla="*/ 0 w 1889708"/>
              <a:gd name="connsiteY6" fmla="*/ 814530 h 1629059"/>
              <a:gd name="connsiteX0" fmla="*/ 0 w 1889708"/>
              <a:gd name="connsiteY0" fmla="*/ 814530 h 1736015"/>
              <a:gd name="connsiteX1" fmla="*/ 407265 w 1889708"/>
              <a:gd name="connsiteY1" fmla="*/ 0 h 1736015"/>
              <a:gd name="connsiteX2" fmla="*/ 1482443 w 1889708"/>
              <a:gd name="connsiteY2" fmla="*/ 0 h 1736015"/>
              <a:gd name="connsiteX3" fmla="*/ 1889708 w 1889708"/>
              <a:gd name="connsiteY3" fmla="*/ 814530 h 1736015"/>
              <a:gd name="connsiteX4" fmla="*/ 1482443 w 1889708"/>
              <a:gd name="connsiteY4" fmla="*/ 1629059 h 1736015"/>
              <a:gd name="connsiteX5" fmla="*/ 256517 w 1889708"/>
              <a:gd name="connsiteY5" fmla="*/ 1736015 h 1736015"/>
              <a:gd name="connsiteX6" fmla="*/ 0 w 1889708"/>
              <a:gd name="connsiteY6" fmla="*/ 814530 h 1736015"/>
              <a:gd name="connsiteX0" fmla="*/ 0 w 1889708"/>
              <a:gd name="connsiteY0" fmla="*/ 814530 h 1736015"/>
              <a:gd name="connsiteX1" fmla="*/ 407265 w 1889708"/>
              <a:gd name="connsiteY1" fmla="*/ 0 h 1736015"/>
              <a:gd name="connsiteX2" fmla="*/ 1482443 w 1889708"/>
              <a:gd name="connsiteY2" fmla="*/ 0 h 1736015"/>
              <a:gd name="connsiteX3" fmla="*/ 1889708 w 1889708"/>
              <a:gd name="connsiteY3" fmla="*/ 814530 h 1736015"/>
              <a:gd name="connsiteX4" fmla="*/ 1141294 w 1889708"/>
              <a:gd name="connsiteY4" fmla="*/ 1268210 h 1736015"/>
              <a:gd name="connsiteX5" fmla="*/ 256517 w 1889708"/>
              <a:gd name="connsiteY5" fmla="*/ 1736015 h 1736015"/>
              <a:gd name="connsiteX6" fmla="*/ 0 w 1889708"/>
              <a:gd name="connsiteY6" fmla="*/ 814530 h 1736015"/>
              <a:gd name="connsiteX0" fmla="*/ 0 w 1889708"/>
              <a:gd name="connsiteY0" fmla="*/ 814530 h 1736015"/>
              <a:gd name="connsiteX1" fmla="*/ 407265 w 1889708"/>
              <a:gd name="connsiteY1" fmla="*/ 0 h 1736015"/>
              <a:gd name="connsiteX2" fmla="*/ 1482443 w 1889708"/>
              <a:gd name="connsiteY2" fmla="*/ 0 h 1736015"/>
              <a:gd name="connsiteX3" fmla="*/ 1889708 w 1889708"/>
              <a:gd name="connsiteY3" fmla="*/ 814530 h 1736015"/>
              <a:gd name="connsiteX4" fmla="*/ 1220266 w 1889708"/>
              <a:gd name="connsiteY4" fmla="*/ 1381991 h 1736015"/>
              <a:gd name="connsiteX5" fmla="*/ 256517 w 1889708"/>
              <a:gd name="connsiteY5" fmla="*/ 1736015 h 1736015"/>
              <a:gd name="connsiteX6" fmla="*/ 0 w 1889708"/>
              <a:gd name="connsiteY6" fmla="*/ 814530 h 1736015"/>
              <a:gd name="connsiteX0" fmla="*/ 0 w 1657677"/>
              <a:gd name="connsiteY0" fmla="*/ 814530 h 1736015"/>
              <a:gd name="connsiteX1" fmla="*/ 407265 w 1657677"/>
              <a:gd name="connsiteY1" fmla="*/ 0 h 1736015"/>
              <a:gd name="connsiteX2" fmla="*/ 1482443 w 1657677"/>
              <a:gd name="connsiteY2" fmla="*/ 0 h 1736015"/>
              <a:gd name="connsiteX3" fmla="*/ 1657677 w 1657677"/>
              <a:gd name="connsiteY3" fmla="*/ 769197 h 1736015"/>
              <a:gd name="connsiteX4" fmla="*/ 1220266 w 1657677"/>
              <a:gd name="connsiteY4" fmla="*/ 1381991 h 1736015"/>
              <a:gd name="connsiteX5" fmla="*/ 256517 w 1657677"/>
              <a:gd name="connsiteY5" fmla="*/ 1736015 h 1736015"/>
              <a:gd name="connsiteX6" fmla="*/ 0 w 1657677"/>
              <a:gd name="connsiteY6" fmla="*/ 814530 h 1736015"/>
              <a:gd name="connsiteX0" fmla="*/ 0 w 1657677"/>
              <a:gd name="connsiteY0" fmla="*/ 814530 h 1736015"/>
              <a:gd name="connsiteX1" fmla="*/ 407265 w 1657677"/>
              <a:gd name="connsiteY1" fmla="*/ 0 h 1736015"/>
              <a:gd name="connsiteX2" fmla="*/ 1226899 w 1657677"/>
              <a:gd name="connsiteY2" fmla="*/ 120977 h 1736015"/>
              <a:gd name="connsiteX3" fmla="*/ 1657677 w 1657677"/>
              <a:gd name="connsiteY3" fmla="*/ 769197 h 1736015"/>
              <a:gd name="connsiteX4" fmla="*/ 1220266 w 1657677"/>
              <a:gd name="connsiteY4" fmla="*/ 1381991 h 1736015"/>
              <a:gd name="connsiteX5" fmla="*/ 256517 w 1657677"/>
              <a:gd name="connsiteY5" fmla="*/ 1736015 h 1736015"/>
              <a:gd name="connsiteX6" fmla="*/ 0 w 1657677"/>
              <a:gd name="connsiteY6" fmla="*/ 814530 h 1736015"/>
              <a:gd name="connsiteX0" fmla="*/ 0 w 1664969"/>
              <a:gd name="connsiteY0" fmla="*/ 778896 h 1736015"/>
              <a:gd name="connsiteX1" fmla="*/ 414557 w 1664969"/>
              <a:gd name="connsiteY1" fmla="*/ 0 h 1736015"/>
              <a:gd name="connsiteX2" fmla="*/ 1234191 w 1664969"/>
              <a:gd name="connsiteY2" fmla="*/ 120977 h 1736015"/>
              <a:gd name="connsiteX3" fmla="*/ 1664969 w 1664969"/>
              <a:gd name="connsiteY3" fmla="*/ 769197 h 1736015"/>
              <a:gd name="connsiteX4" fmla="*/ 1227558 w 1664969"/>
              <a:gd name="connsiteY4" fmla="*/ 1381991 h 1736015"/>
              <a:gd name="connsiteX5" fmla="*/ 263809 w 1664969"/>
              <a:gd name="connsiteY5" fmla="*/ 1736015 h 1736015"/>
              <a:gd name="connsiteX6" fmla="*/ 0 w 1664969"/>
              <a:gd name="connsiteY6" fmla="*/ 778896 h 1736015"/>
              <a:gd name="connsiteX0" fmla="*/ 0 w 1664969"/>
              <a:gd name="connsiteY0" fmla="*/ 657919 h 1615038"/>
              <a:gd name="connsiteX1" fmla="*/ 538202 w 1664969"/>
              <a:gd name="connsiteY1" fmla="*/ 93182 h 1615038"/>
              <a:gd name="connsiteX2" fmla="*/ 1234191 w 1664969"/>
              <a:gd name="connsiteY2" fmla="*/ 0 h 1615038"/>
              <a:gd name="connsiteX3" fmla="*/ 1664969 w 1664969"/>
              <a:gd name="connsiteY3" fmla="*/ 648220 h 1615038"/>
              <a:gd name="connsiteX4" fmla="*/ 1227558 w 1664969"/>
              <a:gd name="connsiteY4" fmla="*/ 1261014 h 1615038"/>
              <a:gd name="connsiteX5" fmla="*/ 263809 w 1664969"/>
              <a:gd name="connsiteY5" fmla="*/ 1615038 h 1615038"/>
              <a:gd name="connsiteX6" fmla="*/ 0 w 1664969"/>
              <a:gd name="connsiteY6" fmla="*/ 657919 h 1615038"/>
              <a:gd name="connsiteX0" fmla="*/ 0 w 1546566"/>
              <a:gd name="connsiteY0" fmla="*/ 657919 h 1615038"/>
              <a:gd name="connsiteX1" fmla="*/ 538202 w 1546566"/>
              <a:gd name="connsiteY1" fmla="*/ 93182 h 1615038"/>
              <a:gd name="connsiteX2" fmla="*/ 1234191 w 1546566"/>
              <a:gd name="connsiteY2" fmla="*/ 0 h 1615038"/>
              <a:gd name="connsiteX3" fmla="*/ 1546566 w 1546566"/>
              <a:gd name="connsiteY3" fmla="*/ 650174 h 1615038"/>
              <a:gd name="connsiteX4" fmla="*/ 1227558 w 1546566"/>
              <a:gd name="connsiteY4" fmla="*/ 1261014 h 1615038"/>
              <a:gd name="connsiteX5" fmla="*/ 263809 w 1546566"/>
              <a:gd name="connsiteY5" fmla="*/ 1615038 h 1615038"/>
              <a:gd name="connsiteX6" fmla="*/ 0 w 1546566"/>
              <a:gd name="connsiteY6" fmla="*/ 657919 h 1615038"/>
              <a:gd name="connsiteX0" fmla="*/ 0 w 1546566"/>
              <a:gd name="connsiteY0" fmla="*/ 657919 h 1518248"/>
              <a:gd name="connsiteX1" fmla="*/ 538202 w 1546566"/>
              <a:gd name="connsiteY1" fmla="*/ 93182 h 1518248"/>
              <a:gd name="connsiteX2" fmla="*/ 1234191 w 1546566"/>
              <a:gd name="connsiteY2" fmla="*/ 0 h 1518248"/>
              <a:gd name="connsiteX3" fmla="*/ 1546566 w 1546566"/>
              <a:gd name="connsiteY3" fmla="*/ 650174 h 1518248"/>
              <a:gd name="connsiteX4" fmla="*/ 1227558 w 1546566"/>
              <a:gd name="connsiteY4" fmla="*/ 1261014 h 1518248"/>
              <a:gd name="connsiteX5" fmla="*/ 373944 w 1546566"/>
              <a:gd name="connsiteY5" fmla="*/ 1518248 h 1518248"/>
              <a:gd name="connsiteX6" fmla="*/ 0 w 1546566"/>
              <a:gd name="connsiteY6" fmla="*/ 657919 h 1518248"/>
              <a:gd name="connsiteX0" fmla="*/ 0 w 1546566"/>
              <a:gd name="connsiteY0" fmla="*/ 572069 h 1432398"/>
              <a:gd name="connsiteX1" fmla="*/ 538202 w 1546566"/>
              <a:gd name="connsiteY1" fmla="*/ 7332 h 1432398"/>
              <a:gd name="connsiteX2" fmla="*/ 1177507 w 1546566"/>
              <a:gd name="connsiteY2" fmla="*/ 0 h 1432398"/>
              <a:gd name="connsiteX3" fmla="*/ 1546566 w 1546566"/>
              <a:gd name="connsiteY3" fmla="*/ 564324 h 1432398"/>
              <a:gd name="connsiteX4" fmla="*/ 1227558 w 1546566"/>
              <a:gd name="connsiteY4" fmla="*/ 1175164 h 1432398"/>
              <a:gd name="connsiteX5" fmla="*/ 373944 w 1546566"/>
              <a:gd name="connsiteY5" fmla="*/ 1432398 h 1432398"/>
              <a:gd name="connsiteX6" fmla="*/ 0 w 1546566"/>
              <a:gd name="connsiteY6" fmla="*/ 572069 h 1432398"/>
              <a:gd name="connsiteX0" fmla="*/ 0 w 1484490"/>
              <a:gd name="connsiteY0" fmla="*/ 572069 h 1432398"/>
              <a:gd name="connsiteX1" fmla="*/ 538202 w 1484490"/>
              <a:gd name="connsiteY1" fmla="*/ 7332 h 1432398"/>
              <a:gd name="connsiteX2" fmla="*/ 1177507 w 1484490"/>
              <a:gd name="connsiteY2" fmla="*/ 0 h 1432398"/>
              <a:gd name="connsiteX3" fmla="*/ 1484490 w 1484490"/>
              <a:gd name="connsiteY3" fmla="*/ 560321 h 1432398"/>
              <a:gd name="connsiteX4" fmla="*/ 1227558 w 1484490"/>
              <a:gd name="connsiteY4" fmla="*/ 1175164 h 1432398"/>
              <a:gd name="connsiteX5" fmla="*/ 373944 w 1484490"/>
              <a:gd name="connsiteY5" fmla="*/ 1432398 h 1432398"/>
              <a:gd name="connsiteX6" fmla="*/ 0 w 1484490"/>
              <a:gd name="connsiteY6" fmla="*/ 572069 h 1432398"/>
              <a:gd name="connsiteX0" fmla="*/ 0 w 1484490"/>
              <a:gd name="connsiteY0" fmla="*/ 572069 h 1432398"/>
              <a:gd name="connsiteX1" fmla="*/ 538202 w 1484490"/>
              <a:gd name="connsiteY1" fmla="*/ 7332 h 1432398"/>
              <a:gd name="connsiteX2" fmla="*/ 1177507 w 1484490"/>
              <a:gd name="connsiteY2" fmla="*/ 0 h 1432398"/>
              <a:gd name="connsiteX3" fmla="*/ 1484490 w 1484490"/>
              <a:gd name="connsiteY3" fmla="*/ 560321 h 1432398"/>
              <a:gd name="connsiteX4" fmla="*/ 1185967 w 1484490"/>
              <a:gd name="connsiteY4" fmla="*/ 1126130 h 1432398"/>
              <a:gd name="connsiteX5" fmla="*/ 373944 w 1484490"/>
              <a:gd name="connsiteY5" fmla="*/ 1432398 h 1432398"/>
              <a:gd name="connsiteX6" fmla="*/ 0 w 1484490"/>
              <a:gd name="connsiteY6" fmla="*/ 572069 h 1432398"/>
              <a:gd name="connsiteX0" fmla="*/ 0 w 1376047"/>
              <a:gd name="connsiteY0" fmla="*/ 575866 h 1432398"/>
              <a:gd name="connsiteX1" fmla="*/ 429759 w 1376047"/>
              <a:gd name="connsiteY1" fmla="*/ 7332 h 1432398"/>
              <a:gd name="connsiteX2" fmla="*/ 1069064 w 1376047"/>
              <a:gd name="connsiteY2" fmla="*/ 0 h 1432398"/>
              <a:gd name="connsiteX3" fmla="*/ 1376047 w 1376047"/>
              <a:gd name="connsiteY3" fmla="*/ 560321 h 1432398"/>
              <a:gd name="connsiteX4" fmla="*/ 1077524 w 1376047"/>
              <a:gd name="connsiteY4" fmla="*/ 1126130 h 1432398"/>
              <a:gd name="connsiteX5" fmla="*/ 265501 w 1376047"/>
              <a:gd name="connsiteY5" fmla="*/ 1432398 h 1432398"/>
              <a:gd name="connsiteX6" fmla="*/ 0 w 1376047"/>
              <a:gd name="connsiteY6" fmla="*/ 575866 h 1432398"/>
              <a:gd name="connsiteX0" fmla="*/ 0 w 1376047"/>
              <a:gd name="connsiteY0" fmla="*/ 663163 h 1519695"/>
              <a:gd name="connsiteX1" fmla="*/ 375125 w 1376047"/>
              <a:gd name="connsiteY1" fmla="*/ 0 h 1519695"/>
              <a:gd name="connsiteX2" fmla="*/ 1069064 w 1376047"/>
              <a:gd name="connsiteY2" fmla="*/ 87297 h 1519695"/>
              <a:gd name="connsiteX3" fmla="*/ 1376047 w 1376047"/>
              <a:gd name="connsiteY3" fmla="*/ 647618 h 1519695"/>
              <a:gd name="connsiteX4" fmla="*/ 1077524 w 1376047"/>
              <a:gd name="connsiteY4" fmla="*/ 1213427 h 1519695"/>
              <a:gd name="connsiteX5" fmla="*/ 265501 w 1376047"/>
              <a:gd name="connsiteY5" fmla="*/ 1519695 h 1519695"/>
              <a:gd name="connsiteX6" fmla="*/ 0 w 1376047"/>
              <a:gd name="connsiteY6" fmla="*/ 663163 h 1519695"/>
              <a:gd name="connsiteX0" fmla="*/ 0 w 1376047"/>
              <a:gd name="connsiteY0" fmla="*/ 672448 h 1528980"/>
              <a:gd name="connsiteX1" fmla="*/ 375125 w 1376047"/>
              <a:gd name="connsiteY1" fmla="*/ 9285 h 1528980"/>
              <a:gd name="connsiteX2" fmla="*/ 1132833 w 1376047"/>
              <a:gd name="connsiteY2" fmla="*/ 0 h 1528980"/>
              <a:gd name="connsiteX3" fmla="*/ 1376047 w 1376047"/>
              <a:gd name="connsiteY3" fmla="*/ 656903 h 1528980"/>
              <a:gd name="connsiteX4" fmla="*/ 1077524 w 1376047"/>
              <a:gd name="connsiteY4" fmla="*/ 1222712 h 1528980"/>
              <a:gd name="connsiteX5" fmla="*/ 265501 w 1376047"/>
              <a:gd name="connsiteY5" fmla="*/ 1528980 h 1528980"/>
              <a:gd name="connsiteX6" fmla="*/ 0 w 1376047"/>
              <a:gd name="connsiteY6" fmla="*/ 672448 h 1528980"/>
              <a:gd name="connsiteX0" fmla="*/ 0 w 1450960"/>
              <a:gd name="connsiteY0" fmla="*/ 672448 h 1528980"/>
              <a:gd name="connsiteX1" fmla="*/ 375125 w 1450960"/>
              <a:gd name="connsiteY1" fmla="*/ 9285 h 1528980"/>
              <a:gd name="connsiteX2" fmla="*/ 1132833 w 1450960"/>
              <a:gd name="connsiteY2" fmla="*/ 0 h 1528980"/>
              <a:gd name="connsiteX3" fmla="*/ 1450960 w 1450960"/>
              <a:gd name="connsiteY3" fmla="*/ 660136 h 1528980"/>
              <a:gd name="connsiteX4" fmla="*/ 1077524 w 1450960"/>
              <a:gd name="connsiteY4" fmla="*/ 1222712 h 1528980"/>
              <a:gd name="connsiteX5" fmla="*/ 265501 w 1450960"/>
              <a:gd name="connsiteY5" fmla="*/ 1528980 h 1528980"/>
              <a:gd name="connsiteX6" fmla="*/ 0 w 1450960"/>
              <a:gd name="connsiteY6" fmla="*/ 672448 h 1528980"/>
              <a:gd name="connsiteX0" fmla="*/ 0 w 1450960"/>
              <a:gd name="connsiteY0" fmla="*/ 672448 h 1528980"/>
              <a:gd name="connsiteX1" fmla="*/ 375125 w 1450960"/>
              <a:gd name="connsiteY1" fmla="*/ 9285 h 1528980"/>
              <a:gd name="connsiteX2" fmla="*/ 1132833 w 1450960"/>
              <a:gd name="connsiteY2" fmla="*/ 0 h 1528980"/>
              <a:gd name="connsiteX3" fmla="*/ 1450960 w 1450960"/>
              <a:gd name="connsiteY3" fmla="*/ 660136 h 1528980"/>
              <a:gd name="connsiteX4" fmla="*/ 1125637 w 1450960"/>
              <a:gd name="connsiteY4" fmla="*/ 1294544 h 1528980"/>
              <a:gd name="connsiteX5" fmla="*/ 265501 w 1450960"/>
              <a:gd name="connsiteY5" fmla="*/ 1528980 h 1528980"/>
              <a:gd name="connsiteX6" fmla="*/ 0 w 1450960"/>
              <a:gd name="connsiteY6" fmla="*/ 672448 h 1528980"/>
              <a:gd name="connsiteX0" fmla="*/ 0 w 1450960"/>
              <a:gd name="connsiteY0" fmla="*/ 672448 h 1634188"/>
              <a:gd name="connsiteX1" fmla="*/ 375125 w 1450960"/>
              <a:gd name="connsiteY1" fmla="*/ 9285 h 1634188"/>
              <a:gd name="connsiteX2" fmla="*/ 1132833 w 1450960"/>
              <a:gd name="connsiteY2" fmla="*/ 0 h 1634188"/>
              <a:gd name="connsiteX3" fmla="*/ 1450960 w 1450960"/>
              <a:gd name="connsiteY3" fmla="*/ 660136 h 1634188"/>
              <a:gd name="connsiteX4" fmla="*/ 1125637 w 1450960"/>
              <a:gd name="connsiteY4" fmla="*/ 1294544 h 1634188"/>
              <a:gd name="connsiteX5" fmla="*/ 186790 w 1450960"/>
              <a:gd name="connsiteY5" fmla="*/ 1634188 h 1634188"/>
              <a:gd name="connsiteX6" fmla="*/ 0 w 1450960"/>
              <a:gd name="connsiteY6" fmla="*/ 672448 h 1634188"/>
              <a:gd name="connsiteX0" fmla="*/ 0 w 1450960"/>
              <a:gd name="connsiteY0" fmla="*/ 672448 h 1348087"/>
              <a:gd name="connsiteX1" fmla="*/ 375125 w 1450960"/>
              <a:gd name="connsiteY1" fmla="*/ 9285 h 1348087"/>
              <a:gd name="connsiteX2" fmla="*/ 1132833 w 1450960"/>
              <a:gd name="connsiteY2" fmla="*/ 0 h 1348087"/>
              <a:gd name="connsiteX3" fmla="*/ 1450960 w 1450960"/>
              <a:gd name="connsiteY3" fmla="*/ 660136 h 1348087"/>
              <a:gd name="connsiteX4" fmla="*/ 1125637 w 1450960"/>
              <a:gd name="connsiteY4" fmla="*/ 1294544 h 1348087"/>
              <a:gd name="connsiteX5" fmla="*/ 360280 w 1450960"/>
              <a:gd name="connsiteY5" fmla="*/ 1348087 h 1348087"/>
              <a:gd name="connsiteX6" fmla="*/ 0 w 1450960"/>
              <a:gd name="connsiteY6" fmla="*/ 672448 h 1348087"/>
              <a:gd name="connsiteX0" fmla="*/ 0 w 1729922"/>
              <a:gd name="connsiteY0" fmla="*/ 660851 h 1348087"/>
              <a:gd name="connsiteX1" fmla="*/ 654087 w 1729922"/>
              <a:gd name="connsiteY1" fmla="*/ 9285 h 1348087"/>
              <a:gd name="connsiteX2" fmla="*/ 1411795 w 1729922"/>
              <a:gd name="connsiteY2" fmla="*/ 0 h 1348087"/>
              <a:gd name="connsiteX3" fmla="*/ 1729922 w 1729922"/>
              <a:gd name="connsiteY3" fmla="*/ 660136 h 1348087"/>
              <a:gd name="connsiteX4" fmla="*/ 1404599 w 1729922"/>
              <a:gd name="connsiteY4" fmla="*/ 1294544 h 1348087"/>
              <a:gd name="connsiteX5" fmla="*/ 639242 w 1729922"/>
              <a:gd name="connsiteY5" fmla="*/ 1348087 h 1348087"/>
              <a:gd name="connsiteX6" fmla="*/ 0 w 1729922"/>
              <a:gd name="connsiteY6" fmla="*/ 660851 h 1348087"/>
              <a:gd name="connsiteX0" fmla="*/ 0 w 1825527"/>
              <a:gd name="connsiteY0" fmla="*/ 656284 h 1348087"/>
              <a:gd name="connsiteX1" fmla="*/ 749692 w 1825527"/>
              <a:gd name="connsiteY1" fmla="*/ 9285 h 1348087"/>
              <a:gd name="connsiteX2" fmla="*/ 1507400 w 1825527"/>
              <a:gd name="connsiteY2" fmla="*/ 0 h 1348087"/>
              <a:gd name="connsiteX3" fmla="*/ 1825527 w 1825527"/>
              <a:gd name="connsiteY3" fmla="*/ 660136 h 1348087"/>
              <a:gd name="connsiteX4" fmla="*/ 1500204 w 1825527"/>
              <a:gd name="connsiteY4" fmla="*/ 1294544 h 1348087"/>
              <a:gd name="connsiteX5" fmla="*/ 734847 w 1825527"/>
              <a:gd name="connsiteY5" fmla="*/ 1348087 h 1348087"/>
              <a:gd name="connsiteX6" fmla="*/ 0 w 1825527"/>
              <a:gd name="connsiteY6" fmla="*/ 656284 h 1348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25527" h="1348087">
                <a:moveTo>
                  <a:pt x="0" y="656284"/>
                </a:moveTo>
                <a:lnTo>
                  <a:pt x="749692" y="9285"/>
                </a:lnTo>
                <a:lnTo>
                  <a:pt x="1507400" y="0"/>
                </a:lnTo>
                <a:lnTo>
                  <a:pt x="1825527" y="660136"/>
                </a:lnTo>
                <a:lnTo>
                  <a:pt x="1500204" y="1294544"/>
                </a:lnTo>
                <a:lnTo>
                  <a:pt x="734847" y="1348087"/>
                </a:lnTo>
                <a:lnTo>
                  <a:pt x="0" y="656284"/>
                </a:lnTo>
                <a:close/>
              </a:path>
            </a:pathLst>
          </a:custGeom>
          <a:noFill/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164" name="Шестиугольник 160">
            <a:extLst>
              <a:ext uri="{FF2B5EF4-FFF2-40B4-BE49-F238E27FC236}">
                <a16:creationId xmlns="" xmlns:a16="http://schemas.microsoft.com/office/drawing/2014/main" id="{3AA1733C-B95A-633A-E4C1-06FA94F51A7E}"/>
              </a:ext>
            </a:extLst>
          </p:cNvPr>
          <p:cNvSpPr/>
          <p:nvPr/>
        </p:nvSpPr>
        <p:spPr>
          <a:xfrm rot="1800000">
            <a:off x="2775749" y="2654066"/>
            <a:ext cx="1822652" cy="1773344"/>
          </a:xfrm>
          <a:custGeom>
            <a:avLst/>
            <a:gdLst>
              <a:gd name="connsiteX0" fmla="*/ 0 w 1889708"/>
              <a:gd name="connsiteY0" fmla="*/ 814530 h 1629059"/>
              <a:gd name="connsiteX1" fmla="*/ 407265 w 1889708"/>
              <a:gd name="connsiteY1" fmla="*/ 0 h 1629059"/>
              <a:gd name="connsiteX2" fmla="*/ 1482443 w 1889708"/>
              <a:gd name="connsiteY2" fmla="*/ 0 h 1629059"/>
              <a:gd name="connsiteX3" fmla="*/ 1889708 w 1889708"/>
              <a:gd name="connsiteY3" fmla="*/ 814530 h 1629059"/>
              <a:gd name="connsiteX4" fmla="*/ 1482443 w 1889708"/>
              <a:gd name="connsiteY4" fmla="*/ 1629059 h 1629059"/>
              <a:gd name="connsiteX5" fmla="*/ 407265 w 1889708"/>
              <a:gd name="connsiteY5" fmla="*/ 1629059 h 1629059"/>
              <a:gd name="connsiteX6" fmla="*/ 0 w 1889708"/>
              <a:gd name="connsiteY6" fmla="*/ 814530 h 1629059"/>
              <a:gd name="connsiteX0" fmla="*/ 0 w 1889708"/>
              <a:gd name="connsiteY0" fmla="*/ 814530 h 1736015"/>
              <a:gd name="connsiteX1" fmla="*/ 407265 w 1889708"/>
              <a:gd name="connsiteY1" fmla="*/ 0 h 1736015"/>
              <a:gd name="connsiteX2" fmla="*/ 1482443 w 1889708"/>
              <a:gd name="connsiteY2" fmla="*/ 0 h 1736015"/>
              <a:gd name="connsiteX3" fmla="*/ 1889708 w 1889708"/>
              <a:gd name="connsiteY3" fmla="*/ 814530 h 1736015"/>
              <a:gd name="connsiteX4" fmla="*/ 1482443 w 1889708"/>
              <a:gd name="connsiteY4" fmla="*/ 1629059 h 1736015"/>
              <a:gd name="connsiteX5" fmla="*/ 256517 w 1889708"/>
              <a:gd name="connsiteY5" fmla="*/ 1736015 h 1736015"/>
              <a:gd name="connsiteX6" fmla="*/ 0 w 1889708"/>
              <a:gd name="connsiteY6" fmla="*/ 814530 h 1736015"/>
              <a:gd name="connsiteX0" fmla="*/ 0 w 1889708"/>
              <a:gd name="connsiteY0" fmla="*/ 814530 h 1736015"/>
              <a:gd name="connsiteX1" fmla="*/ 407265 w 1889708"/>
              <a:gd name="connsiteY1" fmla="*/ 0 h 1736015"/>
              <a:gd name="connsiteX2" fmla="*/ 1482443 w 1889708"/>
              <a:gd name="connsiteY2" fmla="*/ 0 h 1736015"/>
              <a:gd name="connsiteX3" fmla="*/ 1889708 w 1889708"/>
              <a:gd name="connsiteY3" fmla="*/ 814530 h 1736015"/>
              <a:gd name="connsiteX4" fmla="*/ 1141294 w 1889708"/>
              <a:gd name="connsiteY4" fmla="*/ 1268210 h 1736015"/>
              <a:gd name="connsiteX5" fmla="*/ 256517 w 1889708"/>
              <a:gd name="connsiteY5" fmla="*/ 1736015 h 1736015"/>
              <a:gd name="connsiteX6" fmla="*/ 0 w 1889708"/>
              <a:gd name="connsiteY6" fmla="*/ 814530 h 1736015"/>
              <a:gd name="connsiteX0" fmla="*/ 0 w 1889708"/>
              <a:gd name="connsiteY0" fmla="*/ 814530 h 1736015"/>
              <a:gd name="connsiteX1" fmla="*/ 407265 w 1889708"/>
              <a:gd name="connsiteY1" fmla="*/ 0 h 1736015"/>
              <a:gd name="connsiteX2" fmla="*/ 1482443 w 1889708"/>
              <a:gd name="connsiteY2" fmla="*/ 0 h 1736015"/>
              <a:gd name="connsiteX3" fmla="*/ 1889708 w 1889708"/>
              <a:gd name="connsiteY3" fmla="*/ 814530 h 1736015"/>
              <a:gd name="connsiteX4" fmla="*/ 1220266 w 1889708"/>
              <a:gd name="connsiteY4" fmla="*/ 1381991 h 1736015"/>
              <a:gd name="connsiteX5" fmla="*/ 256517 w 1889708"/>
              <a:gd name="connsiteY5" fmla="*/ 1736015 h 1736015"/>
              <a:gd name="connsiteX6" fmla="*/ 0 w 1889708"/>
              <a:gd name="connsiteY6" fmla="*/ 814530 h 1736015"/>
              <a:gd name="connsiteX0" fmla="*/ 0 w 1657677"/>
              <a:gd name="connsiteY0" fmla="*/ 814530 h 1736015"/>
              <a:gd name="connsiteX1" fmla="*/ 407265 w 1657677"/>
              <a:gd name="connsiteY1" fmla="*/ 0 h 1736015"/>
              <a:gd name="connsiteX2" fmla="*/ 1482443 w 1657677"/>
              <a:gd name="connsiteY2" fmla="*/ 0 h 1736015"/>
              <a:gd name="connsiteX3" fmla="*/ 1657677 w 1657677"/>
              <a:gd name="connsiteY3" fmla="*/ 769197 h 1736015"/>
              <a:gd name="connsiteX4" fmla="*/ 1220266 w 1657677"/>
              <a:gd name="connsiteY4" fmla="*/ 1381991 h 1736015"/>
              <a:gd name="connsiteX5" fmla="*/ 256517 w 1657677"/>
              <a:gd name="connsiteY5" fmla="*/ 1736015 h 1736015"/>
              <a:gd name="connsiteX6" fmla="*/ 0 w 1657677"/>
              <a:gd name="connsiteY6" fmla="*/ 814530 h 1736015"/>
              <a:gd name="connsiteX0" fmla="*/ 0 w 1657677"/>
              <a:gd name="connsiteY0" fmla="*/ 814530 h 1736015"/>
              <a:gd name="connsiteX1" fmla="*/ 407265 w 1657677"/>
              <a:gd name="connsiteY1" fmla="*/ 0 h 1736015"/>
              <a:gd name="connsiteX2" fmla="*/ 1226899 w 1657677"/>
              <a:gd name="connsiteY2" fmla="*/ 120977 h 1736015"/>
              <a:gd name="connsiteX3" fmla="*/ 1657677 w 1657677"/>
              <a:gd name="connsiteY3" fmla="*/ 769197 h 1736015"/>
              <a:gd name="connsiteX4" fmla="*/ 1220266 w 1657677"/>
              <a:gd name="connsiteY4" fmla="*/ 1381991 h 1736015"/>
              <a:gd name="connsiteX5" fmla="*/ 256517 w 1657677"/>
              <a:gd name="connsiteY5" fmla="*/ 1736015 h 1736015"/>
              <a:gd name="connsiteX6" fmla="*/ 0 w 1657677"/>
              <a:gd name="connsiteY6" fmla="*/ 814530 h 1736015"/>
              <a:gd name="connsiteX0" fmla="*/ 0 w 1664969"/>
              <a:gd name="connsiteY0" fmla="*/ 778896 h 1736015"/>
              <a:gd name="connsiteX1" fmla="*/ 414557 w 1664969"/>
              <a:gd name="connsiteY1" fmla="*/ 0 h 1736015"/>
              <a:gd name="connsiteX2" fmla="*/ 1234191 w 1664969"/>
              <a:gd name="connsiteY2" fmla="*/ 120977 h 1736015"/>
              <a:gd name="connsiteX3" fmla="*/ 1664969 w 1664969"/>
              <a:gd name="connsiteY3" fmla="*/ 769197 h 1736015"/>
              <a:gd name="connsiteX4" fmla="*/ 1227558 w 1664969"/>
              <a:gd name="connsiteY4" fmla="*/ 1381991 h 1736015"/>
              <a:gd name="connsiteX5" fmla="*/ 263809 w 1664969"/>
              <a:gd name="connsiteY5" fmla="*/ 1736015 h 1736015"/>
              <a:gd name="connsiteX6" fmla="*/ 0 w 1664969"/>
              <a:gd name="connsiteY6" fmla="*/ 778896 h 1736015"/>
              <a:gd name="connsiteX0" fmla="*/ 0 w 1664969"/>
              <a:gd name="connsiteY0" fmla="*/ 657919 h 1615038"/>
              <a:gd name="connsiteX1" fmla="*/ 538202 w 1664969"/>
              <a:gd name="connsiteY1" fmla="*/ 93182 h 1615038"/>
              <a:gd name="connsiteX2" fmla="*/ 1234191 w 1664969"/>
              <a:gd name="connsiteY2" fmla="*/ 0 h 1615038"/>
              <a:gd name="connsiteX3" fmla="*/ 1664969 w 1664969"/>
              <a:gd name="connsiteY3" fmla="*/ 648220 h 1615038"/>
              <a:gd name="connsiteX4" fmla="*/ 1227558 w 1664969"/>
              <a:gd name="connsiteY4" fmla="*/ 1261014 h 1615038"/>
              <a:gd name="connsiteX5" fmla="*/ 263809 w 1664969"/>
              <a:gd name="connsiteY5" fmla="*/ 1615038 h 1615038"/>
              <a:gd name="connsiteX6" fmla="*/ 0 w 1664969"/>
              <a:gd name="connsiteY6" fmla="*/ 657919 h 1615038"/>
              <a:gd name="connsiteX0" fmla="*/ 0 w 1546566"/>
              <a:gd name="connsiteY0" fmla="*/ 657919 h 1615038"/>
              <a:gd name="connsiteX1" fmla="*/ 538202 w 1546566"/>
              <a:gd name="connsiteY1" fmla="*/ 93182 h 1615038"/>
              <a:gd name="connsiteX2" fmla="*/ 1234191 w 1546566"/>
              <a:gd name="connsiteY2" fmla="*/ 0 h 1615038"/>
              <a:gd name="connsiteX3" fmla="*/ 1546566 w 1546566"/>
              <a:gd name="connsiteY3" fmla="*/ 650174 h 1615038"/>
              <a:gd name="connsiteX4" fmla="*/ 1227558 w 1546566"/>
              <a:gd name="connsiteY4" fmla="*/ 1261014 h 1615038"/>
              <a:gd name="connsiteX5" fmla="*/ 263809 w 1546566"/>
              <a:gd name="connsiteY5" fmla="*/ 1615038 h 1615038"/>
              <a:gd name="connsiteX6" fmla="*/ 0 w 1546566"/>
              <a:gd name="connsiteY6" fmla="*/ 657919 h 1615038"/>
              <a:gd name="connsiteX0" fmla="*/ 0 w 1546566"/>
              <a:gd name="connsiteY0" fmla="*/ 657919 h 1518248"/>
              <a:gd name="connsiteX1" fmla="*/ 538202 w 1546566"/>
              <a:gd name="connsiteY1" fmla="*/ 93182 h 1518248"/>
              <a:gd name="connsiteX2" fmla="*/ 1234191 w 1546566"/>
              <a:gd name="connsiteY2" fmla="*/ 0 h 1518248"/>
              <a:gd name="connsiteX3" fmla="*/ 1546566 w 1546566"/>
              <a:gd name="connsiteY3" fmla="*/ 650174 h 1518248"/>
              <a:gd name="connsiteX4" fmla="*/ 1227558 w 1546566"/>
              <a:gd name="connsiteY4" fmla="*/ 1261014 h 1518248"/>
              <a:gd name="connsiteX5" fmla="*/ 373944 w 1546566"/>
              <a:gd name="connsiteY5" fmla="*/ 1518248 h 1518248"/>
              <a:gd name="connsiteX6" fmla="*/ 0 w 1546566"/>
              <a:gd name="connsiteY6" fmla="*/ 657919 h 1518248"/>
              <a:gd name="connsiteX0" fmla="*/ 0 w 1546566"/>
              <a:gd name="connsiteY0" fmla="*/ 572069 h 1432398"/>
              <a:gd name="connsiteX1" fmla="*/ 538202 w 1546566"/>
              <a:gd name="connsiteY1" fmla="*/ 7332 h 1432398"/>
              <a:gd name="connsiteX2" fmla="*/ 1177507 w 1546566"/>
              <a:gd name="connsiteY2" fmla="*/ 0 h 1432398"/>
              <a:gd name="connsiteX3" fmla="*/ 1546566 w 1546566"/>
              <a:gd name="connsiteY3" fmla="*/ 564324 h 1432398"/>
              <a:gd name="connsiteX4" fmla="*/ 1227558 w 1546566"/>
              <a:gd name="connsiteY4" fmla="*/ 1175164 h 1432398"/>
              <a:gd name="connsiteX5" fmla="*/ 373944 w 1546566"/>
              <a:gd name="connsiteY5" fmla="*/ 1432398 h 1432398"/>
              <a:gd name="connsiteX6" fmla="*/ 0 w 1546566"/>
              <a:gd name="connsiteY6" fmla="*/ 572069 h 1432398"/>
              <a:gd name="connsiteX0" fmla="*/ 0 w 1484490"/>
              <a:gd name="connsiteY0" fmla="*/ 572069 h 1432398"/>
              <a:gd name="connsiteX1" fmla="*/ 538202 w 1484490"/>
              <a:gd name="connsiteY1" fmla="*/ 7332 h 1432398"/>
              <a:gd name="connsiteX2" fmla="*/ 1177507 w 1484490"/>
              <a:gd name="connsiteY2" fmla="*/ 0 h 1432398"/>
              <a:gd name="connsiteX3" fmla="*/ 1484490 w 1484490"/>
              <a:gd name="connsiteY3" fmla="*/ 560321 h 1432398"/>
              <a:gd name="connsiteX4" fmla="*/ 1227558 w 1484490"/>
              <a:gd name="connsiteY4" fmla="*/ 1175164 h 1432398"/>
              <a:gd name="connsiteX5" fmla="*/ 373944 w 1484490"/>
              <a:gd name="connsiteY5" fmla="*/ 1432398 h 1432398"/>
              <a:gd name="connsiteX6" fmla="*/ 0 w 1484490"/>
              <a:gd name="connsiteY6" fmla="*/ 572069 h 1432398"/>
              <a:gd name="connsiteX0" fmla="*/ 0 w 1484490"/>
              <a:gd name="connsiteY0" fmla="*/ 572069 h 1432398"/>
              <a:gd name="connsiteX1" fmla="*/ 538202 w 1484490"/>
              <a:gd name="connsiteY1" fmla="*/ 7332 h 1432398"/>
              <a:gd name="connsiteX2" fmla="*/ 1177507 w 1484490"/>
              <a:gd name="connsiteY2" fmla="*/ 0 h 1432398"/>
              <a:gd name="connsiteX3" fmla="*/ 1484490 w 1484490"/>
              <a:gd name="connsiteY3" fmla="*/ 560321 h 1432398"/>
              <a:gd name="connsiteX4" fmla="*/ 1185967 w 1484490"/>
              <a:gd name="connsiteY4" fmla="*/ 1126130 h 1432398"/>
              <a:gd name="connsiteX5" fmla="*/ 373944 w 1484490"/>
              <a:gd name="connsiteY5" fmla="*/ 1432398 h 1432398"/>
              <a:gd name="connsiteX6" fmla="*/ 0 w 1484490"/>
              <a:gd name="connsiteY6" fmla="*/ 572069 h 1432398"/>
              <a:gd name="connsiteX0" fmla="*/ 0 w 1376047"/>
              <a:gd name="connsiteY0" fmla="*/ 575866 h 1432398"/>
              <a:gd name="connsiteX1" fmla="*/ 429759 w 1376047"/>
              <a:gd name="connsiteY1" fmla="*/ 7332 h 1432398"/>
              <a:gd name="connsiteX2" fmla="*/ 1069064 w 1376047"/>
              <a:gd name="connsiteY2" fmla="*/ 0 h 1432398"/>
              <a:gd name="connsiteX3" fmla="*/ 1376047 w 1376047"/>
              <a:gd name="connsiteY3" fmla="*/ 560321 h 1432398"/>
              <a:gd name="connsiteX4" fmla="*/ 1077524 w 1376047"/>
              <a:gd name="connsiteY4" fmla="*/ 1126130 h 1432398"/>
              <a:gd name="connsiteX5" fmla="*/ 265501 w 1376047"/>
              <a:gd name="connsiteY5" fmla="*/ 1432398 h 1432398"/>
              <a:gd name="connsiteX6" fmla="*/ 0 w 1376047"/>
              <a:gd name="connsiteY6" fmla="*/ 575866 h 1432398"/>
              <a:gd name="connsiteX0" fmla="*/ 0 w 1376047"/>
              <a:gd name="connsiteY0" fmla="*/ 663163 h 1519695"/>
              <a:gd name="connsiteX1" fmla="*/ 375125 w 1376047"/>
              <a:gd name="connsiteY1" fmla="*/ 0 h 1519695"/>
              <a:gd name="connsiteX2" fmla="*/ 1069064 w 1376047"/>
              <a:gd name="connsiteY2" fmla="*/ 87297 h 1519695"/>
              <a:gd name="connsiteX3" fmla="*/ 1376047 w 1376047"/>
              <a:gd name="connsiteY3" fmla="*/ 647618 h 1519695"/>
              <a:gd name="connsiteX4" fmla="*/ 1077524 w 1376047"/>
              <a:gd name="connsiteY4" fmla="*/ 1213427 h 1519695"/>
              <a:gd name="connsiteX5" fmla="*/ 265501 w 1376047"/>
              <a:gd name="connsiteY5" fmla="*/ 1519695 h 1519695"/>
              <a:gd name="connsiteX6" fmla="*/ 0 w 1376047"/>
              <a:gd name="connsiteY6" fmla="*/ 663163 h 1519695"/>
              <a:gd name="connsiteX0" fmla="*/ 0 w 1376047"/>
              <a:gd name="connsiteY0" fmla="*/ 672448 h 1528980"/>
              <a:gd name="connsiteX1" fmla="*/ 375125 w 1376047"/>
              <a:gd name="connsiteY1" fmla="*/ 9285 h 1528980"/>
              <a:gd name="connsiteX2" fmla="*/ 1132833 w 1376047"/>
              <a:gd name="connsiteY2" fmla="*/ 0 h 1528980"/>
              <a:gd name="connsiteX3" fmla="*/ 1376047 w 1376047"/>
              <a:gd name="connsiteY3" fmla="*/ 656903 h 1528980"/>
              <a:gd name="connsiteX4" fmla="*/ 1077524 w 1376047"/>
              <a:gd name="connsiteY4" fmla="*/ 1222712 h 1528980"/>
              <a:gd name="connsiteX5" fmla="*/ 265501 w 1376047"/>
              <a:gd name="connsiteY5" fmla="*/ 1528980 h 1528980"/>
              <a:gd name="connsiteX6" fmla="*/ 0 w 1376047"/>
              <a:gd name="connsiteY6" fmla="*/ 672448 h 1528980"/>
              <a:gd name="connsiteX0" fmla="*/ 0 w 1450960"/>
              <a:gd name="connsiteY0" fmla="*/ 672448 h 1528980"/>
              <a:gd name="connsiteX1" fmla="*/ 375125 w 1450960"/>
              <a:gd name="connsiteY1" fmla="*/ 9285 h 1528980"/>
              <a:gd name="connsiteX2" fmla="*/ 1132833 w 1450960"/>
              <a:gd name="connsiteY2" fmla="*/ 0 h 1528980"/>
              <a:gd name="connsiteX3" fmla="*/ 1450960 w 1450960"/>
              <a:gd name="connsiteY3" fmla="*/ 660136 h 1528980"/>
              <a:gd name="connsiteX4" fmla="*/ 1077524 w 1450960"/>
              <a:gd name="connsiteY4" fmla="*/ 1222712 h 1528980"/>
              <a:gd name="connsiteX5" fmla="*/ 265501 w 1450960"/>
              <a:gd name="connsiteY5" fmla="*/ 1528980 h 1528980"/>
              <a:gd name="connsiteX6" fmla="*/ 0 w 1450960"/>
              <a:gd name="connsiteY6" fmla="*/ 672448 h 1528980"/>
              <a:gd name="connsiteX0" fmla="*/ 0 w 1450960"/>
              <a:gd name="connsiteY0" fmla="*/ 672448 h 1528980"/>
              <a:gd name="connsiteX1" fmla="*/ 375125 w 1450960"/>
              <a:gd name="connsiteY1" fmla="*/ 9285 h 1528980"/>
              <a:gd name="connsiteX2" fmla="*/ 1132833 w 1450960"/>
              <a:gd name="connsiteY2" fmla="*/ 0 h 1528980"/>
              <a:gd name="connsiteX3" fmla="*/ 1450960 w 1450960"/>
              <a:gd name="connsiteY3" fmla="*/ 660136 h 1528980"/>
              <a:gd name="connsiteX4" fmla="*/ 1125637 w 1450960"/>
              <a:gd name="connsiteY4" fmla="*/ 1294544 h 1528980"/>
              <a:gd name="connsiteX5" fmla="*/ 265501 w 1450960"/>
              <a:gd name="connsiteY5" fmla="*/ 1528980 h 1528980"/>
              <a:gd name="connsiteX6" fmla="*/ 0 w 1450960"/>
              <a:gd name="connsiteY6" fmla="*/ 672448 h 1528980"/>
              <a:gd name="connsiteX0" fmla="*/ 0 w 1450960"/>
              <a:gd name="connsiteY0" fmla="*/ 672448 h 1634188"/>
              <a:gd name="connsiteX1" fmla="*/ 375125 w 1450960"/>
              <a:gd name="connsiteY1" fmla="*/ 9285 h 1634188"/>
              <a:gd name="connsiteX2" fmla="*/ 1132833 w 1450960"/>
              <a:gd name="connsiteY2" fmla="*/ 0 h 1634188"/>
              <a:gd name="connsiteX3" fmla="*/ 1450960 w 1450960"/>
              <a:gd name="connsiteY3" fmla="*/ 660136 h 1634188"/>
              <a:gd name="connsiteX4" fmla="*/ 1125637 w 1450960"/>
              <a:gd name="connsiteY4" fmla="*/ 1294544 h 1634188"/>
              <a:gd name="connsiteX5" fmla="*/ 186790 w 1450960"/>
              <a:gd name="connsiteY5" fmla="*/ 1634188 h 1634188"/>
              <a:gd name="connsiteX6" fmla="*/ 0 w 1450960"/>
              <a:gd name="connsiteY6" fmla="*/ 672448 h 1634188"/>
              <a:gd name="connsiteX0" fmla="*/ 0 w 1450960"/>
              <a:gd name="connsiteY0" fmla="*/ 672448 h 1348087"/>
              <a:gd name="connsiteX1" fmla="*/ 375125 w 1450960"/>
              <a:gd name="connsiteY1" fmla="*/ 9285 h 1348087"/>
              <a:gd name="connsiteX2" fmla="*/ 1132833 w 1450960"/>
              <a:gd name="connsiteY2" fmla="*/ 0 h 1348087"/>
              <a:gd name="connsiteX3" fmla="*/ 1450960 w 1450960"/>
              <a:gd name="connsiteY3" fmla="*/ 660136 h 1348087"/>
              <a:gd name="connsiteX4" fmla="*/ 1125637 w 1450960"/>
              <a:gd name="connsiteY4" fmla="*/ 1294544 h 1348087"/>
              <a:gd name="connsiteX5" fmla="*/ 360280 w 1450960"/>
              <a:gd name="connsiteY5" fmla="*/ 1348087 h 1348087"/>
              <a:gd name="connsiteX6" fmla="*/ 0 w 1450960"/>
              <a:gd name="connsiteY6" fmla="*/ 672448 h 1348087"/>
              <a:gd name="connsiteX0" fmla="*/ 0 w 1729922"/>
              <a:gd name="connsiteY0" fmla="*/ 660851 h 1348087"/>
              <a:gd name="connsiteX1" fmla="*/ 654087 w 1729922"/>
              <a:gd name="connsiteY1" fmla="*/ 9285 h 1348087"/>
              <a:gd name="connsiteX2" fmla="*/ 1411795 w 1729922"/>
              <a:gd name="connsiteY2" fmla="*/ 0 h 1348087"/>
              <a:gd name="connsiteX3" fmla="*/ 1729922 w 1729922"/>
              <a:gd name="connsiteY3" fmla="*/ 660136 h 1348087"/>
              <a:gd name="connsiteX4" fmla="*/ 1404599 w 1729922"/>
              <a:gd name="connsiteY4" fmla="*/ 1294544 h 1348087"/>
              <a:gd name="connsiteX5" fmla="*/ 639242 w 1729922"/>
              <a:gd name="connsiteY5" fmla="*/ 1348087 h 1348087"/>
              <a:gd name="connsiteX6" fmla="*/ 0 w 1729922"/>
              <a:gd name="connsiteY6" fmla="*/ 660851 h 1348087"/>
              <a:gd name="connsiteX0" fmla="*/ 0 w 1825527"/>
              <a:gd name="connsiteY0" fmla="*/ 656284 h 1348087"/>
              <a:gd name="connsiteX1" fmla="*/ 749692 w 1825527"/>
              <a:gd name="connsiteY1" fmla="*/ 9285 h 1348087"/>
              <a:gd name="connsiteX2" fmla="*/ 1507400 w 1825527"/>
              <a:gd name="connsiteY2" fmla="*/ 0 h 1348087"/>
              <a:gd name="connsiteX3" fmla="*/ 1825527 w 1825527"/>
              <a:gd name="connsiteY3" fmla="*/ 660136 h 1348087"/>
              <a:gd name="connsiteX4" fmla="*/ 1500204 w 1825527"/>
              <a:gd name="connsiteY4" fmla="*/ 1294544 h 1348087"/>
              <a:gd name="connsiteX5" fmla="*/ 734847 w 1825527"/>
              <a:gd name="connsiteY5" fmla="*/ 1348087 h 1348087"/>
              <a:gd name="connsiteX6" fmla="*/ 0 w 1825527"/>
              <a:gd name="connsiteY6" fmla="*/ 656284 h 1348087"/>
              <a:gd name="connsiteX0" fmla="*/ 0 w 1825527"/>
              <a:gd name="connsiteY0" fmla="*/ 997737 h 1689540"/>
              <a:gd name="connsiteX1" fmla="*/ 540553 w 1825527"/>
              <a:gd name="connsiteY1" fmla="*/ 0 h 1689540"/>
              <a:gd name="connsiteX2" fmla="*/ 1507400 w 1825527"/>
              <a:gd name="connsiteY2" fmla="*/ 341453 h 1689540"/>
              <a:gd name="connsiteX3" fmla="*/ 1825527 w 1825527"/>
              <a:gd name="connsiteY3" fmla="*/ 1001589 h 1689540"/>
              <a:gd name="connsiteX4" fmla="*/ 1500204 w 1825527"/>
              <a:gd name="connsiteY4" fmla="*/ 1635997 h 1689540"/>
              <a:gd name="connsiteX5" fmla="*/ 734847 w 1825527"/>
              <a:gd name="connsiteY5" fmla="*/ 1689540 h 1689540"/>
              <a:gd name="connsiteX6" fmla="*/ 0 w 1825527"/>
              <a:gd name="connsiteY6" fmla="*/ 997737 h 1689540"/>
              <a:gd name="connsiteX0" fmla="*/ 0 w 1825527"/>
              <a:gd name="connsiteY0" fmla="*/ 997737 h 1689540"/>
              <a:gd name="connsiteX1" fmla="*/ 540553 w 1825527"/>
              <a:gd name="connsiteY1" fmla="*/ 0 h 1689540"/>
              <a:gd name="connsiteX2" fmla="*/ 1689309 w 1825527"/>
              <a:gd name="connsiteY2" fmla="*/ 23926 h 1689540"/>
              <a:gd name="connsiteX3" fmla="*/ 1825527 w 1825527"/>
              <a:gd name="connsiteY3" fmla="*/ 1001589 h 1689540"/>
              <a:gd name="connsiteX4" fmla="*/ 1500204 w 1825527"/>
              <a:gd name="connsiteY4" fmla="*/ 1635997 h 1689540"/>
              <a:gd name="connsiteX5" fmla="*/ 734847 w 1825527"/>
              <a:gd name="connsiteY5" fmla="*/ 1689540 h 1689540"/>
              <a:gd name="connsiteX6" fmla="*/ 0 w 1825527"/>
              <a:gd name="connsiteY6" fmla="*/ 997737 h 1689540"/>
              <a:gd name="connsiteX0" fmla="*/ 0 w 1903316"/>
              <a:gd name="connsiteY0" fmla="*/ 997737 h 1689540"/>
              <a:gd name="connsiteX1" fmla="*/ 540553 w 1903316"/>
              <a:gd name="connsiteY1" fmla="*/ 0 h 1689540"/>
              <a:gd name="connsiteX2" fmla="*/ 1689309 w 1903316"/>
              <a:gd name="connsiteY2" fmla="*/ 23926 h 1689540"/>
              <a:gd name="connsiteX3" fmla="*/ 1903316 w 1903316"/>
              <a:gd name="connsiteY3" fmla="*/ 1009802 h 1689540"/>
              <a:gd name="connsiteX4" fmla="*/ 1500204 w 1903316"/>
              <a:gd name="connsiteY4" fmla="*/ 1635997 h 1689540"/>
              <a:gd name="connsiteX5" fmla="*/ 734847 w 1903316"/>
              <a:gd name="connsiteY5" fmla="*/ 1689540 h 1689540"/>
              <a:gd name="connsiteX6" fmla="*/ 0 w 1903316"/>
              <a:gd name="connsiteY6" fmla="*/ 997737 h 1689540"/>
              <a:gd name="connsiteX0" fmla="*/ 0 w 1903316"/>
              <a:gd name="connsiteY0" fmla="*/ 997737 h 1773344"/>
              <a:gd name="connsiteX1" fmla="*/ 540553 w 1903316"/>
              <a:gd name="connsiteY1" fmla="*/ 0 h 1773344"/>
              <a:gd name="connsiteX2" fmla="*/ 1689309 w 1903316"/>
              <a:gd name="connsiteY2" fmla="*/ 23926 h 1773344"/>
              <a:gd name="connsiteX3" fmla="*/ 1903316 w 1903316"/>
              <a:gd name="connsiteY3" fmla="*/ 1009802 h 1773344"/>
              <a:gd name="connsiteX4" fmla="*/ 1572861 w 1903316"/>
              <a:gd name="connsiteY4" fmla="*/ 1773344 h 1773344"/>
              <a:gd name="connsiteX5" fmla="*/ 734847 w 1903316"/>
              <a:gd name="connsiteY5" fmla="*/ 1689540 h 1773344"/>
              <a:gd name="connsiteX6" fmla="*/ 0 w 1903316"/>
              <a:gd name="connsiteY6" fmla="*/ 997737 h 1773344"/>
              <a:gd name="connsiteX0" fmla="*/ 0 w 1903316"/>
              <a:gd name="connsiteY0" fmla="*/ 997737 h 1773344"/>
              <a:gd name="connsiteX1" fmla="*/ 540553 w 1903316"/>
              <a:gd name="connsiteY1" fmla="*/ 0 h 1773344"/>
              <a:gd name="connsiteX2" fmla="*/ 1689309 w 1903316"/>
              <a:gd name="connsiteY2" fmla="*/ 23926 h 1773344"/>
              <a:gd name="connsiteX3" fmla="*/ 1903316 w 1903316"/>
              <a:gd name="connsiteY3" fmla="*/ 1009802 h 1773344"/>
              <a:gd name="connsiteX4" fmla="*/ 1572861 w 1903316"/>
              <a:gd name="connsiteY4" fmla="*/ 1773344 h 1773344"/>
              <a:gd name="connsiteX5" fmla="*/ 690229 w 1903316"/>
              <a:gd name="connsiteY5" fmla="*/ 1761784 h 1773344"/>
              <a:gd name="connsiteX6" fmla="*/ 0 w 1903316"/>
              <a:gd name="connsiteY6" fmla="*/ 997737 h 1773344"/>
              <a:gd name="connsiteX0" fmla="*/ 0 w 1822652"/>
              <a:gd name="connsiteY0" fmla="*/ 1010930 h 1773344"/>
              <a:gd name="connsiteX1" fmla="*/ 459889 w 1822652"/>
              <a:gd name="connsiteY1" fmla="*/ 0 h 1773344"/>
              <a:gd name="connsiteX2" fmla="*/ 1608645 w 1822652"/>
              <a:gd name="connsiteY2" fmla="*/ 23926 h 1773344"/>
              <a:gd name="connsiteX3" fmla="*/ 1822652 w 1822652"/>
              <a:gd name="connsiteY3" fmla="*/ 1009802 h 1773344"/>
              <a:gd name="connsiteX4" fmla="*/ 1492197 w 1822652"/>
              <a:gd name="connsiteY4" fmla="*/ 1773344 h 1773344"/>
              <a:gd name="connsiteX5" fmla="*/ 609565 w 1822652"/>
              <a:gd name="connsiteY5" fmla="*/ 1761784 h 1773344"/>
              <a:gd name="connsiteX6" fmla="*/ 0 w 1822652"/>
              <a:gd name="connsiteY6" fmla="*/ 1010930 h 1773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22652" h="1773344">
                <a:moveTo>
                  <a:pt x="0" y="1010930"/>
                </a:moveTo>
                <a:lnTo>
                  <a:pt x="459889" y="0"/>
                </a:lnTo>
                <a:lnTo>
                  <a:pt x="1608645" y="23926"/>
                </a:lnTo>
                <a:lnTo>
                  <a:pt x="1822652" y="1009802"/>
                </a:lnTo>
                <a:lnTo>
                  <a:pt x="1492197" y="1773344"/>
                </a:lnTo>
                <a:lnTo>
                  <a:pt x="609565" y="1761784"/>
                </a:lnTo>
                <a:lnTo>
                  <a:pt x="0" y="1010930"/>
                </a:lnTo>
                <a:close/>
              </a:path>
            </a:pathLst>
          </a:cu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237AAA25-7C88-1AD0-0C1B-918F884DB7A1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МАРКСОВСКОГО МУНИЦИПАЛЬНОГО РАЙОНА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1A27BD99-917B-7737-9E7F-7A8F57A2CA4C}"/>
              </a:ext>
            </a:extLst>
          </p:cNvPr>
          <p:cNvSpPr txBox="1"/>
          <p:nvPr/>
        </p:nvSpPr>
        <p:spPr>
          <a:xfrm>
            <a:off x="627015" y="550177"/>
            <a:ext cx="8827377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СОЦИАЛЬНО-ЭКОНОМИЧЕСКИЕ ПОКАЗАТЕЛИ</a:t>
            </a:r>
          </a:p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МАРКСОВСКОГО МУНИЦИПАЛЬНОГО РАЙОНА</a:t>
            </a:r>
            <a:endParaRPr lang="x-non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1605064" y="193580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4" name="TextBox 53"/>
          <p:cNvSpPr txBox="1"/>
          <p:nvPr/>
        </p:nvSpPr>
        <p:spPr>
          <a:xfrm>
            <a:off x="1123104" y="2159540"/>
            <a:ext cx="13035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b="1" dirty="0" smtClean="0">
                <a:latin typeface="Arial" pitchFamily="34" charset="0"/>
                <a:cs typeface="Arial" pitchFamily="34" charset="0"/>
              </a:rPr>
              <a:t>уровень безработицы </a:t>
            </a:r>
            <a:r>
              <a:rPr lang="ru-RU" sz="900" dirty="0" smtClean="0">
                <a:latin typeface="Arial" pitchFamily="34" charset="0"/>
                <a:cs typeface="Arial" pitchFamily="34" charset="0"/>
              </a:rPr>
              <a:t>%</a:t>
            </a:r>
            <a:endParaRPr lang="ru-RU" sz="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Скругленный прямоугольник 54">
            <a:extLst>
              <a:ext uri="{FF2B5EF4-FFF2-40B4-BE49-F238E27FC236}">
                <a16:creationId xmlns="" xmlns:a16="http://schemas.microsoft.com/office/drawing/2014/main" id="{049D898B-5B50-DE58-0CB5-29E839E77CE1}"/>
              </a:ext>
            </a:extLst>
          </p:cNvPr>
          <p:cNvSpPr/>
          <p:nvPr/>
        </p:nvSpPr>
        <p:spPr>
          <a:xfrm>
            <a:off x="1215957" y="2568102"/>
            <a:ext cx="344086" cy="155643"/>
          </a:xfrm>
          <a:prstGeom prst="roundRect">
            <a:avLst>
              <a:gd name="adj" fmla="val 50000"/>
            </a:avLst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9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0,5</a:t>
            </a:r>
            <a:endParaRPr lang="x-none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Скругленный прямоугольник 55">
            <a:extLst>
              <a:ext uri="{FF2B5EF4-FFF2-40B4-BE49-F238E27FC236}">
                <a16:creationId xmlns="" xmlns:a16="http://schemas.microsoft.com/office/drawing/2014/main" id="{2947D3A7-F3F2-F042-E041-2359906A0400}"/>
              </a:ext>
            </a:extLst>
          </p:cNvPr>
          <p:cNvSpPr/>
          <p:nvPr/>
        </p:nvSpPr>
        <p:spPr>
          <a:xfrm>
            <a:off x="1634247" y="2558374"/>
            <a:ext cx="350196" cy="184827"/>
          </a:xfrm>
          <a:prstGeom prst="roundRect">
            <a:avLst>
              <a:gd name="adj" fmla="val 50000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9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0,4</a:t>
            </a:r>
            <a:endParaRPr lang="x-none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Скругленный прямоугольник 56">
            <a:extLst>
              <a:ext uri="{FF2B5EF4-FFF2-40B4-BE49-F238E27FC236}">
                <a16:creationId xmlns="" xmlns:a16="http://schemas.microsoft.com/office/drawing/2014/main" id="{D8C75DED-E032-F06C-4A1B-C15F2E0A1892}"/>
              </a:ext>
            </a:extLst>
          </p:cNvPr>
          <p:cNvSpPr/>
          <p:nvPr/>
        </p:nvSpPr>
        <p:spPr>
          <a:xfrm>
            <a:off x="2033082" y="2558374"/>
            <a:ext cx="398834" cy="184825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9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0,3</a:t>
            </a:r>
            <a:endParaRPr lang="x-none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8" name="Picture 2" descr="C:\Users\нигматулинаои\Desktop\для презентации\Герб Маркс - без фона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50335" y="0"/>
            <a:ext cx="655665" cy="7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9401698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Скругленный прямоугольник 39">
            <a:extLst>
              <a:ext uri="{FF2B5EF4-FFF2-40B4-BE49-F238E27FC236}">
                <a16:creationId xmlns="" xmlns:a16="http://schemas.microsoft.com/office/drawing/2014/main" id="{974CEDE3-AA81-4A96-6AD7-46AAAB43C2FC}"/>
              </a:ext>
            </a:extLst>
          </p:cNvPr>
          <p:cNvSpPr/>
          <p:nvPr/>
        </p:nvSpPr>
        <p:spPr>
          <a:xfrm>
            <a:off x="7591598" y="2285991"/>
            <a:ext cx="2196000" cy="3142046"/>
          </a:xfrm>
          <a:prstGeom prst="roundRect">
            <a:avLst>
              <a:gd name="adj" fmla="val 9691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13EF1445-9C5F-5AF8-905B-564A656AA5F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052817" y="2697743"/>
            <a:ext cx="1273562" cy="1273562"/>
          </a:xfrm>
          <a:custGeom>
            <a:avLst/>
            <a:gdLst>
              <a:gd name="connsiteX0" fmla="*/ 636781 w 1273562"/>
              <a:gd name="connsiteY0" fmla="*/ 0 h 1273562"/>
              <a:gd name="connsiteX1" fmla="*/ 1273562 w 1273562"/>
              <a:gd name="connsiteY1" fmla="*/ 636781 h 1273562"/>
              <a:gd name="connsiteX2" fmla="*/ 636781 w 1273562"/>
              <a:gd name="connsiteY2" fmla="*/ 1273562 h 1273562"/>
              <a:gd name="connsiteX3" fmla="*/ 0 w 1273562"/>
              <a:gd name="connsiteY3" fmla="*/ 636781 h 1273562"/>
              <a:gd name="connsiteX4" fmla="*/ 636781 w 1273562"/>
              <a:gd name="connsiteY4" fmla="*/ 0 h 1273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73562" h="1273562">
                <a:moveTo>
                  <a:pt x="636781" y="0"/>
                </a:moveTo>
                <a:cubicBezTo>
                  <a:pt x="988465" y="0"/>
                  <a:pt x="1273562" y="285097"/>
                  <a:pt x="1273562" y="636781"/>
                </a:cubicBezTo>
                <a:cubicBezTo>
                  <a:pt x="1273562" y="988465"/>
                  <a:pt x="988465" y="1273562"/>
                  <a:pt x="636781" y="1273562"/>
                </a:cubicBezTo>
                <a:cubicBezTo>
                  <a:pt x="285097" y="1273562"/>
                  <a:pt x="0" y="988465"/>
                  <a:pt x="0" y="636781"/>
                </a:cubicBezTo>
                <a:cubicBezTo>
                  <a:pt x="0" y="285097"/>
                  <a:pt x="285097" y="0"/>
                  <a:pt x="636781" y="0"/>
                </a:cubicBezTo>
                <a:close/>
              </a:path>
            </a:pathLst>
          </a:custGeom>
        </p:spPr>
      </p:pic>
      <p:sp>
        <p:nvSpPr>
          <p:cNvPr id="22" name="Скругленный прямоугольник 21">
            <a:extLst>
              <a:ext uri="{FF2B5EF4-FFF2-40B4-BE49-F238E27FC236}">
                <a16:creationId xmlns="" xmlns:a16="http://schemas.microsoft.com/office/drawing/2014/main" id="{94C748EC-2605-A9B4-D56B-2827537DEAE2}"/>
              </a:ext>
            </a:extLst>
          </p:cNvPr>
          <p:cNvSpPr/>
          <p:nvPr/>
        </p:nvSpPr>
        <p:spPr>
          <a:xfrm>
            <a:off x="5289755" y="2283660"/>
            <a:ext cx="2196000" cy="3142046"/>
          </a:xfrm>
          <a:prstGeom prst="roundRect">
            <a:avLst>
              <a:gd name="adj" fmla="val 9691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6882C55B-A3E5-46AB-E160-BCB8EC31D05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750974" y="2697743"/>
            <a:ext cx="1273562" cy="1273562"/>
          </a:xfrm>
          <a:custGeom>
            <a:avLst/>
            <a:gdLst>
              <a:gd name="connsiteX0" fmla="*/ 636781 w 1273562"/>
              <a:gd name="connsiteY0" fmla="*/ 0 h 1273562"/>
              <a:gd name="connsiteX1" fmla="*/ 1273562 w 1273562"/>
              <a:gd name="connsiteY1" fmla="*/ 636781 h 1273562"/>
              <a:gd name="connsiteX2" fmla="*/ 636781 w 1273562"/>
              <a:gd name="connsiteY2" fmla="*/ 1273562 h 1273562"/>
              <a:gd name="connsiteX3" fmla="*/ 0 w 1273562"/>
              <a:gd name="connsiteY3" fmla="*/ 636781 h 1273562"/>
              <a:gd name="connsiteX4" fmla="*/ 636781 w 1273562"/>
              <a:gd name="connsiteY4" fmla="*/ 0 h 1273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73562" h="1273562">
                <a:moveTo>
                  <a:pt x="636781" y="0"/>
                </a:moveTo>
                <a:cubicBezTo>
                  <a:pt x="988465" y="0"/>
                  <a:pt x="1273562" y="285097"/>
                  <a:pt x="1273562" y="636781"/>
                </a:cubicBezTo>
                <a:cubicBezTo>
                  <a:pt x="1273562" y="988465"/>
                  <a:pt x="988465" y="1273562"/>
                  <a:pt x="636781" y="1273562"/>
                </a:cubicBezTo>
                <a:cubicBezTo>
                  <a:pt x="285097" y="1273562"/>
                  <a:pt x="0" y="988465"/>
                  <a:pt x="0" y="636781"/>
                </a:cubicBezTo>
                <a:cubicBezTo>
                  <a:pt x="0" y="285097"/>
                  <a:pt x="285097" y="0"/>
                  <a:pt x="636781" y="0"/>
                </a:cubicBezTo>
                <a:close/>
              </a:path>
            </a:pathLst>
          </a:custGeom>
        </p:spPr>
      </p:pic>
      <p:sp>
        <p:nvSpPr>
          <p:cNvPr id="17" name="Скругленный прямоугольник 16">
            <a:extLst>
              <a:ext uri="{FF2B5EF4-FFF2-40B4-BE49-F238E27FC236}">
                <a16:creationId xmlns="" xmlns:a16="http://schemas.microsoft.com/office/drawing/2014/main" id="{AE96A54D-C92F-81CE-6CC2-44932DA3F03B}"/>
              </a:ext>
            </a:extLst>
          </p:cNvPr>
          <p:cNvSpPr/>
          <p:nvPr/>
        </p:nvSpPr>
        <p:spPr>
          <a:xfrm>
            <a:off x="5289756" y="1401545"/>
            <a:ext cx="4497842" cy="775597"/>
          </a:xfrm>
          <a:prstGeom prst="roundRect">
            <a:avLst>
              <a:gd name="adj" fmla="val 26200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АДМИНИСТРАЦИЯ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(ИНТЕРВЬЮ)</a:t>
            </a:r>
            <a:endParaRPr kumimoji="0" lang="x-none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НАПРАВЛЕНИЯ СБОРА ИНФОРМАЦИИ</a:t>
            </a:r>
            <a:endParaRPr lang="x-non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=""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1995212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направление сбора информации</a:t>
            </a:r>
          </a:p>
        </p:txBody>
      </p:sp>
      <p:sp>
        <p:nvSpPr>
          <p:cNvPr id="10" name="Скругленный прямоугольник 9">
            <a:extLst>
              <a:ext uri="{FF2B5EF4-FFF2-40B4-BE49-F238E27FC236}">
                <a16:creationId xmlns="" xmlns:a16="http://schemas.microsoft.com/office/drawing/2014/main" id="{D78E57B3-36F0-8C5A-993D-3D5CDFB7B6D0}"/>
              </a:ext>
            </a:extLst>
          </p:cNvPr>
          <p:cNvSpPr/>
          <p:nvPr/>
        </p:nvSpPr>
        <p:spPr>
          <a:xfrm>
            <a:off x="627017" y="1401546"/>
            <a:ext cx="4497842" cy="775597"/>
          </a:xfrm>
          <a:prstGeom prst="roundRect">
            <a:avLst>
              <a:gd name="adj" fmla="val 26200"/>
            </a:avLst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БИЗНЕС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="" xmlns:a16="http://schemas.microsoft.com/office/drawing/2014/main" id="{B54F722C-2069-3D02-CFC9-7B8A4D82B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50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>
            <a:extLst>
              <a:ext uri="{FF2B5EF4-FFF2-40B4-BE49-F238E27FC236}">
                <a16:creationId xmlns="" xmlns:a16="http://schemas.microsoft.com/office/drawing/2014/main" id="{32EFCF94-E42F-D49D-3245-7AEA00089323}"/>
              </a:ext>
            </a:extLst>
          </p:cNvPr>
          <p:cNvSpPr/>
          <p:nvPr/>
        </p:nvSpPr>
        <p:spPr>
          <a:xfrm>
            <a:off x="627017" y="5527196"/>
            <a:ext cx="4497842" cy="780627"/>
          </a:xfrm>
          <a:prstGeom prst="roundRect">
            <a:avLst>
              <a:gd name="adj" fmla="val 27695"/>
            </a:avLst>
          </a:prstGeom>
          <a:noFill/>
          <a:ln>
            <a:solidFill>
              <a:schemeClr val="tx2">
                <a:lumMod val="40000"/>
                <a:lumOff val="6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Выявление важнейших проблем и преимуществ </a:t>
            </a: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района, </a:t>
            </a: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 также потребностей бизнеса</a:t>
            </a:r>
            <a:endParaRPr kumimoji="0" lang="x-none" sz="11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>
            <a:extLst>
              <a:ext uri="{FF2B5EF4-FFF2-40B4-BE49-F238E27FC236}">
                <a16:creationId xmlns="" xmlns:a16="http://schemas.microsoft.com/office/drawing/2014/main" id="{A6935D2A-AAE5-ADAB-2C88-BCFC87D00B91}"/>
              </a:ext>
            </a:extLst>
          </p:cNvPr>
          <p:cNvSpPr/>
          <p:nvPr/>
        </p:nvSpPr>
        <p:spPr>
          <a:xfrm>
            <a:off x="2928859" y="2283661"/>
            <a:ext cx="2196000" cy="3142046"/>
          </a:xfrm>
          <a:prstGeom prst="roundRect">
            <a:avLst>
              <a:gd name="adj" fmla="val 9691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6" name="Скругленный прямоугольник 15">
            <a:extLst>
              <a:ext uri="{FF2B5EF4-FFF2-40B4-BE49-F238E27FC236}">
                <a16:creationId xmlns="" xmlns:a16="http://schemas.microsoft.com/office/drawing/2014/main" id="{45117FCB-FB0D-ACDC-38CA-B0524F5A8C72}"/>
              </a:ext>
            </a:extLst>
          </p:cNvPr>
          <p:cNvSpPr/>
          <p:nvPr/>
        </p:nvSpPr>
        <p:spPr>
          <a:xfrm>
            <a:off x="627016" y="2283661"/>
            <a:ext cx="2196000" cy="3142046"/>
          </a:xfrm>
          <a:prstGeom prst="roundRect">
            <a:avLst>
              <a:gd name="adj" fmla="val 9691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0" name="Скругленный прямоугольник 19">
            <a:extLst>
              <a:ext uri="{FF2B5EF4-FFF2-40B4-BE49-F238E27FC236}">
                <a16:creationId xmlns="" xmlns:a16="http://schemas.microsoft.com/office/drawing/2014/main" id="{02F1D900-6EA0-5665-EAAB-CB1B9C913B2B}"/>
              </a:ext>
            </a:extLst>
          </p:cNvPr>
          <p:cNvSpPr/>
          <p:nvPr/>
        </p:nvSpPr>
        <p:spPr>
          <a:xfrm>
            <a:off x="5289756" y="5527195"/>
            <a:ext cx="4497842" cy="780627"/>
          </a:xfrm>
          <a:prstGeom prst="roundRect">
            <a:avLst>
              <a:gd name="adj" fmla="val 27695"/>
            </a:avLst>
          </a:prstGeom>
          <a:noFill/>
          <a:ln>
            <a:solidFill>
              <a:schemeClr val="tx2">
                <a:lumMod val="40000"/>
                <a:lumOff val="6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Выявление административных проблем                     и сильных сторон развития </a:t>
            </a:r>
            <a:r>
              <a:rPr lang="ru-RU" sz="11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района</a:t>
            </a:r>
            <a:endParaRPr kumimoji="0" lang="x-none" sz="11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9" name="Рисунок 28" descr="Значок &quot;Галочка1&quot; со сплошной заливкой">
            <a:extLst>
              <a:ext uri="{FF2B5EF4-FFF2-40B4-BE49-F238E27FC236}">
                <a16:creationId xmlns="" xmlns:a16="http://schemas.microsoft.com/office/drawing/2014/main" id="{538C26BD-1D3A-98EA-B187-447E69777CDD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33355" y="5734732"/>
            <a:ext cx="365554" cy="365554"/>
          </a:xfrm>
          <a:prstGeom prst="rect">
            <a:avLst/>
          </a:prstGeom>
        </p:spPr>
      </p:pic>
      <p:pic>
        <p:nvPicPr>
          <p:cNvPr id="33" name="Рисунок 32" descr="Значок &quot;Галочка1&quot; со сплошной заливкой">
            <a:extLst>
              <a:ext uri="{FF2B5EF4-FFF2-40B4-BE49-F238E27FC236}">
                <a16:creationId xmlns="" xmlns:a16="http://schemas.microsoft.com/office/drawing/2014/main" id="{56B05306-0EEB-EA77-5ED8-9D84163A5A6E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96093" y="5734731"/>
            <a:ext cx="365554" cy="365554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F3EAFA99-8EA3-4F32-A27D-4E88AE2D3536}"/>
              </a:ext>
            </a:extLst>
          </p:cNvPr>
          <p:cNvSpPr txBox="1"/>
          <p:nvPr/>
        </p:nvSpPr>
        <p:spPr>
          <a:xfrm>
            <a:off x="5289755" y="4193923"/>
            <a:ext cx="2196000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Актаев</a:t>
            </a:r>
            <a: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А.Ж.</a:t>
            </a:r>
            <a:endParaRPr lang="x-none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5E9505A7-A6A0-FC66-D2B4-16282905A7F2}"/>
              </a:ext>
            </a:extLst>
          </p:cNvPr>
          <p:cNvSpPr txBox="1"/>
          <p:nvPr/>
        </p:nvSpPr>
        <p:spPr>
          <a:xfrm>
            <a:off x="5289755" y="4480558"/>
            <a:ext cx="2196000" cy="8463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Заместитель главы </a:t>
            </a:r>
          </a:p>
          <a:p>
            <a:pPr algn="ctr"/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администрации </a:t>
            </a:r>
            <a: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Марксовского муниципального района (инвестиционный уполномоченный)</a:t>
            </a:r>
            <a:endParaRPr lang="ru-RU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="" xmlns:a16="http://schemas.microsoft.com/office/drawing/2014/main" id="{20BF9EAB-EED8-0A0F-8097-1A41040D676D}"/>
              </a:ext>
            </a:extLst>
          </p:cNvPr>
          <p:cNvSpPr txBox="1"/>
          <p:nvPr/>
        </p:nvSpPr>
        <p:spPr>
          <a:xfrm>
            <a:off x="7591598" y="4196254"/>
            <a:ext cx="2196000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Солдатова В.В.</a:t>
            </a:r>
            <a:endParaRPr lang="x-none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="" xmlns:a16="http://schemas.microsoft.com/office/drawing/2014/main" id="{C5635141-EDC9-4E91-EE7A-A8E15C24AD61}"/>
              </a:ext>
            </a:extLst>
          </p:cNvPr>
          <p:cNvSpPr txBox="1"/>
          <p:nvPr/>
        </p:nvSpPr>
        <p:spPr>
          <a:xfrm>
            <a:off x="7591598" y="4482889"/>
            <a:ext cx="2196000" cy="8463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Начальник </a:t>
            </a:r>
            <a: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управления экономического развития и торговли администрации Марксовского муниципального района</a:t>
            </a:r>
            <a:endParaRPr lang="x-none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="" xmlns:a16="http://schemas.microsoft.com/office/drawing/2014/main" id="{FAA6BA8E-0CAA-4800-A76B-2B69F6F15C04}"/>
              </a:ext>
            </a:extLst>
          </p:cNvPr>
          <p:cNvSpPr txBox="1"/>
          <p:nvPr/>
        </p:nvSpPr>
        <p:spPr>
          <a:xfrm>
            <a:off x="627015" y="2576616"/>
            <a:ext cx="2195999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ОЧНОЕ </a:t>
            </a:r>
          </a:p>
          <a:p>
            <a:pPr algn="ctr"/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ИНТЕРВЬЮ</a:t>
            </a:r>
            <a:endParaRPr lang="x-none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="" xmlns:a16="http://schemas.microsoft.com/office/drawing/2014/main" id="{336D7508-C0BA-E88E-89F7-097298CD629C}"/>
              </a:ext>
            </a:extLst>
          </p:cNvPr>
          <p:cNvSpPr txBox="1"/>
          <p:nvPr/>
        </p:nvSpPr>
        <p:spPr>
          <a:xfrm>
            <a:off x="2928856" y="2578946"/>
            <a:ext cx="2195999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АНОНИМНЫЙ </a:t>
            </a:r>
          </a:p>
          <a:p>
            <a:pPr algn="ctr"/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ОНЛАЙН ОПРОС</a:t>
            </a:r>
            <a:endParaRPr lang="x-none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="" xmlns:a16="http://schemas.microsoft.com/office/drawing/2014/main" id="{BA4B5ADC-648B-2178-5A1F-FB78E16C56C3}"/>
              </a:ext>
            </a:extLst>
          </p:cNvPr>
          <p:cNvSpPr txBox="1"/>
          <p:nvPr/>
        </p:nvSpPr>
        <p:spPr>
          <a:xfrm>
            <a:off x="872825" y="3271638"/>
            <a:ext cx="1721785" cy="17312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>
              <a:lnSpc>
                <a:spcPts val="1480"/>
              </a:lnSpc>
              <a:buClr>
                <a:srgbClr val="4756A0"/>
              </a:buClr>
              <a:buFont typeface="Arial" panose="020B0604020202020204" pitchFamily="34" charset="0"/>
              <a:buChar char="•"/>
            </a:pP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ООО «НПФ «</a:t>
            </a:r>
            <a:r>
              <a:rPr lang="ru-RU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Моссар</a:t>
            </a: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lnSpc>
                <a:spcPts val="1480"/>
              </a:lnSpc>
              <a:buClr>
                <a:srgbClr val="4756A0"/>
              </a:buClr>
              <a:buFont typeface="Arial" panose="020B0604020202020204" pitchFamily="34" charset="0"/>
              <a:buChar char="•"/>
            </a:pPr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lnSpc>
                <a:spcPts val="1480"/>
              </a:lnSpc>
              <a:buClr>
                <a:srgbClr val="4756A0"/>
              </a:buClr>
              <a:buFont typeface="Arial" panose="020B0604020202020204" pitchFamily="34" charset="0"/>
              <a:buChar char="•"/>
            </a:pP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ИП Ключников А.А.</a:t>
            </a:r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lnSpc>
                <a:spcPts val="1480"/>
              </a:lnSpc>
              <a:buClr>
                <a:srgbClr val="4756A0"/>
              </a:buClr>
              <a:buFont typeface="Arial" panose="020B0604020202020204" pitchFamily="34" charset="0"/>
              <a:buChar char="•"/>
            </a:pPr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lnSpc>
                <a:spcPts val="1480"/>
              </a:lnSpc>
              <a:buClr>
                <a:srgbClr val="4756A0"/>
              </a:buClr>
              <a:buFont typeface="Arial" panose="020B0604020202020204" pitchFamily="34" charset="0"/>
              <a:buChar char="•"/>
            </a:pP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ООО «Яблоневый сад»</a:t>
            </a:r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lnSpc>
                <a:spcPts val="1480"/>
              </a:lnSpc>
              <a:buClr>
                <a:srgbClr val="4756A0"/>
              </a:buClr>
              <a:buFont typeface="Arial" panose="020B0604020202020204" pitchFamily="34" charset="0"/>
              <a:buChar char="•"/>
            </a:pPr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lnSpc>
                <a:spcPts val="1480"/>
              </a:lnSpc>
              <a:buClr>
                <a:srgbClr val="4756A0"/>
              </a:buClr>
              <a:buFont typeface="Arial" panose="020B0604020202020204" pitchFamily="34" charset="0"/>
              <a:buChar char="•"/>
            </a:pP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АО ПЗ «Трудовой»</a:t>
            </a:r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lnSpc>
                <a:spcPts val="1480"/>
              </a:lnSpc>
              <a:buClr>
                <a:srgbClr val="4756A0"/>
              </a:buClr>
              <a:buFont typeface="Arial" panose="020B0604020202020204" pitchFamily="34" charset="0"/>
              <a:buChar char="•"/>
            </a:pPr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lnSpc>
                <a:spcPts val="1480"/>
              </a:lnSpc>
              <a:buClr>
                <a:srgbClr val="4756A0"/>
              </a:buClr>
              <a:buFont typeface="Arial" panose="020B0604020202020204" pitchFamily="34" charset="0"/>
              <a:buChar char="•"/>
            </a:pP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АО ПЗ «Мелиоратор»</a:t>
            </a:r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="" xmlns:a16="http://schemas.microsoft.com/office/drawing/2014/main" id="{8810CF56-CAF6-CFEA-714F-2B2201C7DDDA}"/>
              </a:ext>
            </a:extLst>
          </p:cNvPr>
          <p:cNvSpPr txBox="1"/>
          <p:nvPr/>
        </p:nvSpPr>
        <p:spPr>
          <a:xfrm>
            <a:off x="3169800" y="3255420"/>
            <a:ext cx="2446991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  <a:endParaRPr lang="x-none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="" xmlns:a16="http://schemas.microsoft.com/office/drawing/2014/main" id="{B47A37C8-0458-75C8-8033-5DEA9D4AA82B}"/>
              </a:ext>
            </a:extLst>
          </p:cNvPr>
          <p:cNvSpPr txBox="1"/>
          <p:nvPr/>
        </p:nvSpPr>
        <p:spPr>
          <a:xfrm>
            <a:off x="3146050" y="3490457"/>
            <a:ext cx="824984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компаний</a:t>
            </a:r>
            <a:endParaRPr lang="x-none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="" xmlns:a16="http://schemas.microsoft.com/office/drawing/2014/main" id="{C3D8021D-4233-9C78-5EAB-4DEC57477B45}"/>
              </a:ext>
            </a:extLst>
          </p:cNvPr>
          <p:cNvSpPr txBox="1"/>
          <p:nvPr/>
        </p:nvSpPr>
        <p:spPr>
          <a:xfrm>
            <a:off x="3408758" y="4109569"/>
            <a:ext cx="1274236" cy="7694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крупные</a:t>
            </a:r>
          </a:p>
          <a:p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средние</a:t>
            </a:r>
          </a:p>
          <a:p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r>
              <a:rPr lang="x-none" sz="1000" smtClean="0">
                <a:latin typeface="Arial" panose="020B0604020202020204" pitchFamily="34" charset="0"/>
                <a:cs typeface="Arial" panose="020B0604020202020204" pitchFamily="34" charset="0"/>
              </a:rPr>
              <a:t>малые</a:t>
            </a:r>
            <a:endParaRPr lang="x-none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7" name="Прямая соединительная линия 56">
            <a:extLst>
              <a:ext uri="{FF2B5EF4-FFF2-40B4-BE49-F238E27FC236}">
                <a16:creationId xmlns="" xmlns:a16="http://schemas.microsoft.com/office/drawing/2014/main" id="{C1376AF3-DD39-9D89-4666-3E4FC829A6F7}"/>
              </a:ext>
            </a:extLst>
          </p:cNvPr>
          <p:cNvCxnSpPr>
            <a:cxnSpLocks/>
          </p:cNvCxnSpPr>
          <p:nvPr/>
        </p:nvCxnSpPr>
        <p:spPr>
          <a:xfrm>
            <a:off x="3169800" y="4153131"/>
            <a:ext cx="9121" cy="760095"/>
          </a:xfrm>
          <a:prstGeom prst="line">
            <a:avLst/>
          </a:prstGeom>
          <a:ln w="127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Рисунок 4" descr="Портфель со сплошной заливкой">
            <a:extLst>
              <a:ext uri="{FF2B5EF4-FFF2-40B4-BE49-F238E27FC236}">
                <a16:creationId xmlns="" xmlns:a16="http://schemas.microsoft.com/office/drawing/2014/main" id="{92BED113-BA2D-8BDD-62FF-46D8C7AED90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543393" y="1616716"/>
            <a:ext cx="360000" cy="360000"/>
          </a:xfrm>
          <a:prstGeom prst="rect">
            <a:avLst/>
          </a:prstGeom>
        </p:spPr>
      </p:pic>
      <p:pic>
        <p:nvPicPr>
          <p:cNvPr id="6" name="Рисунок 5" descr="Пузырь с сообщением чата со сплошной заливкой">
            <a:extLst>
              <a:ext uri="{FF2B5EF4-FFF2-40B4-BE49-F238E27FC236}">
                <a16:creationId xmlns="" xmlns:a16="http://schemas.microsoft.com/office/drawing/2014/main" id="{7DC53372-842E-F7F0-F8DE-F6E5AD92668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224683" y="1630097"/>
            <a:ext cx="360000" cy="360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7E1A5A40-5A84-74A9-6EFF-40C78281BEE4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МАРКСОВСКОГО МУНИЦИПАЛЬНОГО РАЙОНА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1" name="Picture 2" descr="C:\Users\нигматулинаои\Desktop\для презентации\Герб Маркс - без фона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50335" y="13063"/>
            <a:ext cx="655665" cy="7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92527817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>
            <a:extLst>
              <a:ext uri="{FF2B5EF4-FFF2-40B4-BE49-F238E27FC236}">
                <a16:creationId xmlns="" xmlns:a16="http://schemas.microsoft.com/office/drawing/2014/main" id="{56E59B5D-3E38-BADA-DF40-F483FF350175}"/>
              </a:ext>
            </a:extLst>
          </p:cNvPr>
          <p:cNvSpPr/>
          <p:nvPr/>
        </p:nvSpPr>
        <p:spPr>
          <a:xfrm>
            <a:off x="3733462" y="1401546"/>
            <a:ext cx="2968120" cy="4906277"/>
          </a:xfrm>
          <a:prstGeom prst="roundRect">
            <a:avLst>
              <a:gd name="adj" fmla="val 6305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3" name="Скругленный прямоугольник 42">
            <a:extLst>
              <a:ext uri="{FF2B5EF4-FFF2-40B4-BE49-F238E27FC236}">
                <a16:creationId xmlns="" xmlns:a16="http://schemas.microsoft.com/office/drawing/2014/main" id="{AED28E4B-4C9B-EDA1-A133-4F6E183E8935}"/>
              </a:ext>
            </a:extLst>
          </p:cNvPr>
          <p:cNvSpPr/>
          <p:nvPr/>
        </p:nvSpPr>
        <p:spPr>
          <a:xfrm>
            <a:off x="627016" y="1401546"/>
            <a:ext cx="2995954" cy="4906277"/>
          </a:xfrm>
          <a:prstGeom prst="roundRect">
            <a:avLst>
              <a:gd name="adj" fmla="val 6261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916058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2400" b="1" dirty="0">
                <a:latin typeface="Arial" panose="020B0604020202020204" pitchFamily="34" charset="0"/>
                <a:cs typeface="Arial" panose="020B0604020202020204" pitchFamily="34" charset="0"/>
              </a:rPr>
              <a:t>ВЫБОРКА КОМПАНИЙ</a:t>
            </a:r>
          </a:p>
          <a:p>
            <a:r>
              <a:rPr lang="x-none" sz="2400" dirty="0">
                <a:latin typeface="Arial" panose="020B0604020202020204" pitchFamily="34" charset="0"/>
                <a:cs typeface="Arial" panose="020B0604020202020204" pitchFamily="34" charset="0"/>
              </a:rPr>
              <a:t>ДЛЯ ОНЛАЙН-ОПРОСА</a:t>
            </a: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=""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6" y="163628"/>
            <a:ext cx="1270795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выборка компаний</a:t>
            </a:r>
            <a:endParaRPr lang="x-none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>
            <a:extLst>
              <a:ext uri="{FF2B5EF4-FFF2-40B4-BE49-F238E27FC236}">
                <a16:creationId xmlns="" xmlns:a16="http://schemas.microsoft.com/office/drawing/2014/main" id="{7254D348-821D-E792-0EB7-EC003E6AF949}"/>
              </a:ext>
            </a:extLst>
          </p:cNvPr>
          <p:cNvSpPr/>
          <p:nvPr/>
        </p:nvSpPr>
        <p:spPr>
          <a:xfrm>
            <a:off x="6819476" y="1401546"/>
            <a:ext cx="2968120" cy="4906277"/>
          </a:xfrm>
          <a:prstGeom prst="roundRect">
            <a:avLst>
              <a:gd name="adj" fmla="val 6596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106A4766-7FB8-1E60-AC07-C889083B8299}"/>
              </a:ext>
            </a:extLst>
          </p:cNvPr>
          <p:cNvSpPr txBox="1"/>
          <p:nvPr/>
        </p:nvSpPr>
        <p:spPr>
          <a:xfrm>
            <a:off x="627016" y="1739901"/>
            <a:ext cx="2951999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ОТРАСЛЬ</a:t>
            </a:r>
            <a:endParaRPr lang="x-none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7" name="Рисунок 36" descr="Монеты со сплошной заливкой">
            <a:extLst>
              <a:ext uri="{FF2B5EF4-FFF2-40B4-BE49-F238E27FC236}">
                <a16:creationId xmlns="" xmlns:a16="http://schemas.microsoft.com/office/drawing/2014/main" id="{C49C076B-6E8B-91E9-E767-04B2090A7222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95968" y="1511711"/>
            <a:ext cx="360000" cy="360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D35E7263-A50C-60F8-2A66-C9158BFA712F}"/>
              </a:ext>
            </a:extLst>
          </p:cNvPr>
          <p:cNvSpPr txBox="1"/>
          <p:nvPr/>
        </p:nvSpPr>
        <p:spPr>
          <a:xfrm>
            <a:off x="3747717" y="1622920"/>
            <a:ext cx="2951999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СЕГМЕНТ </a:t>
            </a:r>
          </a:p>
          <a:p>
            <a:pPr algn="ctr"/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(ОБЪЁМ ВЫРУЧКИ)</a:t>
            </a:r>
            <a:endParaRPr lang="x-none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744D2D4D-AC47-1ED8-46D4-3ECC5263426D}"/>
              </a:ext>
            </a:extLst>
          </p:cNvPr>
          <p:cNvSpPr txBox="1"/>
          <p:nvPr/>
        </p:nvSpPr>
        <p:spPr>
          <a:xfrm>
            <a:off x="6817610" y="1622920"/>
            <a:ext cx="2951999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КОЛИЧЕСТВО </a:t>
            </a:r>
          </a:p>
          <a:p>
            <a:pPr algn="ctr"/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СОТРУДНИКОВ</a:t>
            </a:r>
            <a:endParaRPr lang="x-none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 descr="Пользователи со сплошной заливкой">
            <a:extLst>
              <a:ext uri="{FF2B5EF4-FFF2-40B4-BE49-F238E27FC236}">
                <a16:creationId xmlns="" xmlns:a16="http://schemas.microsoft.com/office/drawing/2014/main" id="{10CCBE5A-FAA9-12A4-4285-9F19DBC10F0D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247302" y="1548595"/>
            <a:ext cx="360000" cy="360000"/>
          </a:xfrm>
          <a:prstGeom prst="rect">
            <a:avLst/>
          </a:prstGeom>
        </p:spPr>
      </p:pic>
      <p:pic>
        <p:nvPicPr>
          <p:cNvPr id="20" name="Рисунок 19" descr="Круговая блок-схема со сплошной заливкой">
            <a:extLst>
              <a:ext uri="{FF2B5EF4-FFF2-40B4-BE49-F238E27FC236}">
                <a16:creationId xmlns="" xmlns:a16="http://schemas.microsoft.com/office/drawing/2014/main" id="{A31EE2B5-4FD6-12A1-2E5B-434975C1A46A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124238" y="1506300"/>
            <a:ext cx="360000" cy="360000"/>
          </a:xfrm>
          <a:prstGeom prst="rect">
            <a:avLst/>
          </a:prstGeom>
        </p:spPr>
      </p:pic>
      <p:graphicFrame>
        <p:nvGraphicFramePr>
          <p:cNvPr id="21" name="Диаграмма 20">
            <a:extLst>
              <a:ext uri="{FF2B5EF4-FFF2-40B4-BE49-F238E27FC236}">
                <a16:creationId xmlns="" xmlns:a16="http://schemas.microsoft.com/office/drawing/2014/main" id="{6AB0046B-BE9F-9153-5EAF-FE24679FC1C3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2761514809"/>
              </p:ext>
            </p:extLst>
          </p:nvPr>
        </p:nvGraphicFramePr>
        <p:xfrm>
          <a:off x="768742" y="1974258"/>
          <a:ext cx="2687089" cy="41049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24" name="Диаграмма 23">
            <a:extLst>
              <a:ext uri="{FF2B5EF4-FFF2-40B4-BE49-F238E27FC236}">
                <a16:creationId xmlns="" xmlns:a16="http://schemas.microsoft.com/office/drawing/2014/main" id="{F27700B9-0A6C-2F4C-6FA5-37D0A2CB0672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2209532598"/>
              </p:ext>
            </p:extLst>
          </p:nvPr>
        </p:nvGraphicFramePr>
        <p:xfrm>
          <a:off x="3886013" y="2146132"/>
          <a:ext cx="2687089" cy="39289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26" name="Диаграмма 25">
            <a:extLst>
              <a:ext uri="{FF2B5EF4-FFF2-40B4-BE49-F238E27FC236}">
                <a16:creationId xmlns="" xmlns:a16="http://schemas.microsoft.com/office/drawing/2014/main" id="{C50C965E-3236-3485-57CB-205FF455E290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600447663"/>
              </p:ext>
            </p:extLst>
          </p:nvPr>
        </p:nvGraphicFramePr>
        <p:xfrm>
          <a:off x="6927495" y="2154196"/>
          <a:ext cx="2731622" cy="39209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sp>
        <p:nvSpPr>
          <p:cNvPr id="30" name="Номер слайда 50">
            <a:extLst>
              <a:ext uri="{FF2B5EF4-FFF2-40B4-BE49-F238E27FC236}">
                <a16:creationId xmlns="" xmlns:a16="http://schemas.microsoft.com/office/drawing/2014/main" id="{A3031E31-6C19-7CC3-9A3E-85BC6821E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51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F42DB816-6333-D935-40A3-66D991430351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МАРКСОВСКОГО МУНИЦИПАЛЬНОГО РАЙОНА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Picture 2" descr="C:\Users\нигматулинаои\Desktop\для презентации\Герб Маркс - без фона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50335" y="13063"/>
            <a:ext cx="655665" cy="7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98627765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>
            <a:extLst>
              <a:ext uri="{FF2B5EF4-FFF2-40B4-BE49-F238E27FC236}">
                <a16:creationId xmlns="" xmlns:a16="http://schemas.microsoft.com/office/drawing/2014/main" id="{56E59B5D-3E38-BADA-DF40-F483FF350175}"/>
              </a:ext>
            </a:extLst>
          </p:cNvPr>
          <p:cNvSpPr/>
          <p:nvPr/>
        </p:nvSpPr>
        <p:spPr>
          <a:xfrm>
            <a:off x="3715185" y="1770879"/>
            <a:ext cx="2968120" cy="4536944"/>
          </a:xfrm>
          <a:prstGeom prst="roundRect">
            <a:avLst>
              <a:gd name="adj" fmla="val 8630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3" name="Скругленный прямоугольник 42">
            <a:extLst>
              <a:ext uri="{FF2B5EF4-FFF2-40B4-BE49-F238E27FC236}">
                <a16:creationId xmlns="" xmlns:a16="http://schemas.microsoft.com/office/drawing/2014/main" id="{AED28E4B-4C9B-EDA1-A133-4F6E183E8935}"/>
              </a:ext>
            </a:extLst>
          </p:cNvPr>
          <p:cNvSpPr/>
          <p:nvPr/>
        </p:nvSpPr>
        <p:spPr>
          <a:xfrm>
            <a:off x="627016" y="1770878"/>
            <a:ext cx="2951999" cy="4536945"/>
          </a:xfrm>
          <a:prstGeom prst="roundRect">
            <a:avLst>
              <a:gd name="adj" fmla="val 8640"/>
            </a:avLst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9160580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2400" b="1" dirty="0">
                <a:latin typeface="Arial" panose="020B0604020202020204" pitchFamily="34" charset="0"/>
                <a:cs typeface="Arial" panose="020B0604020202020204" pitchFamily="34" charset="0"/>
              </a:rPr>
              <a:t>АНАЛИЗ ОПРОСА БИЗНЕСА</a:t>
            </a:r>
          </a:p>
          <a:p>
            <a:r>
              <a:rPr lang="x-none" sz="2400" dirty="0">
                <a:latin typeface="Arial" panose="020B0604020202020204" pitchFamily="34" charset="0"/>
                <a:cs typeface="Arial" panose="020B0604020202020204" pitchFamily="34" charset="0"/>
              </a:rPr>
              <a:t>ОСНОВНЫЕ ПРОБЛЕМЫ ПРИ РЕАЛИЗАЦИИ ИНВЕСТИЦИОННОГО ПРОЕКТА</a:t>
            </a: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=""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6" y="163628"/>
            <a:ext cx="1467947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анализ опроса бизнеса</a:t>
            </a:r>
            <a:endParaRPr lang="x-none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>
            <a:extLst>
              <a:ext uri="{FF2B5EF4-FFF2-40B4-BE49-F238E27FC236}">
                <a16:creationId xmlns="" xmlns:a16="http://schemas.microsoft.com/office/drawing/2014/main" id="{7254D348-821D-E792-0EB7-EC003E6AF949}"/>
              </a:ext>
            </a:extLst>
          </p:cNvPr>
          <p:cNvSpPr/>
          <p:nvPr/>
        </p:nvSpPr>
        <p:spPr>
          <a:xfrm>
            <a:off x="6819476" y="1770879"/>
            <a:ext cx="2968120" cy="4536944"/>
          </a:xfrm>
          <a:prstGeom prst="roundRect">
            <a:avLst>
              <a:gd name="adj" fmla="val 8630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106A4766-7FB8-1E60-AC07-C889083B8299}"/>
              </a:ext>
            </a:extLst>
          </p:cNvPr>
          <p:cNvSpPr txBox="1"/>
          <p:nvPr/>
        </p:nvSpPr>
        <p:spPr>
          <a:xfrm>
            <a:off x="627016" y="2007950"/>
            <a:ext cx="2951999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РЕАЛИЗОВАЛИ </a:t>
            </a:r>
          </a:p>
          <a:p>
            <a:pPr algn="ctr"/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ИНВЕСТИЦИОННЫЕ ПРОЕКТЫ</a:t>
            </a:r>
            <a:endParaRPr lang="x-non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7" name="Рисунок 36" descr="Монеты со сплошной заливкой">
            <a:extLst>
              <a:ext uri="{FF2B5EF4-FFF2-40B4-BE49-F238E27FC236}">
                <a16:creationId xmlns="" xmlns:a16="http://schemas.microsoft.com/office/drawing/2014/main" id="{C49C076B-6E8B-91E9-E767-04B2090A7222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83996" y="1847883"/>
            <a:ext cx="360000" cy="360000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="" xmlns:a16="http://schemas.microsoft.com/office/drawing/2014/main" id="{A9ED5EC5-DA2B-B67F-316E-9A04197D5075}"/>
              </a:ext>
            </a:extLst>
          </p:cNvPr>
          <p:cNvSpPr txBox="1"/>
          <p:nvPr/>
        </p:nvSpPr>
        <p:spPr>
          <a:xfrm>
            <a:off x="839119" y="2720805"/>
            <a:ext cx="2446991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38%</a:t>
            </a:r>
            <a:endParaRPr lang="x-none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="" xmlns:a16="http://schemas.microsoft.com/office/drawing/2014/main" id="{136176DF-7E83-79D9-D98C-C16A349E3BCF}"/>
              </a:ext>
            </a:extLst>
          </p:cNvPr>
          <p:cNvSpPr txBox="1"/>
          <p:nvPr/>
        </p:nvSpPr>
        <p:spPr>
          <a:xfrm>
            <a:off x="839119" y="3222924"/>
            <a:ext cx="2254138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компаний в выборке</a:t>
            </a:r>
            <a:endParaRPr lang="x-non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="" xmlns:a16="http://schemas.microsoft.com/office/drawing/2014/main" id="{E817A7D7-39C3-C19E-03C1-116EF4F8C841}"/>
              </a:ext>
            </a:extLst>
          </p:cNvPr>
          <p:cNvSpPr txBox="1"/>
          <p:nvPr/>
        </p:nvSpPr>
        <p:spPr>
          <a:xfrm>
            <a:off x="7029858" y="2173396"/>
            <a:ext cx="2446991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43%</a:t>
            </a:r>
            <a:endParaRPr lang="x-non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="" xmlns:a16="http://schemas.microsoft.com/office/drawing/2014/main" id="{1B014617-87EF-37E5-0BB4-59168B9B1CFA}"/>
              </a:ext>
            </a:extLst>
          </p:cNvPr>
          <p:cNvSpPr txBox="1"/>
          <p:nvPr/>
        </p:nvSpPr>
        <p:spPr>
          <a:xfrm>
            <a:off x="7029857" y="2675515"/>
            <a:ext cx="2446991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компаний отмечают финансовые трудности, </a:t>
            </a:r>
            <a:r>
              <a:rPr lang="x-none" sz="1100" b="1" dirty="0">
                <a:latin typeface="Arial" panose="020B0604020202020204" pitchFamily="34" charset="0"/>
                <a:cs typeface="Arial" panose="020B0604020202020204" pitchFamily="34" charset="0"/>
              </a:rPr>
              <a:t>необходимость использования заёмных средств для развития бизнеса</a:t>
            </a:r>
          </a:p>
        </p:txBody>
      </p:sp>
      <p:graphicFrame>
        <p:nvGraphicFramePr>
          <p:cNvPr id="7" name="Диаграмма 6">
            <a:extLst>
              <a:ext uri="{FF2B5EF4-FFF2-40B4-BE49-F238E27FC236}">
                <a16:creationId xmlns="" xmlns:a16="http://schemas.microsoft.com/office/drawing/2014/main" id="{46B5C4DF-4879-E82C-1A8B-99D847E68E4F}"/>
              </a:ext>
            </a:extLst>
          </p:cNvPr>
          <p:cNvGraphicFramePr/>
          <p:nvPr/>
        </p:nvGraphicFramePr>
        <p:xfrm>
          <a:off x="618954" y="3222924"/>
          <a:ext cx="2951999" cy="3084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B8030012-FB3A-62A3-8150-35FFC833724F}"/>
              </a:ext>
            </a:extLst>
          </p:cNvPr>
          <p:cNvSpPr txBox="1"/>
          <p:nvPr/>
        </p:nvSpPr>
        <p:spPr>
          <a:xfrm>
            <a:off x="3943844" y="2173396"/>
            <a:ext cx="2446991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31%</a:t>
            </a:r>
            <a:endParaRPr lang="x-non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D2F5DA38-46A5-A6B1-F9E8-3231D6BCC328}"/>
              </a:ext>
            </a:extLst>
          </p:cNvPr>
          <p:cNvSpPr txBox="1"/>
          <p:nvPr/>
        </p:nvSpPr>
        <p:spPr>
          <a:xfrm>
            <a:off x="3943844" y="2675515"/>
            <a:ext cx="2254138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компаний отмечают сложности с оформлением документов </a:t>
            </a:r>
            <a:endParaRPr lang="x-none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F4C5B1B2-3C1F-0578-5028-AAE9B4C94CD4}"/>
              </a:ext>
            </a:extLst>
          </p:cNvPr>
          <p:cNvSpPr txBox="1"/>
          <p:nvPr/>
        </p:nvSpPr>
        <p:spPr>
          <a:xfrm>
            <a:off x="4182802" y="3222924"/>
            <a:ext cx="1274236" cy="8463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большое количество документов              и требуемых разрешений</a:t>
            </a:r>
            <a:endParaRPr lang="x-none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="" xmlns:a16="http://schemas.microsoft.com/office/drawing/2014/main" id="{812DCE40-94A9-EDBA-14E5-8C5D96887B18}"/>
              </a:ext>
            </a:extLst>
          </p:cNvPr>
          <p:cNvCxnSpPr>
            <a:cxnSpLocks/>
          </p:cNvCxnSpPr>
          <p:nvPr/>
        </p:nvCxnSpPr>
        <p:spPr>
          <a:xfrm>
            <a:off x="3943844" y="3243093"/>
            <a:ext cx="0" cy="79625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Рисунок 22" descr="Бумага со сплошной заливкой">
            <a:extLst>
              <a:ext uri="{FF2B5EF4-FFF2-40B4-BE49-F238E27FC236}">
                <a16:creationId xmlns="" xmlns:a16="http://schemas.microsoft.com/office/drawing/2014/main" id="{4F310181-AA42-403C-25BD-E9F7DC161C1B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58384" y="1873958"/>
            <a:ext cx="360000" cy="360000"/>
          </a:xfrm>
          <a:prstGeom prst="rect">
            <a:avLst/>
          </a:prstGeom>
        </p:spPr>
      </p:pic>
      <p:sp>
        <p:nvSpPr>
          <p:cNvPr id="4" name="Номер слайда 50">
            <a:extLst>
              <a:ext uri="{FF2B5EF4-FFF2-40B4-BE49-F238E27FC236}">
                <a16:creationId xmlns="" xmlns:a16="http://schemas.microsoft.com/office/drawing/2014/main" id="{B8B07B34-80FE-991E-E035-539AE3E332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52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2EA996AA-35EC-F6E0-E70F-A09B3222F6B4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МАРКСОВСКОГО МУНИЦИПАЛЬНОГО РАЙОНА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Picture 2" descr="C:\Users\нигматулинаои\Desktop\для презентации\Герб Маркс - без фона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50335" y="13063"/>
            <a:ext cx="655665" cy="7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6422790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>
            <a:extLst>
              <a:ext uri="{FF2B5EF4-FFF2-40B4-BE49-F238E27FC236}">
                <a16:creationId xmlns="" xmlns:a16="http://schemas.microsoft.com/office/drawing/2014/main" id="{38DF27EB-ADD8-14D9-C3C2-A3493440690F}"/>
              </a:ext>
            </a:extLst>
          </p:cNvPr>
          <p:cNvSpPr/>
          <p:nvPr/>
        </p:nvSpPr>
        <p:spPr>
          <a:xfrm>
            <a:off x="5795703" y="1401547"/>
            <a:ext cx="3991893" cy="2027453"/>
          </a:xfrm>
          <a:prstGeom prst="roundRect">
            <a:avLst>
              <a:gd name="adj" fmla="val 12961"/>
            </a:avLst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53DCD92E-140C-FCEB-8D89-B4DFC2B66BB3}"/>
              </a:ext>
            </a:extLst>
          </p:cNvPr>
          <p:cNvSpPr txBox="1"/>
          <p:nvPr/>
        </p:nvSpPr>
        <p:spPr>
          <a:xfrm>
            <a:off x="627016" y="550177"/>
            <a:ext cx="7317882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2400" b="1" dirty="0">
                <a:latin typeface="Arial" panose="020B0604020202020204" pitchFamily="34" charset="0"/>
                <a:cs typeface="Arial" panose="020B0604020202020204" pitchFamily="34" charset="0"/>
              </a:rPr>
              <a:t>АНАЛИЗ ОПРОСА БИЗНЕСА</a:t>
            </a:r>
          </a:p>
          <a:p>
            <a:r>
              <a:rPr lang="x-none" sz="2400" dirty="0">
                <a:latin typeface="Arial" panose="020B0604020202020204" pitchFamily="34" charset="0"/>
                <a:cs typeface="Arial" panose="020B0604020202020204" pitchFamily="34" charset="0"/>
              </a:rPr>
              <a:t>ВОЗМОЖНЫЕ РЕШЕНИЯ ПРОБЛЕМ</a:t>
            </a:r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="" xmlns:a16="http://schemas.microsoft.com/office/drawing/2014/main" id="{5E2268E5-CB2D-B784-7262-390A9AE7A51B}"/>
              </a:ext>
            </a:extLst>
          </p:cNvPr>
          <p:cNvSpPr/>
          <p:nvPr/>
        </p:nvSpPr>
        <p:spPr>
          <a:xfrm>
            <a:off x="627015" y="1401546"/>
            <a:ext cx="5035461" cy="4906276"/>
          </a:xfrm>
          <a:prstGeom prst="roundRect">
            <a:avLst>
              <a:gd name="adj" fmla="val 4474"/>
            </a:avLst>
          </a:prstGeom>
          <a:noFill/>
          <a:ln>
            <a:solidFill>
              <a:schemeClr val="tx2">
                <a:lumMod val="40000"/>
                <a:lumOff val="6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A30EB40B-61B0-71B6-E201-BA9AA69269D8}"/>
              </a:ext>
            </a:extLst>
          </p:cNvPr>
          <p:cNvSpPr txBox="1"/>
          <p:nvPr/>
        </p:nvSpPr>
        <p:spPr>
          <a:xfrm>
            <a:off x="627015" y="1638617"/>
            <a:ext cx="5045169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ПО МНЕНИЮ ПРЕДСТАВИТЕЛЕЙ ОПРОШЕННЫХ КОМПАНИЙ НЕОБХОДИМЫ СЛЕДУЮЩИЕ МЕРЫ ПОДДЕРЖКИ</a:t>
            </a:r>
            <a:endParaRPr lang="x-none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Скругленный прямоугольник 16">
            <a:extLst>
              <a:ext uri="{FF2B5EF4-FFF2-40B4-BE49-F238E27FC236}">
                <a16:creationId xmlns="" xmlns:a16="http://schemas.microsoft.com/office/drawing/2014/main" id="{D37134AF-D33A-98D0-FD9F-4B46E40AEAB0}"/>
              </a:ext>
            </a:extLst>
          </p:cNvPr>
          <p:cNvSpPr/>
          <p:nvPr/>
        </p:nvSpPr>
        <p:spPr>
          <a:xfrm>
            <a:off x="895349" y="2216647"/>
            <a:ext cx="4545757" cy="658553"/>
          </a:xfrm>
          <a:prstGeom prst="roundRect">
            <a:avLst>
              <a:gd name="adj" fmla="val 37483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F8F514B4-11AB-2F0C-7546-55DFDECCE05B}"/>
              </a:ext>
            </a:extLst>
          </p:cNvPr>
          <p:cNvSpPr txBox="1"/>
          <p:nvPr/>
        </p:nvSpPr>
        <p:spPr>
          <a:xfrm>
            <a:off x="1075254" y="2435116"/>
            <a:ext cx="610070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72% 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10061EC0-AB85-1D71-C9AD-F14D1A817343}"/>
              </a:ext>
            </a:extLst>
          </p:cNvPr>
          <p:cNvSpPr txBox="1"/>
          <p:nvPr/>
        </p:nvSpPr>
        <p:spPr>
          <a:xfrm>
            <a:off x="1805462" y="2459742"/>
            <a:ext cx="1910944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налоговые льготы</a:t>
            </a:r>
          </a:p>
        </p:txBody>
      </p:sp>
      <p:sp>
        <p:nvSpPr>
          <p:cNvPr id="89" name="Скругленный прямоугольник 88">
            <a:extLst>
              <a:ext uri="{FF2B5EF4-FFF2-40B4-BE49-F238E27FC236}">
                <a16:creationId xmlns="" xmlns:a16="http://schemas.microsoft.com/office/drawing/2014/main" id="{62044BA2-B44C-A712-1297-D72CF4C9D5C3}"/>
              </a:ext>
            </a:extLst>
          </p:cNvPr>
          <p:cNvSpPr/>
          <p:nvPr/>
        </p:nvSpPr>
        <p:spPr>
          <a:xfrm>
            <a:off x="895349" y="2996315"/>
            <a:ext cx="4545757" cy="658553"/>
          </a:xfrm>
          <a:prstGeom prst="roundRect">
            <a:avLst>
              <a:gd name="adj" fmla="val 37483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3" name="Скругленный прямоугольник 92">
            <a:extLst>
              <a:ext uri="{FF2B5EF4-FFF2-40B4-BE49-F238E27FC236}">
                <a16:creationId xmlns="" xmlns:a16="http://schemas.microsoft.com/office/drawing/2014/main" id="{9ABA0665-7BF5-3BB6-EDAD-1C435AAA8499}"/>
              </a:ext>
            </a:extLst>
          </p:cNvPr>
          <p:cNvSpPr/>
          <p:nvPr/>
        </p:nvSpPr>
        <p:spPr>
          <a:xfrm>
            <a:off x="895349" y="3781162"/>
            <a:ext cx="4545757" cy="658553"/>
          </a:xfrm>
          <a:prstGeom prst="roundRect">
            <a:avLst>
              <a:gd name="adj" fmla="val 37483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7" name="Скругленный прямоугольник 96">
            <a:extLst>
              <a:ext uri="{FF2B5EF4-FFF2-40B4-BE49-F238E27FC236}">
                <a16:creationId xmlns="" xmlns:a16="http://schemas.microsoft.com/office/drawing/2014/main" id="{5802C631-A1EC-A364-FF47-7CC93E5701E0}"/>
              </a:ext>
            </a:extLst>
          </p:cNvPr>
          <p:cNvSpPr/>
          <p:nvPr/>
        </p:nvSpPr>
        <p:spPr>
          <a:xfrm>
            <a:off x="895349" y="4560830"/>
            <a:ext cx="4545757" cy="658553"/>
          </a:xfrm>
          <a:prstGeom prst="roundRect">
            <a:avLst>
              <a:gd name="adj" fmla="val 37483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01" name="Скругленный прямоугольник 100">
            <a:extLst>
              <a:ext uri="{FF2B5EF4-FFF2-40B4-BE49-F238E27FC236}">
                <a16:creationId xmlns="" xmlns:a16="http://schemas.microsoft.com/office/drawing/2014/main" id="{2D1761B5-B3E1-7A76-AAF3-1224BFFBAF6C}"/>
              </a:ext>
            </a:extLst>
          </p:cNvPr>
          <p:cNvSpPr/>
          <p:nvPr/>
        </p:nvSpPr>
        <p:spPr>
          <a:xfrm>
            <a:off x="895349" y="5340498"/>
            <a:ext cx="4545757" cy="658553"/>
          </a:xfrm>
          <a:prstGeom prst="roundRect">
            <a:avLst>
              <a:gd name="adj" fmla="val 37483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106" name="Рисунок 105" descr="Монеты со сплошной заливкой">
            <a:extLst>
              <a:ext uri="{FF2B5EF4-FFF2-40B4-BE49-F238E27FC236}">
                <a16:creationId xmlns="" xmlns:a16="http://schemas.microsoft.com/office/drawing/2014/main" id="{705F1669-CC6A-B05D-F958-37BDF31085BD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51281" y="2386495"/>
            <a:ext cx="360000" cy="360000"/>
          </a:xfrm>
          <a:prstGeom prst="rect">
            <a:avLst/>
          </a:prstGeom>
        </p:spPr>
      </p:pic>
      <p:sp>
        <p:nvSpPr>
          <p:cNvPr id="108" name="TextBox 107">
            <a:extLst>
              <a:ext uri="{FF2B5EF4-FFF2-40B4-BE49-F238E27FC236}">
                <a16:creationId xmlns="" xmlns:a16="http://schemas.microsoft.com/office/drawing/2014/main" id="{C949C828-2577-C5DF-ADD5-C08EEA31DFB6}"/>
              </a:ext>
            </a:extLst>
          </p:cNvPr>
          <p:cNvSpPr txBox="1"/>
          <p:nvPr/>
        </p:nvSpPr>
        <p:spPr>
          <a:xfrm>
            <a:off x="1075254" y="3218750"/>
            <a:ext cx="610070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30% 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>
            <a:extLst>
              <a:ext uri="{FF2B5EF4-FFF2-40B4-BE49-F238E27FC236}">
                <a16:creationId xmlns="" xmlns:a16="http://schemas.microsoft.com/office/drawing/2014/main" id="{1766BA8F-FC57-5B2D-90E2-D56C05BC4F1C}"/>
              </a:ext>
            </a:extLst>
          </p:cNvPr>
          <p:cNvSpPr txBox="1"/>
          <p:nvPr/>
        </p:nvSpPr>
        <p:spPr>
          <a:xfrm>
            <a:off x="1805462" y="3243376"/>
            <a:ext cx="1910944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гранты</a:t>
            </a:r>
          </a:p>
        </p:txBody>
      </p:sp>
      <p:pic>
        <p:nvPicPr>
          <p:cNvPr id="110" name="Рисунок 109" descr="Монеты со сплошной заливкой">
            <a:extLst>
              <a:ext uri="{FF2B5EF4-FFF2-40B4-BE49-F238E27FC236}">
                <a16:creationId xmlns="" xmlns:a16="http://schemas.microsoft.com/office/drawing/2014/main" id="{B09FEF6A-902E-311B-AEB9-701814B81987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51281" y="3170129"/>
            <a:ext cx="360000" cy="360000"/>
          </a:xfrm>
          <a:prstGeom prst="rect">
            <a:avLst/>
          </a:prstGeom>
        </p:spPr>
      </p:pic>
      <p:sp>
        <p:nvSpPr>
          <p:cNvPr id="112" name="TextBox 111">
            <a:extLst>
              <a:ext uri="{FF2B5EF4-FFF2-40B4-BE49-F238E27FC236}">
                <a16:creationId xmlns="" xmlns:a16="http://schemas.microsoft.com/office/drawing/2014/main" id="{C95DD27A-64EF-79D2-15ED-71C79132EF43}"/>
              </a:ext>
            </a:extLst>
          </p:cNvPr>
          <p:cNvSpPr txBox="1"/>
          <p:nvPr/>
        </p:nvSpPr>
        <p:spPr>
          <a:xfrm>
            <a:off x="1075254" y="3999631"/>
            <a:ext cx="610070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65% 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="" xmlns:a16="http://schemas.microsoft.com/office/drawing/2014/main" id="{3D1E8BC5-CED5-2F8A-8057-235370113FEC}"/>
              </a:ext>
            </a:extLst>
          </p:cNvPr>
          <p:cNvSpPr txBox="1"/>
          <p:nvPr/>
        </p:nvSpPr>
        <p:spPr>
          <a:xfrm>
            <a:off x="1805462" y="4024257"/>
            <a:ext cx="1910944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субсидирование</a:t>
            </a:r>
          </a:p>
        </p:txBody>
      </p:sp>
      <p:pic>
        <p:nvPicPr>
          <p:cNvPr id="114" name="Рисунок 113" descr="Монеты со сплошной заливкой">
            <a:extLst>
              <a:ext uri="{FF2B5EF4-FFF2-40B4-BE49-F238E27FC236}">
                <a16:creationId xmlns="" xmlns:a16="http://schemas.microsoft.com/office/drawing/2014/main" id="{CEBF71AD-3798-079F-1006-4BBD621CBA7D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51281" y="3951010"/>
            <a:ext cx="360000" cy="360000"/>
          </a:xfrm>
          <a:prstGeom prst="rect">
            <a:avLst/>
          </a:prstGeom>
        </p:spPr>
      </p:pic>
      <p:sp>
        <p:nvSpPr>
          <p:cNvPr id="116" name="TextBox 115">
            <a:extLst>
              <a:ext uri="{FF2B5EF4-FFF2-40B4-BE49-F238E27FC236}">
                <a16:creationId xmlns="" xmlns:a16="http://schemas.microsoft.com/office/drawing/2014/main" id="{B49FEFF5-ED7A-911B-E522-304578F8CA2D}"/>
              </a:ext>
            </a:extLst>
          </p:cNvPr>
          <p:cNvSpPr txBox="1"/>
          <p:nvPr/>
        </p:nvSpPr>
        <p:spPr>
          <a:xfrm>
            <a:off x="1075254" y="4786885"/>
            <a:ext cx="610070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21% 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>
            <a:extLst>
              <a:ext uri="{FF2B5EF4-FFF2-40B4-BE49-F238E27FC236}">
                <a16:creationId xmlns="" xmlns:a16="http://schemas.microsoft.com/office/drawing/2014/main" id="{4069AE09-F3E7-1FF7-20FD-D0140564616C}"/>
              </a:ext>
            </a:extLst>
          </p:cNvPr>
          <p:cNvSpPr txBox="1"/>
          <p:nvPr/>
        </p:nvSpPr>
        <p:spPr>
          <a:xfrm>
            <a:off x="1805461" y="4811511"/>
            <a:ext cx="251568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консультационная поддержка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="" xmlns:a16="http://schemas.microsoft.com/office/drawing/2014/main" id="{48EC6495-D330-6761-457E-5F874A3FA7B8}"/>
              </a:ext>
            </a:extLst>
          </p:cNvPr>
          <p:cNvSpPr txBox="1"/>
          <p:nvPr/>
        </p:nvSpPr>
        <p:spPr>
          <a:xfrm>
            <a:off x="1075254" y="5558143"/>
            <a:ext cx="610070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42% 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1" name="TextBox 120">
            <a:extLst>
              <a:ext uri="{FF2B5EF4-FFF2-40B4-BE49-F238E27FC236}">
                <a16:creationId xmlns="" xmlns:a16="http://schemas.microsoft.com/office/drawing/2014/main" id="{FAF710BB-3919-EA2E-FBBA-05860669961B}"/>
              </a:ext>
            </a:extLst>
          </p:cNvPr>
          <p:cNvSpPr txBox="1"/>
          <p:nvPr/>
        </p:nvSpPr>
        <p:spPr>
          <a:xfrm>
            <a:off x="1805462" y="5500497"/>
            <a:ext cx="2798906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повышение доступности существующих мер поддержки</a:t>
            </a:r>
          </a:p>
        </p:txBody>
      </p:sp>
      <p:pic>
        <p:nvPicPr>
          <p:cNvPr id="124" name="Рисунок 123" descr="Банк со сплошной заливкой">
            <a:extLst>
              <a:ext uri="{FF2B5EF4-FFF2-40B4-BE49-F238E27FC236}">
                <a16:creationId xmlns="" xmlns:a16="http://schemas.microsoft.com/office/drawing/2014/main" id="{077AE888-BF98-A5C8-3632-BAD43006AF1B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42184" y="5484834"/>
            <a:ext cx="360000" cy="360000"/>
          </a:xfrm>
          <a:prstGeom prst="rect">
            <a:avLst/>
          </a:prstGeom>
        </p:spPr>
      </p:pic>
      <p:sp>
        <p:nvSpPr>
          <p:cNvPr id="131" name="TextBox 130">
            <a:extLst>
              <a:ext uri="{FF2B5EF4-FFF2-40B4-BE49-F238E27FC236}">
                <a16:creationId xmlns="" xmlns:a16="http://schemas.microsoft.com/office/drawing/2014/main" id="{40969E07-9DBB-0BE0-5FE2-B2628E78DAD2}"/>
              </a:ext>
            </a:extLst>
          </p:cNvPr>
          <p:cNvSpPr txBox="1"/>
          <p:nvPr/>
        </p:nvSpPr>
        <p:spPr>
          <a:xfrm>
            <a:off x="6043094" y="1804063"/>
            <a:ext cx="2446991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90,1%</a:t>
            </a:r>
            <a:endParaRPr lang="x-none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4" name="TextBox 133">
            <a:extLst>
              <a:ext uri="{FF2B5EF4-FFF2-40B4-BE49-F238E27FC236}">
                <a16:creationId xmlns="" xmlns:a16="http://schemas.microsoft.com/office/drawing/2014/main" id="{3D5E7585-AEA8-6C9F-5ED3-B5D390D5176F}"/>
              </a:ext>
            </a:extLst>
          </p:cNvPr>
          <p:cNvSpPr txBox="1"/>
          <p:nvPr/>
        </p:nvSpPr>
        <p:spPr>
          <a:xfrm>
            <a:off x="6043093" y="2306182"/>
            <a:ext cx="2599866" cy="8463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предпринимателей отмечают,  </a:t>
            </a:r>
            <a:endParaRPr lang="ru-RU" sz="11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</a:t>
            </a:r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более активного развития </a:t>
            </a:r>
            <a:r>
              <a:rPr lang="ru-RU" sz="1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района </a:t>
            </a:r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необходимо улучшение </a:t>
            </a:r>
            <a:r>
              <a:rPr lang="ru-RU" sz="1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транспортной и инженерной </a:t>
            </a:r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инфраструктуры</a:t>
            </a:r>
            <a:endParaRPr lang="x-non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2" name="Номер слайда 50">
            <a:extLst>
              <a:ext uri="{FF2B5EF4-FFF2-40B4-BE49-F238E27FC236}">
                <a16:creationId xmlns="" xmlns:a16="http://schemas.microsoft.com/office/drawing/2014/main" id="{D59CBD11-ED18-A63D-880A-49AA9FCEA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53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" name="Скругленный прямоугольник 142">
            <a:extLst>
              <a:ext uri="{FF2B5EF4-FFF2-40B4-BE49-F238E27FC236}">
                <a16:creationId xmlns="" xmlns:a16="http://schemas.microsoft.com/office/drawing/2014/main" id="{D33EA256-31E2-E04A-4863-8F643E1771C2}"/>
              </a:ext>
            </a:extLst>
          </p:cNvPr>
          <p:cNvSpPr/>
          <p:nvPr/>
        </p:nvSpPr>
        <p:spPr>
          <a:xfrm>
            <a:off x="627016" y="163628"/>
            <a:ext cx="1467947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анализ опроса бизнеса</a:t>
            </a:r>
            <a:endParaRPr lang="x-none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 descr="Пузырь с сообщением чата со сплошной заливкой">
            <a:extLst>
              <a:ext uri="{FF2B5EF4-FFF2-40B4-BE49-F238E27FC236}">
                <a16:creationId xmlns="" xmlns:a16="http://schemas.microsoft.com/office/drawing/2014/main" id="{3EA7A1B3-FDB2-174A-2418-3B154CBF70E7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33289" y="4733067"/>
            <a:ext cx="360000" cy="360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B6EA9FB-1524-7609-F314-80A9F1E1D356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МАРКСОВСКОГО МУНИЦИПАЛЬНОГО РАЙОНА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2" name="Picture 10"/>
          <p:cNvPicPr>
            <a:picLocks noChangeAspect="1" noChangeArrowheads="1"/>
          </p:cNvPicPr>
          <p:nvPr/>
        </p:nvPicPr>
        <p:blipFill>
          <a:blip r:embed="rId10">
            <a:duotone>
              <a:prstClr val="black"/>
              <a:schemeClr val="accent1">
                <a:tint val="45000"/>
                <a:satMod val="400000"/>
              </a:schemeClr>
            </a:duotone>
            <a:lum contrast="19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78007" y="3574473"/>
            <a:ext cx="3876635" cy="2619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" name="Picture 2" descr="C:\Users\нигматулинаои\Desktop\для презентации\Герб Маркс - без фона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50335" y="13063"/>
            <a:ext cx="655665" cy="7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402844763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" name="Диаграмма 27">
            <a:extLst>
              <a:ext uri="{FF2B5EF4-FFF2-40B4-BE49-F238E27FC236}">
                <a16:creationId xmlns="" xmlns:a16="http://schemas.microsoft.com/office/drawing/2014/main" id="{51A819EE-87B6-8A1A-0730-08E1B3889DA8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1848280156"/>
              </p:ext>
            </p:extLst>
          </p:nvPr>
        </p:nvGraphicFramePr>
        <p:xfrm>
          <a:off x="3723245" y="1401546"/>
          <a:ext cx="2968122" cy="43104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916058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2400" b="1" dirty="0">
                <a:latin typeface="Arial" panose="020B0604020202020204" pitchFamily="34" charset="0"/>
                <a:cs typeface="Arial" panose="020B0604020202020204" pitchFamily="34" charset="0"/>
              </a:rPr>
              <a:t>АНАЛИЗ ОПРОСА БИЗНЕСА</a:t>
            </a:r>
          </a:p>
          <a:p>
            <a:r>
              <a:rPr lang="x-none" sz="2400" dirty="0">
                <a:latin typeface="Arial" panose="020B0604020202020204" pitchFamily="34" charset="0"/>
                <a:cs typeface="Arial" panose="020B0604020202020204" pitchFamily="34" charset="0"/>
              </a:rPr>
              <a:t>ВЗАИМОДЕЙСТВИЕ С АДМИНИСТРАЦИЕЙ</a:t>
            </a: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=""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6" y="163628"/>
            <a:ext cx="1467947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анализ опроса бизнеса</a:t>
            </a:r>
            <a:endParaRPr lang="x-none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Номер слайда 50">
            <a:extLst>
              <a:ext uri="{FF2B5EF4-FFF2-40B4-BE49-F238E27FC236}">
                <a16:creationId xmlns="" xmlns:a16="http://schemas.microsoft.com/office/drawing/2014/main" id="{44424661-66FD-8F93-DC83-63C5A9828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54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Скругленный прямоугольник 70">
            <a:extLst>
              <a:ext uri="{FF2B5EF4-FFF2-40B4-BE49-F238E27FC236}">
                <a16:creationId xmlns="" xmlns:a16="http://schemas.microsoft.com/office/drawing/2014/main" id="{D510CA90-BCEA-DCF2-1BEF-005A50692AF5}"/>
              </a:ext>
            </a:extLst>
          </p:cNvPr>
          <p:cNvSpPr/>
          <p:nvPr/>
        </p:nvSpPr>
        <p:spPr>
          <a:xfrm>
            <a:off x="628736" y="1401545"/>
            <a:ext cx="2966400" cy="2394000"/>
          </a:xfrm>
          <a:prstGeom prst="roundRect">
            <a:avLst>
              <a:gd name="adj" fmla="val 10900"/>
            </a:avLst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" name="Скругленный прямоугольник 3">
            <a:extLst>
              <a:ext uri="{FF2B5EF4-FFF2-40B4-BE49-F238E27FC236}">
                <a16:creationId xmlns="" xmlns:a16="http://schemas.microsoft.com/office/drawing/2014/main" id="{7DE4BB89-C823-8988-7CBC-1B407915213F}"/>
              </a:ext>
            </a:extLst>
          </p:cNvPr>
          <p:cNvSpPr/>
          <p:nvPr/>
        </p:nvSpPr>
        <p:spPr>
          <a:xfrm>
            <a:off x="3723245" y="1401545"/>
            <a:ext cx="2968122" cy="4906275"/>
          </a:xfrm>
          <a:prstGeom prst="roundRect">
            <a:avLst>
              <a:gd name="adj" fmla="val 7722"/>
            </a:avLst>
          </a:prstGeom>
          <a:noFill/>
          <a:ln>
            <a:solidFill>
              <a:schemeClr val="tx2">
                <a:lumMod val="40000"/>
                <a:lumOff val="6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5" name="Скругленный прямоугольник 14">
            <a:extLst>
              <a:ext uri="{FF2B5EF4-FFF2-40B4-BE49-F238E27FC236}">
                <a16:creationId xmlns="" xmlns:a16="http://schemas.microsoft.com/office/drawing/2014/main" id="{7254D348-821D-E792-0EB7-EC003E6AF949}"/>
              </a:ext>
            </a:extLst>
          </p:cNvPr>
          <p:cNvSpPr/>
          <p:nvPr/>
        </p:nvSpPr>
        <p:spPr>
          <a:xfrm>
            <a:off x="6819476" y="1401546"/>
            <a:ext cx="2968120" cy="4906274"/>
          </a:xfrm>
          <a:prstGeom prst="roundRect">
            <a:avLst>
              <a:gd name="adj" fmla="val 8630"/>
            </a:avLst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106A4766-7FB8-1E60-AC07-C889083B8299}"/>
              </a:ext>
            </a:extLst>
          </p:cNvPr>
          <p:cNvSpPr txBox="1"/>
          <p:nvPr/>
        </p:nvSpPr>
        <p:spPr>
          <a:xfrm>
            <a:off x="3723246" y="1600517"/>
            <a:ext cx="2968122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ВЗАИМОДЕЙСТВИЕ     </a:t>
            </a: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С АДМИНИСТРАЦИЕЙ</a:t>
            </a:r>
            <a:endParaRPr lang="x-none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5" name="Рисунок 34" descr="Монеты со сплошной заливкой">
            <a:extLst>
              <a:ext uri="{FF2B5EF4-FFF2-40B4-BE49-F238E27FC236}">
                <a16:creationId xmlns="" xmlns:a16="http://schemas.microsoft.com/office/drawing/2014/main" id="{8FCBDF6A-8A7F-4E13-688F-B44DA31C21CC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093257" y="1478550"/>
            <a:ext cx="360000" cy="360000"/>
          </a:xfrm>
          <a:prstGeom prst="rect">
            <a:avLst/>
          </a:prstGeom>
        </p:spPr>
      </p:pic>
      <p:pic>
        <p:nvPicPr>
          <p:cNvPr id="37" name="Рисунок 36" descr="Монеты со сплошной заливкой">
            <a:extLst>
              <a:ext uri="{FF2B5EF4-FFF2-40B4-BE49-F238E27FC236}">
                <a16:creationId xmlns="" xmlns:a16="http://schemas.microsoft.com/office/drawing/2014/main" id="{C49C076B-6E8B-91E9-E767-04B2090A7222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283996" y="1478550"/>
            <a:ext cx="360000" cy="360000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="" xmlns:a16="http://schemas.microsoft.com/office/drawing/2014/main" id="{A9ED5EC5-DA2B-B67F-316E-9A04197D5075}"/>
              </a:ext>
            </a:extLst>
          </p:cNvPr>
          <p:cNvSpPr txBox="1"/>
          <p:nvPr/>
        </p:nvSpPr>
        <p:spPr>
          <a:xfrm>
            <a:off x="839119" y="1804063"/>
            <a:ext cx="2446991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30,6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endParaRPr lang="x-non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="" xmlns:a16="http://schemas.microsoft.com/office/drawing/2014/main" id="{136176DF-7E83-79D9-D98C-C16A349E3BCF}"/>
              </a:ext>
            </a:extLst>
          </p:cNvPr>
          <p:cNvSpPr txBox="1"/>
          <p:nvPr/>
        </p:nvSpPr>
        <p:spPr>
          <a:xfrm>
            <a:off x="839119" y="2306182"/>
            <a:ext cx="2254138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респондентов знают </a:t>
            </a:r>
          </a:p>
          <a:p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об инвестиционном уполномоченном </a:t>
            </a:r>
          </a:p>
          <a:p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муниципального 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района</a:t>
            </a:r>
            <a:endParaRPr lang="x-none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="" xmlns:a16="http://schemas.microsoft.com/office/drawing/2014/main" id="{9ACE7D1C-8603-5ACB-F1B9-4CC96A819C5B}"/>
              </a:ext>
            </a:extLst>
          </p:cNvPr>
          <p:cNvSpPr txBox="1"/>
          <p:nvPr/>
        </p:nvSpPr>
        <p:spPr>
          <a:xfrm>
            <a:off x="837399" y="4450871"/>
            <a:ext cx="167720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10,7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endParaRPr lang="x-non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="" xmlns:a16="http://schemas.microsoft.com/office/drawing/2014/main" id="{0D320235-F304-A8D4-B377-A0F3302396DA}"/>
              </a:ext>
            </a:extLst>
          </p:cNvPr>
          <p:cNvSpPr txBox="1"/>
          <p:nvPr/>
        </p:nvSpPr>
        <p:spPr>
          <a:xfrm>
            <a:off x="837398" y="4952990"/>
            <a:ext cx="1677202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из них контактировала с ними</a:t>
            </a:r>
            <a:endParaRPr lang="x-none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Скругленный прямоугольник 42">
            <a:extLst>
              <a:ext uri="{FF2B5EF4-FFF2-40B4-BE49-F238E27FC236}">
                <a16:creationId xmlns="" xmlns:a16="http://schemas.microsoft.com/office/drawing/2014/main" id="{AED28E4B-4C9B-EDA1-A133-4F6E183E8935}"/>
              </a:ext>
            </a:extLst>
          </p:cNvPr>
          <p:cNvSpPr/>
          <p:nvPr/>
        </p:nvSpPr>
        <p:spPr>
          <a:xfrm>
            <a:off x="627016" y="3914887"/>
            <a:ext cx="2951999" cy="2394000"/>
          </a:xfrm>
          <a:prstGeom prst="roundRect">
            <a:avLst>
              <a:gd name="adj" fmla="val 10253"/>
            </a:avLst>
          </a:prstGeom>
          <a:noFill/>
          <a:ln>
            <a:solidFill>
              <a:schemeClr val="tx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8" name="TextBox 47">
            <a:extLst>
              <a:ext uri="{FF2B5EF4-FFF2-40B4-BE49-F238E27FC236}">
                <a16:creationId xmlns="" xmlns:a16="http://schemas.microsoft.com/office/drawing/2014/main" id="{E817A7D7-39C3-C19E-03C1-116EF4F8C841}"/>
              </a:ext>
            </a:extLst>
          </p:cNvPr>
          <p:cNvSpPr txBox="1"/>
          <p:nvPr/>
        </p:nvSpPr>
        <p:spPr>
          <a:xfrm>
            <a:off x="7029858" y="1804063"/>
            <a:ext cx="2446991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21,5%</a:t>
            </a:r>
            <a:endParaRPr lang="x-non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="" xmlns:a16="http://schemas.microsoft.com/office/drawing/2014/main" id="{1B014617-87EF-37E5-0BB4-59168B9B1CFA}"/>
              </a:ext>
            </a:extLst>
          </p:cNvPr>
          <p:cNvSpPr txBox="1"/>
          <p:nvPr/>
        </p:nvSpPr>
        <p:spPr>
          <a:xfrm>
            <a:off x="6994232" y="2232562"/>
            <a:ext cx="2684158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/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компаний-респондентов</a:t>
            </a:r>
          </a:p>
          <a:p>
            <a:pPr algn="just"/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получали государственную финансовую поддержку</a:t>
            </a:r>
            <a:endParaRPr lang="x-none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B5FC61C3-3A62-D900-880B-15D1D1181A38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МАРКСОВСКОГО МУНИЦИПАЛЬНОГО РАЙОНА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Picture 2" descr="C:\Users\нигматулинаои\Desktop\для презентации\Герб Маркс - без фона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50335" y="13063"/>
            <a:ext cx="655665" cy="7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15688752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ject 5"/>
          <p:cNvPicPr/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599416" y="1901091"/>
            <a:ext cx="396710" cy="60384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757221" y="1912038"/>
            <a:ext cx="396710" cy="60200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</p:pic>
      <p:pic>
        <p:nvPicPr>
          <p:cNvPr id="7" name="object 7"/>
          <p:cNvPicPr/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737281" y="4023144"/>
            <a:ext cx="396710" cy="602008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723800" y="4022132"/>
            <a:ext cx="396710" cy="602008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3874597" y="2032312"/>
            <a:ext cx="2021123" cy="181801"/>
          </a:xfrm>
          <a:prstGeom prst="rect">
            <a:avLst/>
          </a:prstGeom>
        </p:spPr>
        <p:txBody>
          <a:bodyPr vert="horz" wrap="square" lIns="0" tIns="12403" rIns="0" bIns="0" rtlCol="0">
            <a:spAutoFit/>
          </a:bodyPr>
          <a:lstStyle/>
          <a:p>
            <a:pPr marL="13056" algn="ctr">
              <a:spcBef>
                <a:spcPts val="98"/>
              </a:spcBef>
            </a:pPr>
            <a:r>
              <a:rPr lang="ru-RU" sz="1100" b="1" dirty="0" smtClean="0">
                <a:solidFill>
                  <a:srgbClr val="2B2E31"/>
                </a:solidFill>
                <a:latin typeface="Arial" pitchFamily="34" charset="0"/>
                <a:cs typeface="Arial" pitchFamily="34" charset="0"/>
              </a:rPr>
              <a:t>       Прохорова В.С.</a:t>
            </a:r>
            <a:endParaRPr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996554" y="1184697"/>
            <a:ext cx="1368252" cy="1835173"/>
          </a:xfrm>
          <a:prstGeom prst="rect">
            <a:avLst/>
          </a:prstGeom>
        </p:spPr>
        <p:txBody>
          <a:bodyPr vert="horz" wrap="square" lIns="0" tIns="95305" rIns="0" bIns="0" rtlCol="0">
            <a:spAutoFit/>
          </a:bodyPr>
          <a:lstStyle/>
          <a:p>
            <a:pPr marL="321825" algn="ctr">
              <a:spcBef>
                <a:spcPts val="750"/>
              </a:spcBef>
            </a:pPr>
            <a:endParaRPr lang="ru-RU" sz="1300" b="1" dirty="0">
              <a:solidFill>
                <a:srgbClr val="2B2E31"/>
              </a:solidFill>
              <a:cs typeface="Calibri"/>
            </a:endParaRPr>
          </a:p>
          <a:p>
            <a:pPr marL="321825" algn="ctr">
              <a:spcBef>
                <a:spcPts val="750"/>
              </a:spcBef>
            </a:pPr>
            <a:endParaRPr lang="ru-RU" sz="1300" b="1" dirty="0">
              <a:solidFill>
                <a:srgbClr val="2B2E31"/>
              </a:solidFill>
              <a:cs typeface="Calibri"/>
            </a:endParaRPr>
          </a:p>
          <a:p>
            <a:pPr marL="321825" algn="ctr">
              <a:spcBef>
                <a:spcPts val="750"/>
              </a:spcBef>
            </a:pPr>
            <a:endParaRPr lang="ru-RU" sz="1300" b="1" dirty="0">
              <a:solidFill>
                <a:srgbClr val="2B2E31"/>
              </a:solidFill>
              <a:cs typeface="Calibri"/>
            </a:endParaRPr>
          </a:p>
          <a:p>
            <a:pPr marL="321825" algn="ctr">
              <a:spcBef>
                <a:spcPts val="750"/>
              </a:spcBef>
            </a:pPr>
            <a:endParaRPr lang="ru-RU" sz="1300" b="1" dirty="0">
              <a:solidFill>
                <a:srgbClr val="2B2E31"/>
              </a:solidFill>
              <a:cs typeface="Calibri"/>
            </a:endParaRPr>
          </a:p>
          <a:p>
            <a:pPr marL="321825" algn="ctr">
              <a:spcBef>
                <a:spcPts val="750"/>
              </a:spcBef>
            </a:pPr>
            <a:endParaRPr lang="ru-RU" sz="1300" b="1" dirty="0">
              <a:solidFill>
                <a:srgbClr val="2B2E31"/>
              </a:solidFill>
              <a:cs typeface="Calibri"/>
            </a:endParaRPr>
          </a:p>
          <a:p>
            <a:pPr marL="321825" algn="ctr">
              <a:spcBef>
                <a:spcPts val="750"/>
              </a:spcBef>
            </a:pPr>
            <a:endParaRPr lang="ru-RU" sz="1300" b="1" dirty="0">
              <a:solidFill>
                <a:srgbClr val="2B2E31"/>
              </a:solidFill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593473" y="3201406"/>
            <a:ext cx="3312527" cy="1489852"/>
          </a:xfrm>
          <a:prstGeom prst="rect">
            <a:avLst/>
          </a:prstGeom>
        </p:spPr>
        <p:txBody>
          <a:bodyPr vert="horz" wrap="square" lIns="0" tIns="12403" rIns="0" bIns="0" rtlCol="0">
            <a:spAutoFit/>
          </a:bodyPr>
          <a:lstStyle/>
          <a:p>
            <a:pPr marL="13056" algn="ctr">
              <a:spcBef>
                <a:spcPts val="98"/>
              </a:spcBef>
            </a:pPr>
            <a:endParaRPr lang="ru-RU" sz="1300" b="1" dirty="0">
              <a:solidFill>
                <a:srgbClr val="2B2E31"/>
              </a:solidFill>
              <a:cs typeface="Calibri"/>
            </a:endParaRPr>
          </a:p>
          <a:p>
            <a:pPr marL="13056" algn="ctr">
              <a:spcBef>
                <a:spcPts val="98"/>
              </a:spcBef>
            </a:pPr>
            <a:endParaRPr lang="ru-RU" sz="1300" b="1" dirty="0">
              <a:solidFill>
                <a:srgbClr val="2B2E31"/>
              </a:solidFill>
              <a:cs typeface="Calibri"/>
            </a:endParaRPr>
          </a:p>
          <a:p>
            <a:pPr marL="13056" algn="ctr">
              <a:spcBef>
                <a:spcPts val="98"/>
              </a:spcBef>
            </a:pPr>
            <a:endParaRPr lang="ru-RU" sz="1300" b="1" dirty="0">
              <a:solidFill>
                <a:srgbClr val="2B2E31"/>
              </a:solidFill>
              <a:cs typeface="Calibri"/>
            </a:endParaRPr>
          </a:p>
          <a:p>
            <a:pPr marL="13056" algn="ctr">
              <a:spcBef>
                <a:spcPts val="98"/>
              </a:spcBef>
            </a:pPr>
            <a:endParaRPr lang="ru-RU" sz="1300" b="1" dirty="0">
              <a:solidFill>
                <a:srgbClr val="2B2E31"/>
              </a:solidFill>
              <a:cs typeface="Calibri"/>
            </a:endParaRPr>
          </a:p>
          <a:p>
            <a:pPr marL="13056" algn="ctr">
              <a:spcBef>
                <a:spcPts val="98"/>
              </a:spcBef>
            </a:pPr>
            <a:endParaRPr lang="ru-RU" sz="1300" b="1" dirty="0">
              <a:solidFill>
                <a:srgbClr val="2B2E31"/>
              </a:solidFill>
              <a:cs typeface="Calibri"/>
            </a:endParaRPr>
          </a:p>
          <a:p>
            <a:pPr marL="13056" algn="ctr">
              <a:spcBef>
                <a:spcPts val="98"/>
              </a:spcBef>
            </a:pPr>
            <a:endParaRPr lang="ru-RU" sz="1300" b="1" dirty="0">
              <a:solidFill>
                <a:srgbClr val="2B2E31"/>
              </a:solidFill>
              <a:cs typeface="Calibri"/>
            </a:endParaRPr>
          </a:p>
          <a:p>
            <a:pPr marL="13056" algn="ctr">
              <a:spcBef>
                <a:spcPts val="98"/>
              </a:spcBef>
            </a:pPr>
            <a:r>
              <a:rPr lang="ru-RU" sz="1300" b="1" dirty="0">
                <a:solidFill>
                  <a:srgbClr val="2B2E31"/>
                </a:solidFill>
                <a:cs typeface="Calibri"/>
              </a:rPr>
              <a:t>   </a:t>
            </a:r>
            <a:endParaRPr lang="ru-RU" sz="1300" b="1" dirty="0" smtClean="0">
              <a:solidFill>
                <a:srgbClr val="2B2E31"/>
              </a:solidFill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75906" y="2498406"/>
            <a:ext cx="2021123" cy="1003628"/>
          </a:xfrm>
          <a:prstGeom prst="rect">
            <a:avLst/>
          </a:prstGeom>
        </p:spPr>
        <p:txBody>
          <a:bodyPr vert="horz" wrap="square" lIns="0" tIns="28722" rIns="0" bIns="0" rtlCol="0">
            <a:spAutoFit/>
          </a:bodyPr>
          <a:lstStyle/>
          <a:p>
            <a:pPr marL="13056" marR="5222" indent="231740" algn="ctr">
              <a:lnSpc>
                <a:spcPts val="1120"/>
              </a:lnSpc>
              <a:spcBef>
                <a:spcPts val="227"/>
              </a:spcBef>
            </a:pPr>
            <a:endParaRPr lang="ru-RU" sz="1300" dirty="0">
              <a:solidFill>
                <a:srgbClr val="2B2E31"/>
              </a:solidFill>
              <a:cs typeface="Calibri"/>
            </a:endParaRPr>
          </a:p>
          <a:p>
            <a:pPr marL="13056" marR="5222" indent="231740" algn="ctr">
              <a:lnSpc>
                <a:spcPts val="1120"/>
              </a:lnSpc>
              <a:spcBef>
                <a:spcPts val="227"/>
              </a:spcBef>
            </a:pPr>
            <a:endParaRPr lang="ru-RU" sz="1300" dirty="0">
              <a:solidFill>
                <a:srgbClr val="2B2E31"/>
              </a:solidFill>
              <a:cs typeface="Calibri"/>
            </a:endParaRPr>
          </a:p>
          <a:p>
            <a:pPr marL="13056" marR="5222" indent="231740" algn="ctr">
              <a:lnSpc>
                <a:spcPts val="1120"/>
              </a:lnSpc>
              <a:spcBef>
                <a:spcPts val="227"/>
              </a:spcBef>
            </a:pPr>
            <a:endParaRPr lang="ru-RU" sz="1300" dirty="0">
              <a:solidFill>
                <a:srgbClr val="2B2E31"/>
              </a:solidFill>
              <a:cs typeface="Calibri"/>
            </a:endParaRPr>
          </a:p>
          <a:p>
            <a:pPr marL="13056" marR="5222" indent="231740" algn="ctr">
              <a:lnSpc>
                <a:spcPts val="1120"/>
              </a:lnSpc>
              <a:spcBef>
                <a:spcPts val="227"/>
              </a:spcBef>
            </a:pPr>
            <a:endParaRPr lang="ru-RU" sz="1300" dirty="0">
              <a:solidFill>
                <a:srgbClr val="2B2E31"/>
              </a:solidFill>
              <a:cs typeface="Calibri"/>
            </a:endParaRPr>
          </a:p>
          <a:p>
            <a:pPr marL="13056" marR="5222" indent="231740" algn="ctr">
              <a:lnSpc>
                <a:spcPts val="1120"/>
              </a:lnSpc>
              <a:spcBef>
                <a:spcPts val="227"/>
              </a:spcBef>
            </a:pPr>
            <a:endParaRPr lang="ru-RU" sz="1300" dirty="0">
              <a:solidFill>
                <a:srgbClr val="2B2E31"/>
              </a:solidFill>
              <a:cs typeface="Calibri"/>
            </a:endParaRPr>
          </a:p>
          <a:p>
            <a:pPr marL="13056" marR="5222" indent="231740" algn="ctr">
              <a:lnSpc>
                <a:spcPts val="1120"/>
              </a:lnSpc>
              <a:spcBef>
                <a:spcPts val="227"/>
              </a:spcBef>
            </a:pPr>
            <a:endParaRPr lang="ru-RU" sz="1300" dirty="0">
              <a:solidFill>
                <a:srgbClr val="2B2E31"/>
              </a:solidFill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865052" y="1746583"/>
            <a:ext cx="2545118" cy="1474463"/>
          </a:xfrm>
          <a:prstGeom prst="rect">
            <a:avLst/>
          </a:prstGeom>
        </p:spPr>
        <p:txBody>
          <a:bodyPr vert="horz" wrap="square" lIns="0" tIns="12403" rIns="0" bIns="0" rtlCol="0">
            <a:spAutoFit/>
          </a:bodyPr>
          <a:lstStyle/>
          <a:p>
            <a:pPr marL="7833" algn="ctr">
              <a:lnSpc>
                <a:spcPts val="1177"/>
              </a:lnSpc>
              <a:spcBef>
                <a:spcPts val="98"/>
              </a:spcBef>
            </a:pPr>
            <a:endParaRPr lang="ru-RU" sz="1300" dirty="0">
              <a:solidFill>
                <a:srgbClr val="2B2E31"/>
              </a:solidFill>
              <a:cs typeface="Calibri"/>
            </a:endParaRPr>
          </a:p>
          <a:p>
            <a:pPr marL="7833" algn="ctr">
              <a:lnSpc>
                <a:spcPts val="1177"/>
              </a:lnSpc>
              <a:spcBef>
                <a:spcPts val="98"/>
              </a:spcBef>
            </a:pPr>
            <a:endParaRPr lang="ru-RU" sz="1300" dirty="0">
              <a:solidFill>
                <a:srgbClr val="2B2E31"/>
              </a:solidFill>
              <a:cs typeface="Calibri"/>
            </a:endParaRPr>
          </a:p>
          <a:p>
            <a:pPr marL="7833" algn="ctr">
              <a:lnSpc>
                <a:spcPts val="1177"/>
              </a:lnSpc>
              <a:spcBef>
                <a:spcPts val="98"/>
              </a:spcBef>
            </a:pPr>
            <a:endParaRPr lang="ru-RU" sz="1300" dirty="0">
              <a:solidFill>
                <a:srgbClr val="2B2E31"/>
              </a:solidFill>
              <a:cs typeface="Calibri"/>
            </a:endParaRPr>
          </a:p>
          <a:p>
            <a:pPr marL="7833" algn="ctr">
              <a:lnSpc>
                <a:spcPts val="1177"/>
              </a:lnSpc>
              <a:spcBef>
                <a:spcPts val="98"/>
              </a:spcBef>
            </a:pPr>
            <a:endParaRPr lang="ru-RU" sz="1300" dirty="0">
              <a:solidFill>
                <a:srgbClr val="2B2E31"/>
              </a:solidFill>
              <a:cs typeface="Calibri"/>
            </a:endParaRPr>
          </a:p>
          <a:p>
            <a:pPr marL="7833" algn="ctr">
              <a:lnSpc>
                <a:spcPts val="1177"/>
              </a:lnSpc>
              <a:spcBef>
                <a:spcPts val="98"/>
              </a:spcBef>
            </a:pPr>
            <a:endParaRPr lang="ru-RU" sz="1300" dirty="0">
              <a:solidFill>
                <a:srgbClr val="2B2E31"/>
              </a:solidFill>
              <a:cs typeface="Calibri"/>
            </a:endParaRPr>
          </a:p>
          <a:p>
            <a:pPr marL="7833" algn="ctr">
              <a:lnSpc>
                <a:spcPts val="1177"/>
              </a:lnSpc>
              <a:spcBef>
                <a:spcPts val="98"/>
              </a:spcBef>
            </a:pPr>
            <a:endParaRPr lang="ru-RU" sz="1200" dirty="0">
              <a:solidFill>
                <a:srgbClr val="2B2E31"/>
              </a:solidFill>
              <a:latin typeface="Arial" pitchFamily="34" charset="0"/>
              <a:cs typeface="Arial" pitchFamily="34" charset="0"/>
            </a:endParaRPr>
          </a:p>
          <a:p>
            <a:pPr marL="7833" algn="ctr">
              <a:lnSpc>
                <a:spcPts val="1177"/>
              </a:lnSpc>
              <a:spcBef>
                <a:spcPts val="98"/>
              </a:spcBef>
            </a:pPr>
            <a:r>
              <a:rPr lang="ru-RU" sz="1100" dirty="0">
                <a:solidFill>
                  <a:srgbClr val="2B2E3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solidFill>
                  <a:srgbClr val="2B2E31"/>
                </a:solidFill>
                <a:latin typeface="Arial" pitchFamily="34" charset="0"/>
                <a:cs typeface="Arial" pitchFamily="34" charset="0"/>
              </a:rPr>
              <a:t>Заместитель</a:t>
            </a:r>
            <a:r>
              <a:rPr sz="1100" spc="-6" dirty="0">
                <a:solidFill>
                  <a:srgbClr val="2B2E3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100" dirty="0" err="1">
                <a:solidFill>
                  <a:srgbClr val="2B2E31"/>
                </a:solidFill>
                <a:latin typeface="Arial" pitchFamily="34" charset="0"/>
                <a:cs typeface="Arial" pitchFamily="34" charset="0"/>
              </a:rPr>
              <a:t>г</a:t>
            </a:r>
            <a:r>
              <a:rPr sz="1100" dirty="0" err="1">
                <a:solidFill>
                  <a:srgbClr val="2B2E31"/>
                </a:solidFill>
                <a:latin typeface="Arial" pitchFamily="34" charset="0"/>
                <a:cs typeface="Arial" pitchFamily="34" charset="0"/>
              </a:rPr>
              <a:t>лавы</a:t>
            </a:r>
            <a:r>
              <a:rPr sz="1100" spc="-57" dirty="0">
                <a:solidFill>
                  <a:srgbClr val="2B2E3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100" spc="-10" dirty="0">
                <a:solidFill>
                  <a:srgbClr val="2B2E31"/>
                </a:solidFill>
                <a:latin typeface="Arial" pitchFamily="34" charset="0"/>
                <a:cs typeface="Arial" pitchFamily="34" charset="0"/>
              </a:rPr>
              <a:t>администрации </a:t>
            </a:r>
            <a:r>
              <a:rPr lang="ru-RU" sz="1100" spc="-10" dirty="0" err="1">
                <a:solidFill>
                  <a:srgbClr val="2B2E31"/>
                </a:solidFill>
                <a:latin typeface="Arial" pitchFamily="34" charset="0"/>
                <a:cs typeface="Arial" pitchFamily="34" charset="0"/>
              </a:rPr>
              <a:t>Марксовского</a:t>
            </a:r>
            <a:r>
              <a:rPr lang="ru-RU" sz="1100" spc="-10" dirty="0">
                <a:solidFill>
                  <a:srgbClr val="2B2E31"/>
                </a:solidFill>
                <a:latin typeface="Arial" pitchFamily="34" charset="0"/>
                <a:cs typeface="Arial" pitchFamily="34" charset="0"/>
              </a:rPr>
              <a:t> муниципального </a:t>
            </a:r>
            <a:r>
              <a:rPr lang="ru-RU" sz="1100" spc="-10" dirty="0" smtClean="0">
                <a:solidFill>
                  <a:srgbClr val="2B2E31"/>
                </a:solidFill>
                <a:latin typeface="Arial" pitchFamily="34" charset="0"/>
                <a:cs typeface="Arial" pitchFamily="34" charset="0"/>
              </a:rPr>
              <a:t>района (инвестиционный уполномоченный</a:t>
            </a:r>
            <a:r>
              <a:rPr lang="ru-RU" sz="1200" spc="-10" dirty="0" smtClean="0">
                <a:solidFill>
                  <a:srgbClr val="2B2E31"/>
                </a:solidFill>
                <a:latin typeface="Arial" pitchFamily="34" charset="0"/>
                <a:cs typeface="Arial" pitchFamily="34" charset="0"/>
              </a:rPr>
              <a:t>)</a:t>
            </a:r>
            <a:endParaRPr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-271275" y="2769978"/>
            <a:ext cx="3368539" cy="2310589"/>
          </a:xfrm>
          <a:prstGeom prst="rect">
            <a:avLst/>
          </a:prstGeom>
        </p:spPr>
        <p:txBody>
          <a:bodyPr vert="horz" wrap="square" lIns="0" tIns="12403" rIns="0" bIns="0" rtlCol="0">
            <a:spAutoFit/>
          </a:bodyPr>
          <a:lstStyle/>
          <a:p>
            <a:pPr marL="13056">
              <a:spcBef>
                <a:spcPts val="98"/>
              </a:spcBef>
            </a:pPr>
            <a:endParaRPr lang="ru-RU" sz="1100" b="1" dirty="0">
              <a:solidFill>
                <a:srgbClr val="2B2E31"/>
              </a:solidFill>
              <a:latin typeface="Calibri"/>
              <a:cs typeface="Calibri"/>
            </a:endParaRPr>
          </a:p>
          <a:p>
            <a:pPr marL="13056">
              <a:spcBef>
                <a:spcPts val="98"/>
              </a:spcBef>
            </a:pPr>
            <a:endParaRPr lang="ru-RU" sz="1300" b="1" dirty="0">
              <a:solidFill>
                <a:srgbClr val="2B2E31"/>
              </a:solidFill>
              <a:latin typeface="Calibri"/>
              <a:cs typeface="Calibri"/>
            </a:endParaRPr>
          </a:p>
          <a:p>
            <a:pPr marL="13056">
              <a:spcBef>
                <a:spcPts val="98"/>
              </a:spcBef>
            </a:pPr>
            <a:endParaRPr lang="ru-RU" sz="1300" b="1" dirty="0">
              <a:solidFill>
                <a:srgbClr val="2B2E31"/>
              </a:solidFill>
              <a:latin typeface="Calibri"/>
              <a:cs typeface="Calibri"/>
            </a:endParaRPr>
          </a:p>
          <a:p>
            <a:pPr marL="13056">
              <a:spcBef>
                <a:spcPts val="98"/>
              </a:spcBef>
            </a:pPr>
            <a:endParaRPr lang="ru-RU" sz="1300" b="1" dirty="0">
              <a:solidFill>
                <a:srgbClr val="2B2E31"/>
              </a:solidFill>
              <a:latin typeface="Calibri"/>
              <a:cs typeface="Calibri"/>
            </a:endParaRPr>
          </a:p>
          <a:p>
            <a:pPr marL="13056">
              <a:spcBef>
                <a:spcPts val="98"/>
              </a:spcBef>
            </a:pPr>
            <a:endParaRPr lang="ru-RU" sz="1300" b="1" dirty="0">
              <a:solidFill>
                <a:srgbClr val="2B2E31"/>
              </a:solidFill>
              <a:latin typeface="Calibri"/>
              <a:cs typeface="Calibri"/>
            </a:endParaRPr>
          </a:p>
          <a:p>
            <a:pPr marL="13056">
              <a:spcBef>
                <a:spcPts val="98"/>
              </a:spcBef>
            </a:pPr>
            <a:endParaRPr lang="ru-RU" sz="1300" b="1" dirty="0">
              <a:solidFill>
                <a:srgbClr val="2B2E31"/>
              </a:solidFill>
              <a:latin typeface="Calibri"/>
              <a:cs typeface="Calibri"/>
            </a:endParaRPr>
          </a:p>
          <a:p>
            <a:pPr marL="13056" algn="ctr">
              <a:spcBef>
                <a:spcPts val="98"/>
              </a:spcBef>
            </a:pPr>
            <a:endParaRPr lang="ru-RU" sz="1300" b="1" dirty="0">
              <a:solidFill>
                <a:srgbClr val="2B2E31"/>
              </a:solidFill>
              <a:cs typeface="Calibri"/>
            </a:endParaRPr>
          </a:p>
          <a:p>
            <a:pPr marL="13056" algn="ctr">
              <a:spcBef>
                <a:spcPts val="98"/>
              </a:spcBef>
            </a:pPr>
            <a:r>
              <a:rPr lang="ru-RU" sz="1300" b="1" dirty="0">
                <a:solidFill>
                  <a:srgbClr val="2B2E31"/>
                </a:solidFill>
                <a:cs typeface="Calibri"/>
              </a:rPr>
              <a:t>                         </a:t>
            </a:r>
          </a:p>
          <a:p>
            <a:pPr marL="13056" algn="ctr">
              <a:spcBef>
                <a:spcPts val="98"/>
              </a:spcBef>
            </a:pPr>
            <a:r>
              <a:rPr lang="ru-RU" sz="1300" b="1" dirty="0">
                <a:solidFill>
                  <a:srgbClr val="2B2E31"/>
                </a:solidFill>
                <a:cs typeface="Calibri"/>
              </a:rPr>
              <a:t>                                    </a:t>
            </a:r>
            <a:endParaRPr lang="ru-RU" sz="1300" b="1" dirty="0" smtClean="0">
              <a:solidFill>
                <a:srgbClr val="2B2E31"/>
              </a:solidFill>
              <a:cs typeface="Calibri"/>
            </a:endParaRPr>
          </a:p>
          <a:p>
            <a:pPr marL="13056" algn="ctr">
              <a:spcBef>
                <a:spcPts val="98"/>
              </a:spcBef>
            </a:pPr>
            <a:r>
              <a:rPr lang="ru-RU" sz="1100" b="1" dirty="0" smtClean="0">
                <a:solidFill>
                  <a:srgbClr val="2B2E31"/>
                </a:solidFill>
                <a:latin typeface="Arial" pitchFamily="34" charset="0"/>
                <a:cs typeface="Arial" pitchFamily="34" charset="0"/>
              </a:rPr>
              <a:t>                             </a:t>
            </a:r>
            <a:r>
              <a:rPr lang="ru-RU" sz="1100" b="1" dirty="0" err="1" smtClean="0">
                <a:solidFill>
                  <a:srgbClr val="2B2E31"/>
                </a:solidFill>
                <a:latin typeface="Arial" pitchFamily="34" charset="0"/>
                <a:cs typeface="Arial" pitchFamily="34" charset="0"/>
              </a:rPr>
              <a:t>Шепелева</a:t>
            </a:r>
            <a:r>
              <a:rPr lang="ru-RU" sz="1100" b="1" dirty="0" smtClean="0">
                <a:solidFill>
                  <a:srgbClr val="2B2E3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100" b="1" dirty="0">
                <a:solidFill>
                  <a:srgbClr val="2B2E31"/>
                </a:solidFill>
                <a:latin typeface="Arial" pitchFamily="34" charset="0"/>
                <a:cs typeface="Arial" pitchFamily="34" charset="0"/>
              </a:rPr>
              <a:t>Е.В</a:t>
            </a:r>
            <a:r>
              <a:rPr lang="ru-RU" sz="1100" b="1" dirty="0" smtClean="0">
                <a:solidFill>
                  <a:srgbClr val="2B2E3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13056" algn="ctr">
              <a:spcBef>
                <a:spcPts val="98"/>
              </a:spcBef>
            </a:pPr>
            <a:endParaRPr sz="1300" dirty="0"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761907" y="2290937"/>
            <a:ext cx="3144093" cy="2667097"/>
          </a:xfrm>
          <a:prstGeom prst="rect">
            <a:avLst/>
          </a:prstGeom>
        </p:spPr>
        <p:txBody>
          <a:bodyPr vert="horz" wrap="square" lIns="0" tIns="12403" rIns="0" bIns="0" rtlCol="0">
            <a:spAutoFit/>
          </a:bodyPr>
          <a:lstStyle/>
          <a:p>
            <a:pPr algn="ctr">
              <a:lnSpc>
                <a:spcPts val="1177"/>
              </a:lnSpc>
              <a:spcBef>
                <a:spcPts val="98"/>
              </a:spcBef>
            </a:pPr>
            <a:endParaRPr lang="ru-RU" sz="1300" dirty="0">
              <a:solidFill>
                <a:srgbClr val="2B2E31"/>
              </a:solidFill>
              <a:cs typeface="Calibri"/>
            </a:endParaRPr>
          </a:p>
          <a:p>
            <a:pPr algn="ctr">
              <a:lnSpc>
                <a:spcPts val="1177"/>
              </a:lnSpc>
              <a:spcBef>
                <a:spcPts val="98"/>
              </a:spcBef>
            </a:pPr>
            <a:endParaRPr lang="ru-RU" sz="1300" dirty="0">
              <a:solidFill>
                <a:srgbClr val="2B2E31"/>
              </a:solidFill>
              <a:cs typeface="Calibri"/>
            </a:endParaRPr>
          </a:p>
          <a:p>
            <a:pPr algn="ctr">
              <a:lnSpc>
                <a:spcPts val="1177"/>
              </a:lnSpc>
              <a:spcBef>
                <a:spcPts val="98"/>
              </a:spcBef>
            </a:pPr>
            <a:endParaRPr lang="ru-RU" sz="1300" dirty="0">
              <a:solidFill>
                <a:srgbClr val="2B2E31"/>
              </a:solidFill>
              <a:cs typeface="Calibri"/>
            </a:endParaRPr>
          </a:p>
          <a:p>
            <a:pPr algn="ctr">
              <a:lnSpc>
                <a:spcPts val="1177"/>
              </a:lnSpc>
              <a:spcBef>
                <a:spcPts val="98"/>
              </a:spcBef>
            </a:pPr>
            <a:endParaRPr lang="ru-RU" sz="1300" dirty="0">
              <a:solidFill>
                <a:srgbClr val="2B2E31"/>
              </a:solidFill>
              <a:cs typeface="Calibri"/>
            </a:endParaRPr>
          </a:p>
          <a:p>
            <a:pPr algn="ctr">
              <a:lnSpc>
                <a:spcPts val="1177"/>
              </a:lnSpc>
              <a:spcBef>
                <a:spcPts val="98"/>
              </a:spcBef>
            </a:pPr>
            <a:endParaRPr lang="ru-RU" sz="1300" dirty="0">
              <a:solidFill>
                <a:srgbClr val="2B2E31"/>
              </a:solidFill>
              <a:cs typeface="Calibri"/>
            </a:endParaRPr>
          </a:p>
          <a:p>
            <a:pPr algn="ctr">
              <a:lnSpc>
                <a:spcPts val="1177"/>
              </a:lnSpc>
              <a:spcBef>
                <a:spcPts val="98"/>
              </a:spcBef>
            </a:pPr>
            <a:endParaRPr lang="ru-RU" sz="1300" dirty="0">
              <a:solidFill>
                <a:srgbClr val="2B2E31"/>
              </a:solidFill>
              <a:cs typeface="Calibri"/>
            </a:endParaRPr>
          </a:p>
          <a:p>
            <a:pPr algn="ctr">
              <a:lnSpc>
                <a:spcPts val="1177"/>
              </a:lnSpc>
              <a:spcBef>
                <a:spcPts val="98"/>
              </a:spcBef>
            </a:pPr>
            <a:endParaRPr lang="ru-RU" sz="1300" dirty="0">
              <a:solidFill>
                <a:srgbClr val="2B2E31"/>
              </a:solidFill>
              <a:cs typeface="Calibri"/>
            </a:endParaRPr>
          </a:p>
          <a:p>
            <a:pPr algn="ctr">
              <a:lnSpc>
                <a:spcPts val="1177"/>
              </a:lnSpc>
              <a:spcBef>
                <a:spcPts val="98"/>
              </a:spcBef>
            </a:pPr>
            <a:endParaRPr lang="ru-RU" sz="1300" dirty="0">
              <a:solidFill>
                <a:srgbClr val="2B2E31"/>
              </a:solidFill>
              <a:cs typeface="Calibri"/>
            </a:endParaRPr>
          </a:p>
          <a:p>
            <a:pPr algn="ctr">
              <a:lnSpc>
                <a:spcPts val="1177"/>
              </a:lnSpc>
              <a:spcBef>
                <a:spcPts val="98"/>
              </a:spcBef>
            </a:pPr>
            <a:endParaRPr lang="ru-RU" sz="1300" dirty="0">
              <a:solidFill>
                <a:srgbClr val="2B2E31"/>
              </a:solidFill>
              <a:cs typeface="Calibri"/>
            </a:endParaRPr>
          </a:p>
          <a:p>
            <a:pPr algn="ctr">
              <a:lnSpc>
                <a:spcPts val="1177"/>
              </a:lnSpc>
              <a:spcBef>
                <a:spcPts val="98"/>
              </a:spcBef>
            </a:pPr>
            <a:endParaRPr lang="ru-RU" sz="1300" dirty="0">
              <a:solidFill>
                <a:srgbClr val="2B2E31"/>
              </a:solidFill>
              <a:cs typeface="Calibri"/>
            </a:endParaRPr>
          </a:p>
          <a:p>
            <a:pPr algn="ctr">
              <a:lnSpc>
                <a:spcPts val="1177"/>
              </a:lnSpc>
              <a:spcBef>
                <a:spcPts val="98"/>
              </a:spcBef>
            </a:pPr>
            <a:endParaRPr lang="ru-RU" sz="1300" dirty="0">
              <a:solidFill>
                <a:srgbClr val="2B2E31"/>
              </a:solidFill>
              <a:cs typeface="Calibri"/>
            </a:endParaRPr>
          </a:p>
          <a:p>
            <a:pPr algn="ctr">
              <a:lnSpc>
                <a:spcPts val="1177"/>
              </a:lnSpc>
              <a:spcBef>
                <a:spcPts val="98"/>
              </a:spcBef>
            </a:pPr>
            <a:endParaRPr lang="ru-RU" sz="1300" dirty="0">
              <a:solidFill>
                <a:srgbClr val="2B2E31"/>
              </a:solidFill>
              <a:cs typeface="Calibri"/>
            </a:endParaRPr>
          </a:p>
          <a:p>
            <a:pPr algn="ctr">
              <a:lnSpc>
                <a:spcPts val="1177"/>
              </a:lnSpc>
              <a:spcBef>
                <a:spcPts val="98"/>
              </a:spcBef>
            </a:pPr>
            <a:endParaRPr lang="ru-RU" sz="1300" dirty="0">
              <a:solidFill>
                <a:srgbClr val="2B2E31"/>
              </a:solidFill>
              <a:cs typeface="Calibri"/>
            </a:endParaRPr>
          </a:p>
          <a:p>
            <a:pPr algn="ctr">
              <a:lnSpc>
                <a:spcPts val="1177"/>
              </a:lnSpc>
              <a:spcBef>
                <a:spcPts val="98"/>
              </a:spcBef>
            </a:pPr>
            <a:endParaRPr lang="ru-RU" sz="1300" dirty="0">
              <a:solidFill>
                <a:srgbClr val="2B2E31"/>
              </a:solidFill>
              <a:cs typeface="Calibri"/>
            </a:endParaRPr>
          </a:p>
          <a:p>
            <a:pPr algn="ctr">
              <a:lnSpc>
                <a:spcPts val="1177"/>
              </a:lnSpc>
              <a:spcBef>
                <a:spcPts val="98"/>
              </a:spcBef>
            </a:pPr>
            <a:endParaRPr lang="ru-RU" sz="1300" dirty="0" smtClean="0">
              <a:solidFill>
                <a:srgbClr val="2B2E31"/>
              </a:solidFill>
              <a:cs typeface="Calibri"/>
            </a:endParaRPr>
          </a:p>
          <a:p>
            <a:pPr algn="ctr">
              <a:lnSpc>
                <a:spcPts val="1177"/>
              </a:lnSpc>
              <a:spcBef>
                <a:spcPts val="98"/>
              </a:spcBef>
            </a:pPr>
            <a:endParaRPr lang="ru-RU" sz="1300" dirty="0" smtClean="0">
              <a:solidFill>
                <a:srgbClr val="2B2E31"/>
              </a:solidFill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760500" y="2244952"/>
            <a:ext cx="2320549" cy="363902"/>
          </a:xfrm>
          <a:prstGeom prst="rect">
            <a:avLst/>
          </a:prstGeom>
        </p:spPr>
        <p:txBody>
          <a:bodyPr vert="horz" wrap="square" lIns="0" tIns="12403" rIns="0" bIns="0" rtlCol="0">
            <a:spAutoFit/>
          </a:bodyPr>
          <a:lstStyle/>
          <a:p>
            <a:pPr marL="13056" algn="ctr">
              <a:spcBef>
                <a:spcPts val="98"/>
              </a:spcBef>
            </a:pPr>
            <a:r>
              <a:rPr lang="ru-RU" sz="1100" dirty="0">
                <a:solidFill>
                  <a:srgbClr val="2B2E31"/>
                </a:solidFill>
                <a:latin typeface="Arial" pitchFamily="34" charset="0"/>
                <a:cs typeface="Arial" pitchFamily="34" charset="0"/>
              </a:rPr>
              <a:t>Глава </a:t>
            </a:r>
            <a:r>
              <a:rPr lang="ru-RU" sz="1100" dirty="0" err="1" smtClean="0">
                <a:solidFill>
                  <a:srgbClr val="2B2E31"/>
                </a:solidFill>
                <a:latin typeface="Arial" pitchFamily="34" charset="0"/>
                <a:cs typeface="Arial" pitchFamily="34" charset="0"/>
              </a:rPr>
              <a:t>Марксовского</a:t>
            </a:r>
            <a:endParaRPr lang="ru-RU" sz="1100" dirty="0">
              <a:solidFill>
                <a:srgbClr val="2B2E31"/>
              </a:solidFill>
              <a:latin typeface="Arial" pitchFamily="34" charset="0"/>
              <a:cs typeface="Arial" pitchFamily="34" charset="0"/>
            </a:endParaRPr>
          </a:p>
          <a:p>
            <a:pPr marL="13056" algn="ctr">
              <a:spcBef>
                <a:spcPts val="98"/>
              </a:spcBef>
            </a:pPr>
            <a:r>
              <a:rPr lang="ru-RU" sz="1100" dirty="0" smtClean="0">
                <a:solidFill>
                  <a:srgbClr val="2B2E31"/>
                </a:solidFill>
                <a:latin typeface="Arial" pitchFamily="34" charset="0"/>
                <a:cs typeface="Arial" pitchFamily="34" charset="0"/>
              </a:rPr>
              <a:t>муниципального </a:t>
            </a:r>
            <a:r>
              <a:rPr lang="ru-RU" sz="1100" dirty="0">
                <a:solidFill>
                  <a:srgbClr val="2B2E31"/>
                </a:solidFill>
                <a:latin typeface="Arial" pitchFamily="34" charset="0"/>
                <a:cs typeface="Arial" pitchFamily="34" charset="0"/>
              </a:rPr>
              <a:t>район</a:t>
            </a:r>
            <a:r>
              <a:rPr lang="ru-RU" sz="1100" dirty="0">
                <a:solidFill>
                  <a:srgbClr val="2B2E31"/>
                </a:solidFill>
                <a:cs typeface="Calibri"/>
              </a:rPr>
              <a:t>а</a:t>
            </a:r>
            <a:endParaRPr sz="1100" dirty="0"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475613" y="3136968"/>
            <a:ext cx="2497677" cy="487672"/>
          </a:xfrm>
          <a:prstGeom prst="rect">
            <a:avLst/>
          </a:prstGeom>
        </p:spPr>
        <p:txBody>
          <a:bodyPr vert="horz" wrap="square" lIns="0" tIns="13056" rIns="0" bIns="0" rtlCol="0">
            <a:spAutoFit/>
          </a:bodyPr>
          <a:lstStyle/>
          <a:p>
            <a:pPr marL="539202" marR="5222" indent="-526799">
              <a:spcBef>
                <a:spcPts val="103"/>
              </a:spcBef>
            </a:pPr>
            <a:endParaRPr lang="ru-RU" sz="1500" b="1" dirty="0">
              <a:solidFill>
                <a:srgbClr val="2B2E31"/>
              </a:solidFill>
              <a:latin typeface="Calibri"/>
              <a:cs typeface="Calibri"/>
            </a:endParaRPr>
          </a:p>
          <a:p>
            <a:pPr marL="539202" marR="5222" indent="-526799">
              <a:spcBef>
                <a:spcPts val="103"/>
              </a:spcBef>
            </a:pPr>
            <a:endParaRPr lang="ru-RU" sz="1500" b="1" dirty="0">
              <a:solidFill>
                <a:srgbClr val="2B2E31"/>
              </a:solidFill>
              <a:latin typeface="Calibri"/>
              <a:cs typeface="Calibri"/>
            </a:endParaRPr>
          </a:p>
        </p:txBody>
      </p:sp>
      <p:pic>
        <p:nvPicPr>
          <p:cNvPr id="44" name="object 6"/>
          <p:cNvPicPr/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774317" y="1412108"/>
            <a:ext cx="396710" cy="602008"/>
          </a:xfrm>
          <a:prstGeom prst="rect">
            <a:avLst/>
          </a:prstGeom>
        </p:spPr>
      </p:pic>
      <p:sp>
        <p:nvSpPr>
          <p:cNvPr id="46" name="object 21"/>
          <p:cNvSpPr txBox="1"/>
          <p:nvPr/>
        </p:nvSpPr>
        <p:spPr>
          <a:xfrm>
            <a:off x="-967594" y="1863979"/>
            <a:ext cx="4728429" cy="851215"/>
          </a:xfrm>
          <a:prstGeom prst="rect">
            <a:avLst/>
          </a:prstGeom>
        </p:spPr>
        <p:txBody>
          <a:bodyPr vert="horz" wrap="square" lIns="0" tIns="12403" rIns="0" bIns="0" rtlCol="0">
            <a:spAutoFit/>
          </a:bodyPr>
          <a:lstStyle/>
          <a:p>
            <a:pPr marL="13056" algn="ctr">
              <a:spcBef>
                <a:spcPts val="98"/>
              </a:spcBef>
            </a:pPr>
            <a:endParaRPr lang="ru-RU" sz="1300" b="1" dirty="0">
              <a:solidFill>
                <a:srgbClr val="2B2E31"/>
              </a:solidFill>
              <a:cs typeface="Calibri"/>
            </a:endParaRPr>
          </a:p>
          <a:p>
            <a:pPr marL="13056" algn="ctr">
              <a:spcBef>
                <a:spcPts val="98"/>
              </a:spcBef>
            </a:pPr>
            <a:endParaRPr lang="ru-RU" sz="1300" b="1" dirty="0">
              <a:solidFill>
                <a:srgbClr val="2B2E31"/>
              </a:solidFill>
              <a:cs typeface="Calibri"/>
            </a:endParaRPr>
          </a:p>
          <a:p>
            <a:pPr marL="13056" algn="ctr">
              <a:spcBef>
                <a:spcPts val="98"/>
              </a:spcBef>
            </a:pPr>
            <a:endParaRPr lang="ru-RU" sz="1300" b="1" dirty="0">
              <a:solidFill>
                <a:srgbClr val="2B2E31"/>
              </a:solidFill>
              <a:cs typeface="Calibri"/>
            </a:endParaRPr>
          </a:p>
          <a:p>
            <a:pPr marL="13056" algn="ctr">
              <a:spcBef>
                <a:spcPts val="98"/>
              </a:spcBef>
            </a:pPr>
            <a:r>
              <a:rPr lang="ru-RU" sz="1300" b="1" dirty="0">
                <a:solidFill>
                  <a:srgbClr val="2B2E31"/>
                </a:solidFill>
                <a:cs typeface="Calibri"/>
              </a:rPr>
              <a:t>                                    </a:t>
            </a:r>
            <a:r>
              <a:rPr lang="ru-RU" sz="1100" b="1" dirty="0" err="1" smtClean="0">
                <a:solidFill>
                  <a:srgbClr val="2B2E31"/>
                </a:solidFill>
                <a:latin typeface="Arial" pitchFamily="34" charset="0"/>
                <a:cs typeface="Arial" pitchFamily="34" charset="0"/>
              </a:rPr>
              <a:t>Актаев</a:t>
            </a:r>
            <a:r>
              <a:rPr lang="ru-RU" sz="1100" b="1" dirty="0" smtClean="0">
                <a:solidFill>
                  <a:srgbClr val="2B2E3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100" b="1" dirty="0">
                <a:solidFill>
                  <a:srgbClr val="2B2E31"/>
                </a:solidFill>
                <a:latin typeface="Arial" pitchFamily="34" charset="0"/>
                <a:cs typeface="Arial" pitchFamily="34" charset="0"/>
              </a:rPr>
              <a:t>А.Ж.</a:t>
            </a:r>
            <a:endParaRPr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6768893" y="2255299"/>
            <a:ext cx="2095980" cy="473792"/>
          </a:xfrm>
          <a:prstGeom prst="rect">
            <a:avLst/>
          </a:prstGeom>
        </p:spPr>
        <p:txBody>
          <a:bodyPr wrap="square" lIns="72969" tIns="36485" rIns="72969" bIns="36485">
            <a:spAutoFit/>
          </a:bodyPr>
          <a:lstStyle/>
          <a:p>
            <a:pPr algn="ctr"/>
            <a:r>
              <a:rPr lang="ru-RU" sz="1300" b="1" dirty="0">
                <a:solidFill>
                  <a:srgbClr val="2B2E31"/>
                </a:solidFill>
                <a:cs typeface="Calibri"/>
              </a:rPr>
              <a:t>  </a:t>
            </a:r>
            <a:r>
              <a:rPr lang="ru-RU" sz="1300" b="1" dirty="0" smtClean="0">
                <a:solidFill>
                  <a:srgbClr val="2B2E31"/>
                </a:solidFill>
                <a:cs typeface="Calibri"/>
              </a:rPr>
              <a:t>                                Солдатова </a:t>
            </a:r>
            <a:r>
              <a:rPr lang="ru-RU" sz="1300" b="1" dirty="0">
                <a:solidFill>
                  <a:srgbClr val="2B2E31"/>
                </a:solidFill>
                <a:cs typeface="Calibri"/>
              </a:rPr>
              <a:t>В.В.</a:t>
            </a:r>
            <a:endParaRPr lang="ru-RU" sz="1300" dirty="0"/>
          </a:p>
        </p:txBody>
      </p:sp>
      <p:sp>
        <p:nvSpPr>
          <p:cNvPr id="48" name="Прямоугольник 47"/>
          <p:cNvSpPr/>
          <p:nvPr/>
        </p:nvSpPr>
        <p:spPr>
          <a:xfrm>
            <a:off x="6356047" y="2378549"/>
            <a:ext cx="2694831" cy="830300"/>
          </a:xfrm>
          <a:prstGeom prst="rect">
            <a:avLst/>
          </a:prstGeom>
        </p:spPr>
        <p:txBody>
          <a:bodyPr wrap="square" lIns="72969" tIns="36485" rIns="72969" bIns="36485">
            <a:spAutoFit/>
          </a:bodyPr>
          <a:lstStyle/>
          <a:p>
            <a:pPr marL="13056" marR="5222" indent="231740" algn="ctr">
              <a:lnSpc>
                <a:spcPts val="1120"/>
              </a:lnSpc>
              <a:spcBef>
                <a:spcPts val="227"/>
              </a:spcBef>
            </a:pPr>
            <a:endParaRPr lang="ru-RU" sz="1300" dirty="0">
              <a:solidFill>
                <a:srgbClr val="2B2E31"/>
              </a:solidFill>
              <a:cs typeface="Calibri"/>
            </a:endParaRPr>
          </a:p>
          <a:p>
            <a:pPr marL="13056" marR="5222" indent="231740" algn="ctr">
              <a:lnSpc>
                <a:spcPts val="1120"/>
              </a:lnSpc>
              <a:spcBef>
                <a:spcPts val="227"/>
              </a:spcBef>
            </a:pPr>
            <a:endParaRPr lang="ru-RU" sz="1300" dirty="0">
              <a:solidFill>
                <a:srgbClr val="2B2E31"/>
              </a:solidFill>
              <a:cs typeface="Calibri"/>
            </a:endParaRPr>
          </a:p>
          <a:p>
            <a:pPr marL="13056" marR="5222" indent="231740" algn="ctr">
              <a:lnSpc>
                <a:spcPts val="1120"/>
              </a:lnSpc>
              <a:spcBef>
                <a:spcPts val="227"/>
              </a:spcBef>
            </a:pPr>
            <a:r>
              <a:rPr lang="ru-RU" sz="1100" dirty="0">
                <a:solidFill>
                  <a:srgbClr val="2B2E31"/>
                </a:solidFill>
                <a:latin typeface="Arial" pitchFamily="34" charset="0"/>
                <a:cs typeface="Arial" pitchFamily="34" charset="0"/>
              </a:rPr>
              <a:t>Начальник</a:t>
            </a:r>
            <a:r>
              <a:rPr lang="ru-RU" sz="1100" spc="-31" dirty="0">
                <a:solidFill>
                  <a:srgbClr val="2B2E3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100" dirty="0">
                <a:solidFill>
                  <a:srgbClr val="2B2E31"/>
                </a:solidFill>
                <a:latin typeface="Arial" pitchFamily="34" charset="0"/>
                <a:cs typeface="Arial" pitchFamily="34" charset="0"/>
              </a:rPr>
              <a:t>управления экономического развития и торговли администрации ММР</a:t>
            </a:r>
            <a:endParaRPr lang="ru-RU"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563647" y="4667241"/>
            <a:ext cx="2875271" cy="750791"/>
          </a:xfrm>
          <a:prstGeom prst="rect">
            <a:avLst/>
          </a:prstGeom>
        </p:spPr>
        <p:txBody>
          <a:bodyPr wrap="square" lIns="72969" tIns="36485" rIns="72969" bIns="36485">
            <a:spAutoFit/>
          </a:bodyPr>
          <a:lstStyle/>
          <a:p>
            <a:pPr marL="13056" algn="ctr"/>
            <a:endParaRPr lang="ru-RU" sz="1100" dirty="0" smtClean="0">
              <a:solidFill>
                <a:srgbClr val="2B2E31"/>
              </a:solidFill>
              <a:cs typeface="Calibri"/>
            </a:endParaRPr>
          </a:p>
          <a:p>
            <a:pPr marL="13056" algn="ctr"/>
            <a:r>
              <a:rPr lang="ru-RU" sz="1100" dirty="0" smtClean="0">
                <a:solidFill>
                  <a:srgbClr val="2B2E31"/>
                </a:solidFill>
                <a:latin typeface="Arial" pitchFamily="34" charset="0"/>
                <a:cs typeface="Arial" pitchFamily="34" charset="0"/>
              </a:rPr>
              <a:t>Начальник отдела экономики управления экономического развития и торговли администрации ММР</a:t>
            </a:r>
            <a:endParaRPr lang="ru-RU"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120097" y="2618424"/>
            <a:ext cx="1684336" cy="489181"/>
          </a:xfrm>
          <a:prstGeom prst="rect">
            <a:avLst/>
          </a:prstGeom>
          <a:noFill/>
        </p:spPr>
        <p:txBody>
          <a:bodyPr wrap="square" lIns="72969" tIns="36485" rIns="72969" bIns="36485" rtlCol="0">
            <a:spAutoFit/>
          </a:bodyPr>
          <a:lstStyle/>
          <a:p>
            <a:pPr algn="ctr"/>
            <a:r>
              <a:rPr lang="ru-RU" sz="900" dirty="0" smtClean="0">
                <a:latin typeface="Arial" pitchFamily="34" charset="0"/>
                <a:cs typeface="Arial" pitchFamily="34" charset="0"/>
              </a:rPr>
              <a:t>г.Маркс, пр.Ленина, д.18</a:t>
            </a:r>
          </a:p>
          <a:p>
            <a:pPr algn="ctr"/>
            <a:r>
              <a:rPr lang="ru-RU" sz="900" dirty="0" smtClean="0">
                <a:latin typeface="Arial" pitchFamily="34" charset="0"/>
                <a:cs typeface="Arial" pitchFamily="34" charset="0"/>
              </a:rPr>
              <a:t>Тел.: 84567 5-55-55</a:t>
            </a:r>
          </a:p>
          <a:p>
            <a:pPr algn="ctr"/>
            <a:r>
              <a:rPr lang="ru-RU" sz="900" dirty="0" err="1" smtClean="0">
                <a:latin typeface="Arial" pitchFamily="34" charset="0"/>
                <a:cs typeface="Arial" pitchFamily="34" charset="0"/>
              </a:rPr>
              <a:t>Эл.почта</a:t>
            </a:r>
            <a:r>
              <a:rPr lang="ru-RU" sz="9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sz="900" dirty="0" smtClean="0">
                <a:latin typeface="Arial" pitchFamily="34" charset="0"/>
                <a:cs typeface="Arial" pitchFamily="34" charset="0"/>
              </a:rPr>
              <a:t>marksadm@mail.ru</a:t>
            </a:r>
            <a:endParaRPr lang="ru-RU" sz="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6435092" y="2919462"/>
            <a:ext cx="2807226" cy="766180"/>
          </a:xfrm>
          <a:prstGeom prst="rect">
            <a:avLst/>
          </a:prstGeom>
        </p:spPr>
        <p:txBody>
          <a:bodyPr wrap="square" lIns="72969" tIns="36485" rIns="72969" bIns="36485">
            <a:spAutoFit/>
          </a:bodyPr>
          <a:lstStyle/>
          <a:p>
            <a:pPr algn="ctr"/>
            <a:endParaRPr lang="en-US" sz="900" dirty="0" smtClean="0"/>
          </a:p>
          <a:p>
            <a:pPr algn="ctr"/>
            <a:endParaRPr lang="en-US" sz="900" dirty="0" smtClean="0"/>
          </a:p>
          <a:p>
            <a:pPr algn="ctr"/>
            <a:r>
              <a:rPr lang="ru-RU" sz="900" dirty="0" smtClean="0">
                <a:latin typeface="Arial" pitchFamily="34" charset="0"/>
                <a:cs typeface="Arial" pitchFamily="34" charset="0"/>
              </a:rPr>
              <a:t>г.Маркс, пр.Ленина, д.18</a:t>
            </a:r>
          </a:p>
          <a:p>
            <a:pPr algn="ctr"/>
            <a:r>
              <a:rPr lang="ru-RU" sz="900" dirty="0" smtClean="0">
                <a:latin typeface="Arial" pitchFamily="34" charset="0"/>
                <a:cs typeface="Arial" pitchFamily="34" charset="0"/>
              </a:rPr>
              <a:t>Тел.: 84567 5-</a:t>
            </a:r>
            <a:r>
              <a:rPr lang="en-US" sz="900" dirty="0" smtClean="0">
                <a:latin typeface="Arial" pitchFamily="34" charset="0"/>
                <a:cs typeface="Arial" pitchFamily="34" charset="0"/>
              </a:rPr>
              <a:t>11</a:t>
            </a:r>
            <a:r>
              <a:rPr lang="ru-RU" sz="9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en-US" sz="900" dirty="0" smtClean="0">
                <a:latin typeface="Arial" pitchFamily="34" charset="0"/>
                <a:cs typeface="Arial" pitchFamily="34" charset="0"/>
              </a:rPr>
              <a:t>26</a:t>
            </a:r>
            <a:endParaRPr lang="ru-RU" sz="9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900" dirty="0" err="1" smtClean="0">
                <a:latin typeface="Arial" pitchFamily="34" charset="0"/>
                <a:cs typeface="Arial" pitchFamily="34" charset="0"/>
              </a:rPr>
              <a:t>Эл.почта</a:t>
            </a:r>
            <a:r>
              <a:rPr lang="ru-RU" sz="9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sz="900" dirty="0" smtClean="0">
                <a:latin typeface="Arial" pitchFamily="34" charset="0"/>
                <a:cs typeface="Arial" pitchFamily="34" charset="0"/>
              </a:rPr>
              <a:t>marks-econom@mail.ru</a:t>
            </a:r>
            <a:endParaRPr lang="ru-RU" sz="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882268" y="3119510"/>
            <a:ext cx="2301926" cy="596903"/>
          </a:xfrm>
          <a:prstGeom prst="rect">
            <a:avLst/>
          </a:prstGeom>
        </p:spPr>
        <p:txBody>
          <a:bodyPr wrap="square" lIns="72969" tIns="36485" rIns="72969" bIns="36485">
            <a:spAutoFit/>
          </a:bodyPr>
          <a:lstStyle/>
          <a:p>
            <a:pPr algn="ctr"/>
            <a:endParaRPr lang="en-US" sz="900" dirty="0" smtClean="0"/>
          </a:p>
          <a:p>
            <a:pPr algn="ctr"/>
            <a:r>
              <a:rPr lang="ru-RU" sz="800" dirty="0" smtClean="0">
                <a:latin typeface="Arial" pitchFamily="34" charset="0"/>
                <a:cs typeface="Arial" pitchFamily="34" charset="0"/>
              </a:rPr>
              <a:t>г.Маркс, пр.Ленина, д.18</a:t>
            </a:r>
          </a:p>
          <a:p>
            <a:pPr algn="ctr"/>
            <a:r>
              <a:rPr lang="ru-RU" sz="800" dirty="0" smtClean="0">
                <a:latin typeface="Arial" pitchFamily="34" charset="0"/>
                <a:cs typeface="Arial" pitchFamily="34" charset="0"/>
              </a:rPr>
              <a:t>Тел.: 89271245314</a:t>
            </a:r>
          </a:p>
          <a:p>
            <a:pPr algn="ctr"/>
            <a:r>
              <a:rPr lang="ru-RU" sz="800" dirty="0" err="1" smtClean="0">
                <a:latin typeface="Arial" pitchFamily="34" charset="0"/>
                <a:cs typeface="Arial" pitchFamily="34" charset="0"/>
              </a:rPr>
              <a:t>Эл.почта</a:t>
            </a:r>
            <a:r>
              <a:rPr lang="ru-RU" sz="8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sz="800" dirty="0" smtClean="0">
                <a:latin typeface="Arial" pitchFamily="34" charset="0"/>
                <a:cs typeface="Arial" pitchFamily="34" charset="0"/>
              </a:rPr>
              <a:t>marksadm@mail.ru</a:t>
            </a:r>
            <a:endParaRPr lang="ru-RU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581672" y="5075470"/>
            <a:ext cx="2807226" cy="904679"/>
          </a:xfrm>
          <a:prstGeom prst="rect">
            <a:avLst/>
          </a:prstGeom>
        </p:spPr>
        <p:txBody>
          <a:bodyPr wrap="square" lIns="72969" tIns="36485" rIns="72969" bIns="36485">
            <a:spAutoFit/>
          </a:bodyPr>
          <a:lstStyle/>
          <a:p>
            <a:pPr algn="ctr"/>
            <a:endParaRPr lang="en-US" sz="900" dirty="0" smtClean="0"/>
          </a:p>
          <a:p>
            <a:pPr algn="ctr"/>
            <a:endParaRPr lang="en-US" sz="900" dirty="0" smtClean="0"/>
          </a:p>
          <a:p>
            <a:pPr algn="ctr"/>
            <a:endParaRPr lang="ru-RU" sz="900" dirty="0" smtClean="0"/>
          </a:p>
          <a:p>
            <a:pPr algn="ctr"/>
            <a:r>
              <a:rPr lang="ru-RU" sz="900" dirty="0" smtClean="0">
                <a:latin typeface="Arial" pitchFamily="34" charset="0"/>
                <a:cs typeface="Arial" pitchFamily="34" charset="0"/>
              </a:rPr>
              <a:t>г.Маркс, пр.Ленина, д.18</a:t>
            </a:r>
          </a:p>
          <a:p>
            <a:pPr algn="ctr"/>
            <a:r>
              <a:rPr lang="ru-RU" sz="900" dirty="0" smtClean="0">
                <a:latin typeface="Arial" pitchFamily="34" charset="0"/>
                <a:cs typeface="Arial" pitchFamily="34" charset="0"/>
              </a:rPr>
              <a:t>Тел.: 84567 5-</a:t>
            </a:r>
            <a:r>
              <a:rPr lang="en-US" sz="900" dirty="0" smtClean="0">
                <a:latin typeface="Arial" pitchFamily="34" charset="0"/>
                <a:cs typeface="Arial" pitchFamily="34" charset="0"/>
              </a:rPr>
              <a:t>11</a:t>
            </a:r>
            <a:r>
              <a:rPr lang="ru-RU" sz="9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en-US" sz="900" dirty="0" smtClean="0">
                <a:latin typeface="Arial" pitchFamily="34" charset="0"/>
                <a:cs typeface="Arial" pitchFamily="34" charset="0"/>
              </a:rPr>
              <a:t>26</a:t>
            </a:r>
            <a:endParaRPr lang="ru-RU" sz="9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900" dirty="0" err="1" smtClean="0">
                <a:latin typeface="Arial" pitchFamily="34" charset="0"/>
                <a:cs typeface="Arial" pitchFamily="34" charset="0"/>
              </a:rPr>
              <a:t>Эл.почта</a:t>
            </a:r>
            <a:r>
              <a:rPr lang="ru-RU" sz="9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sz="900" dirty="0" smtClean="0">
                <a:latin typeface="Arial" pitchFamily="34" charset="0"/>
                <a:cs typeface="Arial" pitchFamily="34" charset="0"/>
              </a:rPr>
              <a:t>marks-econom@mail.ru</a:t>
            </a:r>
            <a:endParaRPr lang="ru-RU" sz="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7098774" y="5367836"/>
            <a:ext cx="2807226" cy="350682"/>
          </a:xfrm>
          <a:prstGeom prst="rect">
            <a:avLst/>
          </a:prstGeom>
        </p:spPr>
        <p:txBody>
          <a:bodyPr wrap="square" lIns="72969" tIns="36485" rIns="72969" bIns="36485">
            <a:spAutoFit/>
          </a:bodyPr>
          <a:lstStyle/>
          <a:p>
            <a:pPr algn="ctr"/>
            <a:endParaRPr lang="en-US" sz="900" dirty="0" smtClean="0"/>
          </a:p>
          <a:p>
            <a:pPr algn="ctr"/>
            <a:endParaRPr lang="en-US" sz="900" dirty="0" smtClean="0"/>
          </a:p>
        </p:txBody>
      </p:sp>
      <p:sp>
        <p:nvSpPr>
          <p:cNvPr id="36" name="Скругленный прямоугольник 35">
            <a:extLst>
              <a:ext uri="{FF2B5EF4-FFF2-40B4-BE49-F238E27FC236}">
                <a16:creationId xmlns=""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476545" y="219918"/>
            <a:ext cx="1919413" cy="205977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Состав рабочей группы</a:t>
            </a:r>
            <a:endParaRPr lang="ru-RU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501624" y="494233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КОНТАКТЫ ДЛЯ ИНВЕСТОРА</a:t>
            </a:r>
            <a:endParaRPr lang="x-non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4321541" y="4638242"/>
            <a:ext cx="136608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b="1" dirty="0" err="1" smtClean="0">
                <a:solidFill>
                  <a:srgbClr val="2B2E31"/>
                </a:solidFill>
                <a:latin typeface="Arial" pitchFamily="34" charset="0"/>
                <a:cs typeface="Arial" pitchFamily="34" charset="0"/>
              </a:rPr>
              <a:t>Колибердин</a:t>
            </a:r>
            <a:r>
              <a:rPr lang="ru-RU" sz="1100" b="1" dirty="0" smtClean="0">
                <a:solidFill>
                  <a:srgbClr val="2B2E31"/>
                </a:solidFill>
                <a:latin typeface="Arial" pitchFamily="34" charset="0"/>
                <a:cs typeface="Arial" pitchFamily="34" charset="0"/>
              </a:rPr>
              <a:t> Р.О.</a:t>
            </a:r>
            <a:endParaRPr lang="ru-RU" sz="1100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3860484" y="4892313"/>
            <a:ext cx="22067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177"/>
              </a:lnSpc>
              <a:spcBef>
                <a:spcPts val="98"/>
              </a:spcBef>
            </a:pPr>
            <a:r>
              <a:rPr lang="ru-RU" sz="1100" dirty="0" smtClean="0">
                <a:solidFill>
                  <a:srgbClr val="2B2E31"/>
                </a:solidFill>
                <a:latin typeface="Arial" pitchFamily="34" charset="0"/>
                <a:cs typeface="Arial" pitchFamily="34" charset="0"/>
              </a:rPr>
              <a:t>Начальник управления </a:t>
            </a:r>
            <a:r>
              <a:rPr lang="ru-RU" sz="1100" dirty="0" err="1" smtClean="0">
                <a:solidFill>
                  <a:srgbClr val="2B2E31"/>
                </a:solidFill>
                <a:latin typeface="Arial" pitchFamily="34" charset="0"/>
                <a:cs typeface="Arial" pitchFamily="34" charset="0"/>
              </a:rPr>
              <a:t>земельно-имущестенных</a:t>
            </a:r>
            <a:r>
              <a:rPr lang="ru-RU" sz="1100" dirty="0" smtClean="0">
                <a:solidFill>
                  <a:srgbClr val="2B2E31"/>
                </a:solidFill>
                <a:latin typeface="Arial" pitchFamily="34" charset="0"/>
                <a:cs typeface="Arial" pitchFamily="34" charset="0"/>
              </a:rPr>
              <a:t> отношений администрации ММР</a:t>
            </a:r>
            <a:endParaRPr lang="ru-RU"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3743873" y="5487001"/>
            <a:ext cx="2426208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900" dirty="0" smtClean="0">
                <a:latin typeface="Arial" pitchFamily="34" charset="0"/>
                <a:cs typeface="Arial" pitchFamily="34" charset="0"/>
              </a:rPr>
              <a:t>г.Маркс, пр.Ленина, д.18</a:t>
            </a:r>
          </a:p>
          <a:p>
            <a:pPr algn="ctr"/>
            <a:r>
              <a:rPr lang="ru-RU" sz="900" dirty="0" smtClean="0">
                <a:latin typeface="Arial" pitchFamily="34" charset="0"/>
                <a:cs typeface="Arial" pitchFamily="34" charset="0"/>
              </a:rPr>
              <a:t>Тел.: 84567 5-30-84</a:t>
            </a:r>
          </a:p>
          <a:p>
            <a:pPr algn="ctr"/>
            <a:r>
              <a:rPr lang="ru-RU" sz="900" dirty="0" err="1" smtClean="0">
                <a:latin typeface="Arial" pitchFamily="34" charset="0"/>
                <a:cs typeface="Arial" pitchFamily="34" charset="0"/>
              </a:rPr>
              <a:t>Эл.почта</a:t>
            </a:r>
            <a:r>
              <a:rPr lang="ru-RU" sz="9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sz="900" dirty="0" smtClean="0">
                <a:latin typeface="Arial" pitchFamily="34" charset="0"/>
                <a:cs typeface="Arial" pitchFamily="34" charset="0"/>
              </a:rPr>
              <a:t>marks-econom@mail.ru</a:t>
            </a:r>
            <a:endParaRPr lang="ru-RU" sz="9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2" name="object 8"/>
          <p:cNvPicPr/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588584" y="4076809"/>
            <a:ext cx="396710" cy="602008"/>
          </a:xfrm>
          <a:prstGeom prst="rect">
            <a:avLst/>
          </a:prstGeom>
        </p:spPr>
      </p:pic>
      <p:sp>
        <p:nvSpPr>
          <p:cNvPr id="43" name="Прямоугольник 42"/>
          <p:cNvSpPr/>
          <p:nvPr/>
        </p:nvSpPr>
        <p:spPr>
          <a:xfrm>
            <a:off x="7312725" y="4683592"/>
            <a:ext cx="1366080" cy="2689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 err="1" smtClean="0">
                <a:solidFill>
                  <a:srgbClr val="2B2E31"/>
                </a:solidFill>
                <a:latin typeface="Arial" pitchFamily="34" charset="0"/>
                <a:cs typeface="Arial" pitchFamily="34" charset="0"/>
              </a:rPr>
              <a:t>Шевела</a:t>
            </a:r>
            <a:r>
              <a:rPr lang="ru-RU" sz="1100" b="1" dirty="0" smtClean="0">
                <a:solidFill>
                  <a:srgbClr val="2B2E31"/>
                </a:solidFill>
                <a:latin typeface="Arial" pitchFamily="34" charset="0"/>
                <a:cs typeface="Arial" pitchFamily="34" charset="0"/>
              </a:rPr>
              <a:t> В.В.</a:t>
            </a:r>
            <a:endParaRPr lang="ru-RU" sz="1100" dirty="0"/>
          </a:p>
        </p:txBody>
      </p:sp>
      <p:sp>
        <p:nvSpPr>
          <p:cNvPr id="45" name="Прямоугольник 44"/>
          <p:cNvSpPr/>
          <p:nvPr/>
        </p:nvSpPr>
        <p:spPr>
          <a:xfrm>
            <a:off x="7030039" y="4900416"/>
            <a:ext cx="172516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177"/>
              </a:lnSpc>
              <a:spcBef>
                <a:spcPts val="98"/>
              </a:spcBef>
            </a:pPr>
            <a:r>
              <a:rPr lang="ru-RU" sz="1100" dirty="0" smtClean="0">
                <a:solidFill>
                  <a:srgbClr val="2B2E31"/>
                </a:solidFill>
                <a:latin typeface="Arial" pitchFamily="34" charset="0"/>
                <a:cs typeface="Arial" pitchFamily="34" charset="0"/>
              </a:rPr>
              <a:t>Начальник управления сельского хозяйства администрации ММР</a:t>
            </a:r>
            <a:endParaRPr lang="ru-RU"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6690163" y="5170362"/>
            <a:ext cx="2429998" cy="766180"/>
          </a:xfrm>
          <a:prstGeom prst="rect">
            <a:avLst/>
          </a:prstGeom>
        </p:spPr>
        <p:txBody>
          <a:bodyPr wrap="square" lIns="72969" tIns="36485" rIns="72969" bIns="36485">
            <a:spAutoFit/>
          </a:bodyPr>
          <a:lstStyle/>
          <a:p>
            <a:pPr algn="ctr"/>
            <a:endParaRPr lang="en-US" sz="900" dirty="0" smtClean="0"/>
          </a:p>
          <a:p>
            <a:pPr algn="ctr"/>
            <a:endParaRPr lang="en-US" sz="900" dirty="0" smtClean="0"/>
          </a:p>
          <a:p>
            <a:pPr algn="ctr"/>
            <a:r>
              <a:rPr lang="ru-RU" sz="900" dirty="0" smtClean="0">
                <a:latin typeface="Arial" pitchFamily="34" charset="0"/>
                <a:cs typeface="Arial" pitchFamily="34" charset="0"/>
              </a:rPr>
              <a:t>г.Маркс, пр.Ленина, д.18</a:t>
            </a:r>
          </a:p>
          <a:p>
            <a:pPr algn="ctr"/>
            <a:r>
              <a:rPr lang="ru-RU" sz="900" dirty="0" smtClean="0">
                <a:latin typeface="Arial" pitchFamily="34" charset="0"/>
                <a:cs typeface="Arial" pitchFamily="34" charset="0"/>
              </a:rPr>
              <a:t>Тел.: 84567 5-11-43</a:t>
            </a:r>
          </a:p>
          <a:p>
            <a:pPr algn="ctr"/>
            <a:r>
              <a:rPr lang="ru-RU" sz="900" dirty="0" err="1" smtClean="0">
                <a:latin typeface="Arial" pitchFamily="34" charset="0"/>
                <a:cs typeface="Arial" pitchFamily="34" charset="0"/>
              </a:rPr>
              <a:t>Эл.почта</a:t>
            </a:r>
            <a:r>
              <a:rPr lang="ru-RU" sz="9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sz="900" dirty="0" smtClean="0">
                <a:latin typeface="Arial" pitchFamily="34" charset="0"/>
                <a:cs typeface="Arial" pitchFamily="34" charset="0"/>
              </a:rPr>
              <a:t>marks-econom@mail.ru</a:t>
            </a:r>
            <a:endParaRPr lang="ru-RU" sz="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="" xmlns:a16="http://schemas.microsoft.com/office/drawing/2014/main" id="{C97A2683-7003-BF9E-F7F8-75D8D09B1124}"/>
              </a:ext>
            </a:extLst>
          </p:cNvPr>
          <p:cNvSpPr txBox="1"/>
          <p:nvPr/>
        </p:nvSpPr>
        <p:spPr>
          <a:xfrm>
            <a:off x="615999" y="6541160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МАРКСОВСКОГО МУНИЦИПАЛЬНОГО РАЙОНА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2" name="Picture 2" descr="C:\Users\нигматулинаои\Desktop\для презентации\Герб Маркс - без фона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50335" y="13063"/>
            <a:ext cx="655665" cy="7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Скругленный прямоугольник 73">
            <a:extLst>
              <a:ext uri="{FF2B5EF4-FFF2-40B4-BE49-F238E27FC236}">
                <a16:creationId xmlns="" xmlns:a16="http://schemas.microsoft.com/office/drawing/2014/main" id="{2B56E9F4-E4FE-07B5-1673-7C188D637F75}"/>
              </a:ext>
            </a:extLst>
          </p:cNvPr>
          <p:cNvSpPr/>
          <p:nvPr/>
        </p:nvSpPr>
        <p:spPr>
          <a:xfrm>
            <a:off x="7649382" y="3571592"/>
            <a:ext cx="2104138" cy="2376000"/>
          </a:xfrm>
          <a:prstGeom prst="roundRect">
            <a:avLst>
              <a:gd name="adj" fmla="val 12575"/>
            </a:avLst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6" name="TextBox 75">
            <a:extLst>
              <a:ext uri="{FF2B5EF4-FFF2-40B4-BE49-F238E27FC236}">
                <a16:creationId xmlns="" xmlns:a16="http://schemas.microsoft.com/office/drawing/2014/main" id="{4E843EC5-B93D-014D-3D45-983FBD45BCAE}"/>
              </a:ext>
            </a:extLst>
          </p:cNvPr>
          <p:cNvSpPr txBox="1"/>
          <p:nvPr/>
        </p:nvSpPr>
        <p:spPr>
          <a:xfrm>
            <a:off x="7755295" y="4456956"/>
            <a:ext cx="1828091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latin typeface="Arial" panose="020B0604020202020204" pitchFamily="34" charset="0"/>
                <a:cs typeface="Arial" panose="020B0604020202020204" pitchFamily="34" charset="0"/>
              </a:rPr>
              <a:t>безработные </a:t>
            </a:r>
            <a:r>
              <a:rPr lang="ru-RU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граждане</a:t>
            </a:r>
            <a:endParaRPr lang="x-none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>
            <a:extLst>
              <a:ext uri="{FF2B5EF4-FFF2-40B4-BE49-F238E27FC236}">
                <a16:creationId xmlns="" xmlns:a16="http://schemas.microsoft.com/office/drawing/2014/main" id="{3A2C6274-4B9B-F40B-8680-725F6BB96DFB}"/>
              </a:ext>
            </a:extLst>
          </p:cNvPr>
          <p:cNvSpPr/>
          <p:nvPr/>
        </p:nvSpPr>
        <p:spPr>
          <a:xfrm>
            <a:off x="5343276" y="3569879"/>
            <a:ext cx="2261681" cy="2376000"/>
          </a:xfrm>
          <a:prstGeom prst="roundRect">
            <a:avLst>
              <a:gd name="adj" fmla="val 12575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ЗАНЯТОСТЬ И ДОХОДЫ НАСЕЛЕНИЯ</a:t>
            </a:r>
            <a:endParaRPr lang="x-non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=""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1887583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занятость и доходы населения</a:t>
            </a:r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="" xmlns:a16="http://schemas.microsoft.com/office/drawing/2014/main" id="{88543F39-1862-225F-676D-5EA9ED5042F5}"/>
              </a:ext>
            </a:extLst>
          </p:cNvPr>
          <p:cNvSpPr/>
          <p:nvPr/>
        </p:nvSpPr>
        <p:spPr>
          <a:xfrm>
            <a:off x="636743" y="3970733"/>
            <a:ext cx="4497839" cy="2376000"/>
          </a:xfrm>
          <a:prstGeom prst="roundRect">
            <a:avLst>
              <a:gd name="adj" fmla="val 12202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97D06431-2278-115D-A93F-C4A505FF50CB}"/>
              </a:ext>
            </a:extLst>
          </p:cNvPr>
          <p:cNvSpPr txBox="1"/>
          <p:nvPr/>
        </p:nvSpPr>
        <p:spPr>
          <a:xfrm>
            <a:off x="365759" y="3699372"/>
            <a:ext cx="4469886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СРЕДНЕМЕСЯЧНАЯ ЗАРАБОТНАЯ </a:t>
            </a:r>
            <a: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РАБОТНИКОВ</a:t>
            </a:r>
            <a:endParaRPr lang="ru-RU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ОСНОВНЫМ ОТРАСЛЯМ В  2024 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ГОДУ</a:t>
            </a:r>
          </a:p>
        </p:txBody>
      </p:sp>
      <p:graphicFrame>
        <p:nvGraphicFramePr>
          <p:cNvPr id="24" name="Диаграмма 23">
            <a:extLst>
              <a:ext uri="{FF2B5EF4-FFF2-40B4-BE49-F238E27FC236}">
                <a16:creationId xmlns="" xmlns:a16="http://schemas.microsoft.com/office/drawing/2014/main" id="{28A48725-C2BB-5FD4-9E15-191D5785456F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3719778794"/>
              </p:ext>
            </p:extLst>
          </p:nvPr>
        </p:nvGraphicFramePr>
        <p:xfrm>
          <a:off x="488515" y="4182035"/>
          <a:ext cx="4862713" cy="19970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5" name="Таблица 44">
            <a:extLst>
              <a:ext uri="{FF2B5EF4-FFF2-40B4-BE49-F238E27FC236}">
                <a16:creationId xmlns="" xmlns:a16="http://schemas.microsoft.com/office/drawing/2014/main" id="{01D18615-3BD4-9047-32C3-3CA2012B6F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997475108"/>
              </p:ext>
            </p:extLst>
          </p:nvPr>
        </p:nvGraphicFramePr>
        <p:xfrm>
          <a:off x="2035150" y="1021278"/>
          <a:ext cx="5432450" cy="25175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1326">
                  <a:extLst>
                    <a:ext uri="{9D8B030D-6E8A-4147-A177-3AD203B41FA5}">
                      <a16:colId xmlns="" xmlns:a16="http://schemas.microsoft.com/office/drawing/2014/main" val="3318199641"/>
                    </a:ext>
                  </a:extLst>
                </a:gridCol>
                <a:gridCol w="589216">
                  <a:extLst>
                    <a:ext uri="{9D8B030D-6E8A-4147-A177-3AD203B41FA5}">
                      <a16:colId xmlns="" xmlns:a16="http://schemas.microsoft.com/office/drawing/2014/main" val="1343176932"/>
                    </a:ext>
                  </a:extLst>
                </a:gridCol>
                <a:gridCol w="978928">
                  <a:extLst>
                    <a:ext uri="{9D8B030D-6E8A-4147-A177-3AD203B41FA5}">
                      <a16:colId xmlns="" xmlns:a16="http://schemas.microsoft.com/office/drawing/2014/main" val="2111604541"/>
                    </a:ext>
                  </a:extLst>
                </a:gridCol>
                <a:gridCol w="1086490">
                  <a:extLst>
                    <a:ext uri="{9D8B030D-6E8A-4147-A177-3AD203B41FA5}">
                      <a16:colId xmlns="" xmlns:a16="http://schemas.microsoft.com/office/drawing/2014/main" val="2298273598"/>
                    </a:ext>
                  </a:extLst>
                </a:gridCol>
                <a:gridCol w="1086490"/>
              </a:tblGrid>
              <a:tr h="251903">
                <a:tc>
                  <a:txBody>
                    <a:bodyPr/>
                    <a:lstStyle/>
                    <a:p>
                      <a:pPr algn="ctr"/>
                      <a:r>
                        <a:rPr lang="x-none" sz="1000" b="1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ПОКАЗАТЕЛИ</a:t>
                      </a:r>
                    </a:p>
                  </a:txBody>
                  <a:tcPr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000" b="1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ЕД. ИЗМ</a:t>
                      </a:r>
                    </a:p>
                  </a:txBody>
                  <a:tcPr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000" b="1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</a:t>
                      </a:r>
                      <a:r>
                        <a:rPr lang="ru-RU" sz="1000" b="1" i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x-none" sz="1000" b="1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x-none" sz="1000" b="1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ГОД</a:t>
                      </a:r>
                    </a:p>
                  </a:txBody>
                  <a:tcPr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000" b="1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</a:t>
                      </a:r>
                      <a:r>
                        <a:rPr lang="ru-RU" sz="1000" b="1" i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x-none" sz="1000" b="1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x-none" sz="1000" b="1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ГОД</a:t>
                      </a:r>
                    </a:p>
                  </a:txBody>
                  <a:tcPr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i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</a:t>
                      </a:r>
                      <a:r>
                        <a:rPr lang="ru-RU" sz="1000" b="1" i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состоянию на 01.01.2025 года</a:t>
                      </a:r>
                      <a:endParaRPr lang="x-none" sz="1000" b="1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68852991"/>
                  </a:ext>
                </a:extLst>
              </a:tr>
              <a:tr h="656310">
                <a:tc rowSpan="2">
                  <a:txBody>
                    <a:bodyPr/>
                    <a:lstStyle/>
                    <a:p>
                      <a:r>
                        <a:rPr lang="ru-RU" sz="10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</a:t>
                      </a:r>
                      <a:r>
                        <a:rPr lang="x-none" sz="10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реднемесячная заработная плата </a:t>
                      </a:r>
                      <a:r>
                        <a:rPr lang="x-none" sz="1000" b="1" i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одного </a:t>
                      </a:r>
                      <a:r>
                        <a:rPr lang="x-none" sz="1000" b="1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работающего</a:t>
                      </a:r>
                      <a:r>
                        <a:rPr lang="ru-RU" sz="1000" b="1" i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x-none" sz="1000" b="1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 </a:t>
                      </a:r>
                      <a:r>
                        <a:rPr lang="ru-RU" sz="10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крупным и средним</a:t>
                      </a:r>
                      <a:r>
                        <a:rPr lang="x-none" sz="1000" b="1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предприяти</a:t>
                      </a:r>
                      <a:r>
                        <a:rPr lang="ru-RU" sz="10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ям</a:t>
                      </a:r>
                      <a:endParaRPr lang="x-none" sz="10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400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0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руб.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34 697,5</a:t>
                      </a:r>
                      <a:endParaRPr lang="x-none" sz="10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40 692,5</a:t>
                      </a:r>
                      <a:endParaRPr lang="x-none" sz="10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48 466,1</a:t>
                      </a:r>
                      <a:endParaRPr lang="x-none" sz="10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35506270"/>
                  </a:ext>
                </a:extLst>
              </a:tr>
              <a:tr h="656310">
                <a:tc v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x-none" sz="10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113,4</a:t>
                      </a:r>
                      <a:endParaRPr lang="x-none" sz="10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117,6</a:t>
                      </a:r>
                      <a:endParaRPr lang="x-none" sz="10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118,4%</a:t>
                      </a:r>
                      <a:endParaRPr lang="x-none" sz="10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67235586"/>
                  </a:ext>
                </a:extLst>
              </a:tr>
              <a:tr h="656310">
                <a:tc>
                  <a:txBody>
                    <a:bodyPr/>
                    <a:lstStyle/>
                    <a:p>
                      <a:r>
                        <a:rPr lang="ru-RU" sz="10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</a:t>
                      </a:r>
                      <a:r>
                        <a:rPr lang="x-none" sz="10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реднемесячная заработная плата </a:t>
                      </a:r>
                      <a:r>
                        <a:rPr lang="x-none" sz="1000" b="1" i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 </a:t>
                      </a:r>
                      <a:r>
                        <a:rPr lang="ru-RU" sz="10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Саратовской </a:t>
                      </a:r>
                      <a:r>
                        <a:rPr lang="x-none" sz="1000" b="1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области</a:t>
                      </a:r>
                      <a:endParaRPr lang="x-none" sz="10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400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0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руб.</a:t>
                      </a:r>
                    </a:p>
                  </a:txBody>
                  <a:tcPr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42 916,6</a:t>
                      </a:r>
                      <a:endParaRPr lang="x-none" sz="10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51 354,4</a:t>
                      </a:r>
                      <a:endParaRPr lang="x-none" sz="10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58 019</a:t>
                      </a:r>
                      <a:endParaRPr lang="x-none" sz="10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1879490"/>
                  </a:ext>
                </a:extLst>
              </a:tr>
            </a:tbl>
          </a:graphicData>
        </a:graphic>
      </p:graphicFrame>
      <p:sp>
        <p:nvSpPr>
          <p:cNvPr id="67" name="TextBox 66">
            <a:extLst>
              <a:ext uri="{FF2B5EF4-FFF2-40B4-BE49-F238E27FC236}">
                <a16:creationId xmlns="" xmlns:a16="http://schemas.microsoft.com/office/drawing/2014/main" id="{423ED422-DF9E-9D1D-A2F9-831F081A251F}"/>
              </a:ext>
            </a:extLst>
          </p:cNvPr>
          <p:cNvSpPr txBox="1"/>
          <p:nvPr/>
        </p:nvSpPr>
        <p:spPr>
          <a:xfrm>
            <a:off x="5332565" y="4026088"/>
            <a:ext cx="2030344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0,3%</a:t>
            </a:r>
            <a:endParaRPr lang="x-non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="" xmlns:a16="http://schemas.microsoft.com/office/drawing/2014/main" id="{BEBF4CEF-8376-EA30-4646-371E66EC9A7B}"/>
              </a:ext>
            </a:extLst>
          </p:cNvPr>
          <p:cNvSpPr txBox="1"/>
          <p:nvPr/>
        </p:nvSpPr>
        <p:spPr>
          <a:xfrm>
            <a:off x="5368190" y="4409454"/>
            <a:ext cx="1840132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регистрируемая</a:t>
            </a:r>
            <a:r>
              <a:rPr lang="ru-RU" sz="900" b="1" dirty="0">
                <a:latin typeface="Arial" panose="020B0604020202020204" pitchFamily="34" charset="0"/>
                <a:cs typeface="Arial" panose="020B0604020202020204" pitchFamily="34" charset="0"/>
              </a:rPr>
              <a:t> безработица </a:t>
            </a:r>
            <a:endParaRPr lang="x-none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Скругленный прямоугольник 68">
            <a:extLst>
              <a:ext uri="{FF2B5EF4-FFF2-40B4-BE49-F238E27FC236}">
                <a16:creationId xmlns="" xmlns:a16="http://schemas.microsoft.com/office/drawing/2014/main" id="{DE570A78-46A9-3F07-36FA-94EF1D510C3A}"/>
              </a:ext>
            </a:extLst>
          </p:cNvPr>
          <p:cNvSpPr/>
          <p:nvPr/>
        </p:nvSpPr>
        <p:spPr>
          <a:xfrm>
            <a:off x="5388703" y="4983046"/>
            <a:ext cx="519804" cy="180000"/>
          </a:xfrm>
          <a:prstGeom prst="roundRect">
            <a:avLst>
              <a:gd name="adj" fmla="val 50000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x-none" sz="9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" name="Рисунок 70" descr="Отменить подписку со сплошной заливкой">
            <a:extLst>
              <a:ext uri="{FF2B5EF4-FFF2-40B4-BE49-F238E27FC236}">
                <a16:creationId xmlns="" xmlns:a16="http://schemas.microsoft.com/office/drawing/2014/main" id="{96BAE458-C0B9-5E94-E09C-84ADC48272EE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  <a:lum bright="-51000"/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740786" y="3579240"/>
            <a:ext cx="360000" cy="360000"/>
          </a:xfrm>
          <a:prstGeom prst="rect">
            <a:avLst/>
          </a:prstGeom>
        </p:spPr>
      </p:pic>
      <p:pic>
        <p:nvPicPr>
          <p:cNvPr id="73" name="Рисунок 72" descr="Уменьшить со сплошной заливкой">
            <a:extLst>
              <a:ext uri="{FF2B5EF4-FFF2-40B4-BE49-F238E27FC236}">
                <a16:creationId xmlns="" xmlns:a16="http://schemas.microsoft.com/office/drawing/2014/main" id="{F7DE0371-C049-15C0-FB63-F322CF1A11EA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prstClr val="black"/>
              <a:schemeClr val="accent1">
                <a:tint val="45000"/>
                <a:satMod val="400000"/>
              </a:schemeClr>
            </a:duotone>
            <a:lum bright="-80000"/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137212" y="3638773"/>
            <a:ext cx="360000" cy="360000"/>
          </a:xfrm>
          <a:prstGeom prst="rect">
            <a:avLst/>
          </a:prstGeom>
        </p:spPr>
      </p:pic>
      <p:sp>
        <p:nvSpPr>
          <p:cNvPr id="79" name="TextBox 78">
            <a:extLst>
              <a:ext uri="{FF2B5EF4-FFF2-40B4-BE49-F238E27FC236}">
                <a16:creationId xmlns="" xmlns:a16="http://schemas.microsoft.com/office/drawing/2014/main" id="{722792DB-D6F2-13EE-AD40-3281D52F5D03}"/>
              </a:ext>
            </a:extLst>
          </p:cNvPr>
          <p:cNvSpPr txBox="1"/>
          <p:nvPr/>
        </p:nvSpPr>
        <p:spPr>
          <a:xfrm>
            <a:off x="7730073" y="4048587"/>
            <a:ext cx="51804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100 </a:t>
            </a:r>
            <a:endParaRPr lang="x-non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="" xmlns:a16="http://schemas.microsoft.com/office/drawing/2014/main" id="{D265CD84-16A0-1463-24A7-04BB3B4AC8B8}"/>
              </a:ext>
            </a:extLst>
          </p:cNvPr>
          <p:cNvSpPr txBox="1"/>
          <p:nvPr/>
        </p:nvSpPr>
        <p:spPr>
          <a:xfrm>
            <a:off x="8281162" y="4199960"/>
            <a:ext cx="383645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чел</a:t>
            </a:r>
            <a:r>
              <a:rPr lang="ru-RU" sz="10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x-none" sz="10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="" xmlns:a16="http://schemas.microsoft.com/office/drawing/2014/main" id="{C1F7855C-3C0A-4AA7-EFF7-C1E794F9135E}"/>
              </a:ext>
            </a:extLst>
          </p:cNvPr>
          <p:cNvSpPr txBox="1"/>
          <p:nvPr/>
        </p:nvSpPr>
        <p:spPr>
          <a:xfrm>
            <a:off x="7623954" y="6329880"/>
            <a:ext cx="4277517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600" i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*Нетрудоустроенные граждане на 01.01.2023 </a:t>
            </a:r>
            <a:endParaRPr lang="x-none" sz="600" i="1" dirty="0">
              <a:solidFill>
                <a:srgbClr val="A6A6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7259A5D2-BA6C-18B9-A53B-3BE1381C4120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МАРКСОВСКОГО МУНИЦИПАЛЬНОГО РАЙОНА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D7D2CD61-52B2-2F21-B305-8346B1FF7764}"/>
              </a:ext>
            </a:extLst>
          </p:cNvPr>
          <p:cNvSpPr txBox="1"/>
          <p:nvPr/>
        </p:nvSpPr>
        <p:spPr>
          <a:xfrm>
            <a:off x="7728668" y="5263763"/>
            <a:ext cx="2035534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ПОКАЗАТЕЛИ </a:t>
            </a:r>
          </a:p>
          <a:p>
            <a:pPr algn="ctr"/>
            <a:r>
              <a:rPr lang="ru-RU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МАРКСОВСКОГО МУНИЦИПАЛЬНОГО РАЙОНА </a:t>
            </a:r>
          </a:p>
          <a:p>
            <a:pPr algn="ctr"/>
            <a:r>
              <a:rPr lang="ru-RU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 01.01.2025</a:t>
            </a:r>
            <a:endParaRPr lang="x-none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5D23F441-3CBA-940B-B7FB-81A8DF61A225}"/>
              </a:ext>
            </a:extLst>
          </p:cNvPr>
          <p:cNvSpPr txBox="1"/>
          <p:nvPr/>
        </p:nvSpPr>
        <p:spPr>
          <a:xfrm>
            <a:off x="5441011" y="5231958"/>
            <a:ext cx="1961653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ПОКАЗАТЕЛИ МАРКСОВСКОГО МУНИЦИПАЛЬНОГО РАЙОНА) </a:t>
            </a:r>
            <a:endParaRPr lang="ru-RU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01.01.2025</a:t>
            </a:r>
            <a:endParaRPr lang="x-none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Picture 2" descr="C:\Users\нигматулинаои\Desktop\для презентации\Герб Маркс - без фона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50335" y="0"/>
            <a:ext cx="655665" cy="7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1731039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Номер слайда 50">
            <a:extLst>
              <a:ext uri="{FF2B5EF4-FFF2-40B4-BE49-F238E27FC236}">
                <a16:creationId xmlns:a16="http://schemas.microsoft.com/office/drawing/2014/main" xmlns="" id="{44424661-66FD-8F93-DC83-63C5A9828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7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 descr="Ракета со сплошной заливкой">
            <a:extLst>
              <a:ext uri="{FF2B5EF4-FFF2-40B4-BE49-F238E27FC236}">
                <a16:creationId xmlns:a16="http://schemas.microsoft.com/office/drawing/2014/main" xmlns="" id="{79C47C02-F045-DB00-ED8E-FA048A96B4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022194" y="3708143"/>
            <a:ext cx="342359" cy="342359"/>
          </a:xfrm>
          <a:prstGeom prst="rect">
            <a:avLst/>
          </a:prstGeom>
        </p:spPr>
      </p:pic>
      <p:pic>
        <p:nvPicPr>
          <p:cNvPr id="14" name="Рисунок 13" descr="Русский Каседрал со сплошной заливкой">
            <a:extLst>
              <a:ext uri="{FF2B5EF4-FFF2-40B4-BE49-F238E27FC236}">
                <a16:creationId xmlns:a16="http://schemas.microsoft.com/office/drawing/2014/main" xmlns="" id="{5EB91455-B4B9-D3A9-27F3-0A6A54CDA3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612414" y="3651972"/>
            <a:ext cx="312963" cy="312963"/>
          </a:xfrm>
          <a:prstGeom prst="rect">
            <a:avLst/>
          </a:prstGeom>
        </p:spPr>
      </p:pic>
      <p:pic>
        <p:nvPicPr>
          <p:cNvPr id="24" name="Рисунок 23" descr="Указатель со сплошной заливкой">
            <a:extLst>
              <a:ext uri="{FF2B5EF4-FFF2-40B4-BE49-F238E27FC236}">
                <a16:creationId xmlns:a16="http://schemas.microsoft.com/office/drawing/2014/main" xmlns="" id="{9C749ECD-066C-5BEC-4B20-1B23A3233DF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5179806" y="1514323"/>
            <a:ext cx="366413" cy="366413"/>
          </a:xfrm>
          <a:prstGeom prst="rect">
            <a:avLst/>
          </a:prstGeom>
        </p:spPr>
      </p:pic>
      <p:sp>
        <p:nvSpPr>
          <p:cNvPr id="41" name="Скругленный прямоугольник 40">
            <a:extLst>
              <a:ext uri="{FF2B5EF4-FFF2-40B4-BE49-F238E27FC236}">
                <a16:creationId xmlns:a16="http://schemas.microsoft.com/office/drawing/2014/main" xmlns="" id="{9B83FABD-A56B-D9B1-C69E-50C46E0F43F7}"/>
              </a:ext>
            </a:extLst>
          </p:cNvPr>
          <p:cNvSpPr/>
          <p:nvPr/>
        </p:nvSpPr>
        <p:spPr>
          <a:xfrm>
            <a:off x="154379" y="824089"/>
            <a:ext cx="4726379" cy="2643505"/>
          </a:xfrm>
          <a:prstGeom prst="roundRect">
            <a:avLst>
              <a:gd name="adj" fmla="val 24466"/>
            </a:avLst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3" name="Скругленный прямоугольник 42">
            <a:extLst>
              <a:ext uri="{FF2B5EF4-FFF2-40B4-BE49-F238E27FC236}">
                <a16:creationId xmlns:a16="http://schemas.microsoft.com/office/drawing/2014/main" xmlns="" id="{9B83FABD-A56B-D9B1-C69E-50C46E0F43F7}"/>
              </a:ext>
            </a:extLst>
          </p:cNvPr>
          <p:cNvSpPr/>
          <p:nvPr/>
        </p:nvSpPr>
        <p:spPr>
          <a:xfrm>
            <a:off x="4928260" y="771896"/>
            <a:ext cx="4813464" cy="2289356"/>
          </a:xfrm>
          <a:prstGeom prst="roundRect">
            <a:avLst>
              <a:gd name="adj" fmla="val 24466"/>
            </a:avLst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3" name="Text Box 3"/>
          <p:cNvSpPr txBox="1">
            <a:spLocks noChangeArrowheads="1"/>
          </p:cNvSpPr>
          <p:nvPr/>
        </p:nvSpPr>
        <p:spPr bwMode="auto">
          <a:xfrm>
            <a:off x="358312" y="4892061"/>
            <a:ext cx="4666912" cy="1703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eaLnBrk="0" hangingPunct="0">
              <a:spcBef>
                <a:spcPts val="850"/>
              </a:spcBef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3200">
                <a:solidFill>
                  <a:srgbClr val="000000"/>
                </a:solidFill>
                <a:latin typeface="Calibri" pitchFamily="34" charset="0"/>
                <a:cs typeface="Tahoma" pitchFamily="34" charset="0"/>
              </a:defRPr>
            </a:lvl1pPr>
            <a:lvl2pPr eaLnBrk="0" hangingPunct="0">
              <a:spcBef>
                <a:spcPts val="750"/>
              </a:spcBef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800">
                <a:solidFill>
                  <a:srgbClr val="000000"/>
                </a:solidFill>
                <a:latin typeface="Calibri" pitchFamily="34" charset="0"/>
                <a:cs typeface="Tahoma" pitchFamily="34" charset="0"/>
              </a:defRPr>
            </a:lvl2pPr>
            <a:lvl3pPr eaLnBrk="0" hangingPunct="0">
              <a:spcBef>
                <a:spcPts val="650"/>
              </a:spcBef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400">
                <a:solidFill>
                  <a:srgbClr val="000000"/>
                </a:solidFill>
                <a:latin typeface="Calibri" pitchFamily="34" charset="0"/>
                <a:cs typeface="Tahoma" pitchFamily="34" charset="0"/>
              </a:defRPr>
            </a:lvl3pPr>
            <a:lvl4pPr eaLnBrk="0" hangingPunct="0">
              <a:spcBef>
                <a:spcPts val="550"/>
              </a:spcBef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000">
                <a:solidFill>
                  <a:srgbClr val="000000"/>
                </a:solidFill>
                <a:latin typeface="Calibri" pitchFamily="34" charset="0"/>
                <a:cs typeface="Tahoma" pitchFamily="34" charset="0"/>
              </a:defRPr>
            </a:lvl4pPr>
            <a:lvl5pPr eaLnBrk="0" hangingPunct="0">
              <a:spcBef>
                <a:spcPts val="550"/>
              </a:spcBef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000">
                <a:solidFill>
                  <a:srgbClr val="000000"/>
                </a:solidFill>
                <a:latin typeface="Calibri" pitchFamily="34" charset="0"/>
                <a:cs typeface="Tahoma" pitchFamily="34" charset="0"/>
              </a:defRPr>
            </a:lvl5pPr>
            <a:lvl6pPr marL="2514600" indent="-228600" defTabSz="449263" eaLnBrk="0" fontAlgn="base" hangingPunct="0">
              <a:spcBef>
                <a:spcPts val="550"/>
              </a:spcBef>
              <a:spcAft>
                <a:spcPts val="5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000">
                <a:solidFill>
                  <a:srgbClr val="000000"/>
                </a:solidFill>
                <a:latin typeface="Calibri" pitchFamily="34" charset="0"/>
                <a:cs typeface="Tahoma" pitchFamily="34" charset="0"/>
              </a:defRPr>
            </a:lvl6pPr>
            <a:lvl7pPr marL="2971800" indent="-228600" defTabSz="449263" eaLnBrk="0" fontAlgn="base" hangingPunct="0">
              <a:spcBef>
                <a:spcPts val="550"/>
              </a:spcBef>
              <a:spcAft>
                <a:spcPts val="5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000">
                <a:solidFill>
                  <a:srgbClr val="000000"/>
                </a:solidFill>
                <a:latin typeface="Calibri" pitchFamily="34" charset="0"/>
                <a:cs typeface="Tahoma" pitchFamily="34" charset="0"/>
              </a:defRPr>
            </a:lvl7pPr>
            <a:lvl8pPr marL="3429000" indent="-228600" defTabSz="449263" eaLnBrk="0" fontAlgn="base" hangingPunct="0">
              <a:spcBef>
                <a:spcPts val="550"/>
              </a:spcBef>
              <a:spcAft>
                <a:spcPts val="5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000">
                <a:solidFill>
                  <a:srgbClr val="000000"/>
                </a:solidFill>
                <a:latin typeface="Calibri" pitchFamily="34" charset="0"/>
                <a:cs typeface="Tahoma" pitchFamily="34" charset="0"/>
              </a:defRPr>
            </a:lvl8pPr>
            <a:lvl9pPr marL="3886200" indent="-228600" defTabSz="449263" eaLnBrk="0" fontAlgn="base" hangingPunct="0">
              <a:spcBef>
                <a:spcPts val="550"/>
              </a:spcBef>
              <a:spcAft>
                <a:spcPts val="5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000">
                <a:solidFill>
                  <a:srgbClr val="000000"/>
                </a:solidFill>
                <a:latin typeface="Calibri" pitchFamily="34" charset="0"/>
                <a:cs typeface="Tahoma" pitchFamily="34" charset="0"/>
              </a:defRPr>
            </a:lvl9pPr>
          </a:lstStyle>
          <a:p>
            <a:pPr algn="just" eaLnBrk="1" hangingPunct="1">
              <a:spcBef>
                <a:spcPts val="50"/>
              </a:spcBef>
              <a:buClrTx/>
              <a:buFontTx/>
              <a:buNone/>
            </a:pPr>
            <a:r>
              <a:rPr lang="ru-RU" altLang="ru-RU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charset="0"/>
              </a:rPr>
              <a:t>Месторождения</a:t>
            </a:r>
          </a:p>
          <a:p>
            <a:pPr algn="just" eaLnBrk="1" hangingPunct="1">
              <a:spcBef>
                <a:spcPts val="50"/>
              </a:spcBef>
              <a:buClrTx/>
              <a:buFontTx/>
              <a:buNone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Минерально-сырьевые ресурсы представлены месторождениями кирпичных и керамзитовых глин и строительных песков. На территории района эксплуатируются три месторождения глин (</a:t>
            </a:r>
            <a:r>
              <a:rPr lang="ru-RU" sz="1000" dirty="0" err="1" smtClean="0">
                <a:latin typeface="Arial" pitchFamily="34" charset="0"/>
                <a:cs typeface="Arial" pitchFamily="34" charset="0"/>
              </a:rPr>
              <a:t>Бородаевское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, Подлесновское, Павловское) и одно - </a:t>
            </a:r>
            <a:r>
              <a:rPr lang="ru-RU" sz="1000" dirty="0" err="1" smtClean="0">
                <a:latin typeface="Arial" pitchFamily="34" charset="0"/>
                <a:cs typeface="Arial" pitchFamily="34" charset="0"/>
              </a:rPr>
              <a:t>Бородаевское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 - керамзитового сырья. В настоящее время для нужд района используются 5 месторождений строительных песков (Павловское, </a:t>
            </a:r>
            <a:r>
              <a:rPr lang="ru-RU" sz="1000" dirty="0" err="1" smtClean="0">
                <a:latin typeface="Arial" pitchFamily="34" charset="0"/>
                <a:cs typeface="Arial" pitchFamily="34" charset="0"/>
              </a:rPr>
              <a:t>Марксовское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, Орловское, </a:t>
            </a:r>
            <a:r>
              <a:rPr lang="ru-RU" sz="1000" dirty="0" err="1" smtClean="0">
                <a:latin typeface="Arial" pitchFamily="34" charset="0"/>
                <a:cs typeface="Arial" pitchFamily="34" charset="0"/>
              </a:rPr>
              <a:t>Чапаевское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1000" dirty="0" err="1" smtClean="0">
                <a:latin typeface="Arial" pitchFamily="34" charset="0"/>
                <a:cs typeface="Arial" pitchFamily="34" charset="0"/>
              </a:rPr>
              <a:t>Ястребовское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). Кроме того, на территории района эксплуатируются месторождения углеводородного сырья: </a:t>
            </a:r>
            <a:r>
              <a:rPr lang="ru-RU" sz="1000" dirty="0" err="1" smtClean="0">
                <a:latin typeface="Arial" pitchFamily="34" charset="0"/>
                <a:cs typeface="Arial" pitchFamily="34" charset="0"/>
              </a:rPr>
              <a:t>Грязнушинское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1000" dirty="0" err="1" smtClean="0">
                <a:latin typeface="Arial" pitchFamily="34" charset="0"/>
                <a:cs typeface="Arial" pitchFamily="34" charset="0"/>
              </a:rPr>
              <a:t>Фурмановское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1000" dirty="0" err="1" smtClean="0">
                <a:latin typeface="Arial" pitchFamily="34" charset="0"/>
                <a:cs typeface="Arial" pitchFamily="34" charset="0"/>
              </a:rPr>
              <a:t>Мечеткинское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C155AAA7-6F11-C116-F937-E98916006BF3}"/>
              </a:ext>
            </a:extLst>
          </p:cNvPr>
          <p:cNvSpPr txBox="1"/>
          <p:nvPr/>
        </p:nvSpPr>
        <p:spPr>
          <a:xfrm>
            <a:off x="368134" y="659007"/>
            <a:ext cx="4396949" cy="270843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0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r>
              <a:rPr lang="ru-RU" sz="10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ru-RU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Земельные ресурсы</a:t>
            </a:r>
          </a:p>
          <a:p>
            <a:pPr algn="just"/>
            <a:r>
              <a:rPr lang="ru-RU" sz="1000" dirty="0" smtClean="0">
                <a:latin typeface="Arial" pitchFamily="34" charset="0"/>
                <a:cs typeface="Arial" pitchFamily="34" charset="0"/>
              </a:rPr>
              <a:t>Почвообразовательный процесс протекает по степному типу с образованием темно-каштановых почв. На территории района выделены следующие систематические группы почв:</a:t>
            </a:r>
          </a:p>
          <a:p>
            <a:pPr algn="just"/>
            <a:r>
              <a:rPr lang="ru-RU" sz="1000" dirty="0" smtClean="0">
                <a:latin typeface="Arial" pitchFamily="34" charset="0"/>
                <a:cs typeface="Arial" pitchFamily="34" charset="0"/>
              </a:rPr>
              <a:t>- Темно - каштановые террасовые почвы различного механического состава.</a:t>
            </a:r>
          </a:p>
          <a:p>
            <a:pPr algn="just"/>
            <a:r>
              <a:rPr lang="ru-RU" sz="1000" dirty="0" smtClean="0">
                <a:latin typeface="Arial" pitchFamily="34" charset="0"/>
                <a:cs typeface="Arial" pitchFamily="34" charset="0"/>
              </a:rPr>
              <a:t>- Лугово-каштановые почвы, имеющие преимущественно комплексное распространение.</a:t>
            </a:r>
          </a:p>
          <a:p>
            <a:pPr algn="just"/>
            <a:r>
              <a:rPr lang="ru-RU" sz="1000" dirty="0" smtClean="0">
                <a:latin typeface="Arial" pitchFamily="34" charset="0"/>
                <a:cs typeface="Arial" pitchFamily="34" charset="0"/>
              </a:rPr>
              <a:t>- Лугово-лиманные почвы, залегающие в комплексе с темно-каштановыми террасовыми почвами.</a:t>
            </a:r>
          </a:p>
          <a:p>
            <a:pPr algn="just"/>
            <a:r>
              <a:rPr lang="ru-RU" sz="1000" dirty="0" smtClean="0">
                <a:latin typeface="Arial" pitchFamily="34" charset="0"/>
                <a:cs typeface="Arial" pitchFamily="34" charset="0"/>
              </a:rPr>
              <a:t>- Пойменные влажно-луговые слоистые почвы.</a:t>
            </a:r>
          </a:p>
          <a:p>
            <a:pPr algn="just"/>
            <a:r>
              <a:rPr lang="ru-RU" sz="1000" dirty="0" smtClean="0">
                <a:latin typeface="Arial" pitchFamily="34" charset="0"/>
                <a:cs typeface="Arial" pitchFamily="34" charset="0"/>
              </a:rPr>
              <a:t>- Солонцы каштановые, имеющие комплексное распространение с темно-каштановыми террасовыми почвами.</a:t>
            </a:r>
          </a:p>
          <a:p>
            <a:pPr algn="just"/>
            <a:r>
              <a:rPr lang="ru-RU" sz="1000" dirty="0" smtClean="0">
                <a:latin typeface="Arial" pitchFamily="34" charset="0"/>
                <a:cs typeface="Arial" pitchFamily="34" charset="0"/>
              </a:rPr>
              <a:t>- Иловато-болотные и лугово-болотные почвы степей.</a:t>
            </a:r>
          </a:p>
          <a:p>
            <a:pPr algn="just"/>
            <a:r>
              <a:rPr lang="ru-RU" sz="1000" dirty="0" smtClean="0">
                <a:latin typeface="Arial" pitchFamily="34" charset="0"/>
                <a:cs typeface="Arial" pitchFamily="34" charset="0"/>
              </a:rPr>
              <a:t>- Комплекс смытых и намытых почв балок, а также обнажения    почвообразующих пород.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52010" y="710760"/>
            <a:ext cx="479030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Климат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Континентально-засушливый с жарким летом и холодной зимой</a:t>
            </a:r>
          </a:p>
          <a:p>
            <a:pPr algn="just"/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средняя температура:  </a:t>
            </a:r>
            <a:r>
              <a:rPr lang="ru-RU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 январе – 6,6℃, в июле + 25,2℃</a:t>
            </a:r>
          </a:p>
          <a:p>
            <a:pPr algn="just"/>
            <a:r>
              <a:rPr lang="ru-RU" sz="1000" dirty="0" smtClean="0">
                <a:latin typeface="Arial" pitchFamily="34" charset="0"/>
                <a:cs typeface="Arial" pitchFamily="34" charset="0"/>
              </a:rPr>
              <a:t>Температура ниже нуля отмечается с ноября по апрель. Переход от холода к теплу в весенний период очень быстрый, что вызывает необходимость завершения весенне-полевых работ в предельно сжатые сроки. Возобновление вегетации озимых культур и многолетних трав связано с устойчивым переходом среднесуточной температуры + 5 град. С. Начало вегетации отмечается 13-14 апреля и длится 155 - 175 дней до 29 сентября - 1 октября. Термические ресурсы превышают потребность в тепле всех зерновых культур - сумма активных температур (свыше 10 град. С) составляет 2800-2900 градусов С., средняя продолжительность безморозного     периода 157-163 дня.</a:t>
            </a:r>
            <a:endParaRPr lang="ru-RU" sz="1000" b="1" dirty="0" smtClean="0">
              <a:latin typeface="Arial" pitchFamily="34" charset="0"/>
              <a:cs typeface="Arial" pitchFamily="34" charset="0"/>
            </a:endParaRPr>
          </a:p>
          <a:p>
            <a:endParaRPr lang="ru-RU" sz="11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1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1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Скругленный прямоугольник 45">
            <a:extLst>
              <a:ext uri="{FF2B5EF4-FFF2-40B4-BE49-F238E27FC236}">
                <a16:creationId xmlns:a16="http://schemas.microsoft.com/office/drawing/2014/main" xmlns="" id="{9B83FABD-A56B-D9B1-C69E-50C46E0F43F7}"/>
              </a:ext>
            </a:extLst>
          </p:cNvPr>
          <p:cNvSpPr/>
          <p:nvPr/>
        </p:nvSpPr>
        <p:spPr>
          <a:xfrm>
            <a:off x="5034844" y="3132815"/>
            <a:ext cx="4707467" cy="714790"/>
          </a:xfrm>
          <a:prstGeom prst="roundRect">
            <a:avLst>
              <a:gd name="adj" fmla="val 24466"/>
            </a:avLst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5" name="Прямоугольник 4"/>
          <p:cNvSpPr/>
          <p:nvPr/>
        </p:nvSpPr>
        <p:spPr>
          <a:xfrm>
            <a:off x="5094513" y="3116911"/>
            <a:ext cx="4629932" cy="723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charset="0"/>
              </a:rPr>
              <a:t>Лесные ресурсы</a:t>
            </a:r>
          </a:p>
          <a:p>
            <a:endParaRPr lang="ru-RU" altLang="ru-RU" sz="500" b="1" dirty="0">
              <a:solidFill>
                <a:srgbClr val="4756A0"/>
              </a:solidFill>
              <a:latin typeface="Arial" charset="0"/>
            </a:endParaRP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Общая площадь лесного фонда Марксовского района составляет 13 967 га, из них хвойные леса занимают 2 167 га, остальные – лиственные. 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76737" y="3515095"/>
            <a:ext cx="4465023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50"/>
              </a:spcBef>
            </a:pPr>
            <a:r>
              <a:rPr lang="ru-RU" altLang="ru-RU" sz="1400" b="1" dirty="0" smtClean="0">
                <a:solidFill>
                  <a:srgbClr val="4756A0"/>
                </a:solidFill>
                <a:latin typeface="Arial" charset="0"/>
              </a:rPr>
              <a:t>  </a:t>
            </a:r>
            <a:r>
              <a:rPr lang="ru-RU" altLang="ru-RU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charset="0"/>
              </a:rPr>
              <a:t>Водные </a:t>
            </a:r>
            <a:r>
              <a:rPr lang="ru-RU" altLang="ru-RU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charset="0"/>
              </a:rPr>
              <a:t>ресурсы</a:t>
            </a:r>
          </a:p>
          <a:p>
            <a:pPr algn="just"/>
            <a:r>
              <a:rPr lang="ru-RU" sz="1000" dirty="0" smtClean="0">
                <a:latin typeface="Arial" pitchFamily="34" charset="0"/>
                <a:cs typeface="Arial" pitchFamily="34" charset="0"/>
              </a:rPr>
              <a:t>Территория района находится в долине р.Волги и бассейнах рек Большой и Малый </a:t>
            </a:r>
            <a:r>
              <a:rPr lang="ru-RU" sz="1000" dirty="0" err="1" smtClean="0">
                <a:latin typeface="Arial" pitchFamily="34" charset="0"/>
                <a:cs typeface="Arial" pitchFamily="34" charset="0"/>
              </a:rPr>
              <a:t>Караманы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, Большой Иргиз, Малый </a:t>
            </a:r>
            <a:r>
              <a:rPr lang="ru-RU" sz="1000" dirty="0" err="1" smtClean="0">
                <a:latin typeface="Arial" pitchFamily="34" charset="0"/>
                <a:cs typeface="Arial" pitchFamily="34" charset="0"/>
              </a:rPr>
              <a:t>Кушум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1000" dirty="0" err="1" smtClean="0">
                <a:latin typeface="Arial" pitchFamily="34" charset="0"/>
                <a:cs typeface="Arial" pitchFamily="34" charset="0"/>
              </a:rPr>
              <a:t>Маянга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. Западная сторона района на протяжении более 70 км прилегает к Волгоградскому водохранилищу реки Волги. В оврагах и балках располагаются пруды, староречья, протоки. В районе имеется порядка 85 внутренних водоёмов: прудов и водохранилищ.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Скругленный прямоугольник 47">
            <a:extLst>
              <a:ext uri="{FF2B5EF4-FFF2-40B4-BE49-F238E27FC236}">
                <a16:creationId xmlns:a16="http://schemas.microsoft.com/office/drawing/2014/main" xmlns="" id="{9B83FABD-A56B-D9B1-C69E-50C46E0F43F7}"/>
              </a:ext>
            </a:extLst>
          </p:cNvPr>
          <p:cNvSpPr/>
          <p:nvPr/>
        </p:nvSpPr>
        <p:spPr>
          <a:xfrm>
            <a:off x="225631" y="3526971"/>
            <a:ext cx="4785755" cy="1296317"/>
          </a:xfrm>
          <a:prstGeom prst="roundRect">
            <a:avLst>
              <a:gd name="adj" fmla="val 24466"/>
            </a:avLst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9" name="Скругленный прямоугольник 48">
            <a:extLst>
              <a:ext uri="{FF2B5EF4-FFF2-40B4-BE49-F238E27FC236}">
                <a16:creationId xmlns:a16="http://schemas.microsoft.com/office/drawing/2014/main" xmlns="" id="{9B83FABD-A56B-D9B1-C69E-50C46E0F43F7}"/>
              </a:ext>
            </a:extLst>
          </p:cNvPr>
          <p:cNvSpPr/>
          <p:nvPr/>
        </p:nvSpPr>
        <p:spPr>
          <a:xfrm>
            <a:off x="249383" y="4901184"/>
            <a:ext cx="4809212" cy="1783391"/>
          </a:xfrm>
          <a:prstGeom prst="roundRect">
            <a:avLst>
              <a:gd name="adj" fmla="val 24466"/>
            </a:avLst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xmlns="" id="{164C09F4-F102-F31C-7FF3-D3B5C78C77BF}"/>
              </a:ext>
            </a:extLst>
          </p:cNvPr>
          <p:cNvSpPr txBox="1"/>
          <p:nvPr/>
        </p:nvSpPr>
        <p:spPr>
          <a:xfrm>
            <a:off x="5072932" y="3896139"/>
            <a:ext cx="4680668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Видовая структура земельных </a:t>
            </a:r>
            <a:r>
              <a:rPr lang="ru-RU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ресурсов, га</a:t>
            </a:r>
            <a:endParaRPr lang="x-none" sz="16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3" name="Рисунок 52" descr="Облачно с прояснениями со сплошной заливкой">
            <a:extLst>
              <a:ext uri="{FF2B5EF4-FFF2-40B4-BE49-F238E27FC236}">
                <a16:creationId xmlns:a16="http://schemas.microsoft.com/office/drawing/2014/main" xmlns="" id="{E202DBDB-D051-E022-C5C3-B22F4CF0E4E6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9126051" y="918550"/>
            <a:ext cx="360000" cy="360000"/>
          </a:xfrm>
          <a:prstGeom prst="rect">
            <a:avLst/>
          </a:prstGeom>
        </p:spPr>
      </p:pic>
      <p:pic>
        <p:nvPicPr>
          <p:cNvPr id="54" name="Рисунок 53" descr="Елка со сплошной заливкой">
            <a:extLst>
              <a:ext uri="{FF2B5EF4-FFF2-40B4-BE49-F238E27FC236}">
                <a16:creationId xmlns:a16="http://schemas.microsoft.com/office/drawing/2014/main" xmlns="" id="{D5AC30CF-ACCF-E76C-69B4-81E297D865D7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9452655" y="3204413"/>
            <a:ext cx="261257" cy="360000"/>
          </a:xfrm>
          <a:prstGeom prst="rect">
            <a:avLst/>
          </a:prstGeom>
        </p:spPr>
      </p:pic>
      <p:pic>
        <p:nvPicPr>
          <p:cNvPr id="56" name="Рисунок 55" descr="Пейзаж холма со сплошной заливкой">
            <a:extLst>
              <a:ext uri="{FF2B5EF4-FFF2-40B4-BE49-F238E27FC236}">
                <a16:creationId xmlns:a16="http://schemas.microsoft.com/office/drawing/2014/main" xmlns="" id="{3639CF96-4DF7-FDBC-2FED-5EA1EC9E95A7}"/>
              </a:ext>
            </a:extLst>
          </p:cNvPr>
          <p:cNvPicPr>
            <a:picLocks noChangeAspect="1"/>
          </p:cNvPicPr>
          <p:nvPr/>
        </p:nvPicPr>
        <p:blipFill>
          <a:blip r:embed="rId1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4156363" y="843876"/>
            <a:ext cx="328486" cy="248654"/>
          </a:xfrm>
          <a:prstGeom prst="rect">
            <a:avLst/>
          </a:prstGeom>
        </p:spPr>
      </p:pic>
      <p:pic>
        <p:nvPicPr>
          <p:cNvPr id="57" name="Рисунок 56" descr="Венера со сплошной заливкой">
            <a:extLst>
              <a:ext uri="{FF2B5EF4-FFF2-40B4-BE49-F238E27FC236}">
                <a16:creationId xmlns:a16="http://schemas.microsoft.com/office/drawing/2014/main" xmlns="" id="{846AF99A-C1F0-AAD3-E60D-626813917E2A}"/>
              </a:ext>
            </a:extLst>
          </p:cNvPr>
          <p:cNvPicPr>
            <a:picLocks noChangeAspect="1"/>
          </p:cNvPicPr>
          <p:nvPr/>
        </p:nvPicPr>
        <p:blipFill>
          <a:blip r:embed="rId1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xmlns="" r:embed="rId16"/>
              </a:ext>
            </a:extLst>
          </a:blip>
          <a:stretch>
            <a:fillRect/>
          </a:stretch>
        </p:blipFill>
        <p:spPr>
          <a:xfrm>
            <a:off x="4310330" y="3475715"/>
            <a:ext cx="360000" cy="360000"/>
          </a:xfrm>
          <a:prstGeom prst="rect">
            <a:avLst/>
          </a:prstGeom>
        </p:spPr>
      </p:pic>
      <p:pic>
        <p:nvPicPr>
          <p:cNvPr id="58" name="Рисунок 57" descr="Сырье со сплошной заливкой">
            <a:extLst>
              <a:ext uri="{FF2B5EF4-FFF2-40B4-BE49-F238E27FC236}">
                <a16:creationId xmlns:a16="http://schemas.microsoft.com/office/drawing/2014/main" xmlns="" id="{156B5DDE-15E7-BE62-82CF-37F78AB253E3}"/>
              </a:ext>
            </a:extLst>
          </p:cNvPr>
          <p:cNvPicPr>
            <a:picLocks noChangeAspect="1"/>
          </p:cNvPicPr>
          <p:nvPr/>
        </p:nvPicPr>
        <p:blipFill>
          <a:blip r:embed="rId17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xmlns="" r:embed="rId18"/>
              </a:ext>
            </a:extLst>
          </a:blip>
          <a:stretch>
            <a:fillRect/>
          </a:stretch>
        </p:blipFill>
        <p:spPr>
          <a:xfrm>
            <a:off x="4403404" y="4867723"/>
            <a:ext cx="360000" cy="360000"/>
          </a:xfrm>
          <a:prstGeom prst="rect">
            <a:avLst/>
          </a:prstGeom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912D699B-3924-518D-6259-49B5096496FC}"/>
              </a:ext>
            </a:extLst>
          </p:cNvPr>
          <p:cNvSpPr txBox="1"/>
          <p:nvPr/>
        </p:nvSpPr>
        <p:spPr>
          <a:xfrm>
            <a:off x="381012" y="505180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РЕСУРСНАЯ БАЗА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BD063E12-2757-47AD-9D02-24A97E0C5765}"/>
              </a:ext>
            </a:extLst>
          </p:cNvPr>
          <p:cNvSpPr txBox="1"/>
          <p:nvPr/>
        </p:nvSpPr>
        <p:spPr>
          <a:xfrm>
            <a:off x="179109" y="6721311"/>
            <a:ext cx="7335840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smtClean="0">
                <a:latin typeface="Arial" panose="020B0604020202020204" pitchFamily="34" charset="0"/>
                <a:cs typeface="Arial" panose="020B0604020202020204" pitchFamily="34" charset="0"/>
              </a:rPr>
              <a:t>ИНВЕСТИЦИОННЫЙ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Й </a:t>
            </a:r>
            <a:r>
              <a:rPr lang="x-none" sz="800" smtClean="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МАРКСОВСКОГО 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МУНИЦИПАЛЬНОГО РАЙОНА</a:t>
            </a:r>
          </a:p>
        </p:txBody>
      </p:sp>
      <p:graphicFrame>
        <p:nvGraphicFramePr>
          <p:cNvPr id="28" name="Диаграмма 2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038766238"/>
              </p:ext>
            </p:extLst>
          </p:nvPr>
        </p:nvGraphicFramePr>
        <p:xfrm>
          <a:off x="5132923" y="4063117"/>
          <a:ext cx="4549425" cy="27948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9"/>
          </a:graphicData>
        </a:graphic>
      </p:graphicFrame>
      <p:pic>
        <p:nvPicPr>
          <p:cNvPr id="29" name="Picture 2" descr="C:\Users\нигматулинаои\Desktop\для презентации\Герб Маркс - без фона.pn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50335" y="0"/>
            <a:ext cx="655665" cy="7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Скругленный прямоугольник 30">
            <a:extLst>
              <a:ext uri="{FF2B5EF4-FFF2-40B4-BE49-F238E27FC236}">
                <a16:creationId xmlns=""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313866" y="163628"/>
            <a:ext cx="1811383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социальная инфраструктура</a:t>
            </a:r>
          </a:p>
        </p:txBody>
      </p:sp>
    </p:spTree>
    <p:extLst>
      <p:ext uri="{BB962C8B-B14F-4D97-AF65-F5344CB8AC3E}">
        <p14:creationId xmlns:p14="http://schemas.microsoft.com/office/powerpoint/2010/main" xmlns="" val="1575968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Скругленный прямоугольник 248">
            <a:extLst>
              <a:ext uri="{FF2B5EF4-FFF2-40B4-BE49-F238E27FC236}">
                <a16:creationId xmlns="" xmlns:a16="http://schemas.microsoft.com/office/drawing/2014/main" id="{A4503707-C842-55D2-8184-C2281EB1EB33}"/>
              </a:ext>
            </a:extLst>
          </p:cNvPr>
          <p:cNvSpPr/>
          <p:nvPr/>
        </p:nvSpPr>
        <p:spPr>
          <a:xfrm>
            <a:off x="7457962" y="1710047"/>
            <a:ext cx="2301282" cy="4833257"/>
          </a:xfrm>
          <a:prstGeom prst="roundRect">
            <a:avLst>
              <a:gd name="adj" fmla="val 1068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000">
              <a:latin typeface="Arial" pitchFamily="34" charset="0"/>
              <a:cs typeface="Arial" pitchFamily="34" charset="0"/>
            </a:endParaRPr>
          </a:p>
        </p:txBody>
      </p:sp>
      <p:sp>
        <p:nvSpPr>
          <p:cNvPr id="250" name="Скругленный прямоугольник 249">
            <a:extLst>
              <a:ext uri="{FF2B5EF4-FFF2-40B4-BE49-F238E27FC236}">
                <a16:creationId xmlns="" xmlns:a16="http://schemas.microsoft.com/office/drawing/2014/main" id="{C88591C5-A285-4ADE-F36B-04A9A72B35EF}"/>
              </a:ext>
            </a:extLst>
          </p:cNvPr>
          <p:cNvSpPr/>
          <p:nvPr/>
        </p:nvSpPr>
        <p:spPr>
          <a:xfrm>
            <a:off x="7426411" y="892281"/>
            <a:ext cx="2298357" cy="763525"/>
          </a:xfrm>
          <a:prstGeom prst="roundRect">
            <a:avLst>
              <a:gd name="adj" fmla="val 29072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9600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КУЛЬТУРА И ИСКУССТВО</a:t>
            </a:r>
            <a:endParaRPr lang="x-none" sz="1600" dirty="0">
              <a:solidFill>
                <a:schemeClr val="bg1"/>
              </a:solidFill>
            </a:endParaRPr>
          </a:p>
        </p:txBody>
      </p:sp>
      <p:sp>
        <p:nvSpPr>
          <p:cNvPr id="254" name="TextBox 253">
            <a:extLst>
              <a:ext uri="{FF2B5EF4-FFF2-40B4-BE49-F238E27FC236}">
                <a16:creationId xmlns="" xmlns:a16="http://schemas.microsoft.com/office/drawing/2014/main" id="{6007C2EF-68BA-8F8F-ACC3-1F355859E295}"/>
              </a:ext>
            </a:extLst>
          </p:cNvPr>
          <p:cNvSpPr txBox="1"/>
          <p:nvPr/>
        </p:nvSpPr>
        <p:spPr>
          <a:xfrm>
            <a:off x="7573301" y="1821008"/>
            <a:ext cx="1713061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  <a: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20"/>
              </a:lnSpc>
            </a:pPr>
            <a:r>
              <a:rPr lang="ru-RU" sz="1100" b="1" spc="-20" dirty="0" smtClean="0">
                <a:latin typeface="Arial" panose="020B0604020202020204" pitchFamily="34" charset="0"/>
                <a:cs typeface="Arial" panose="020B0604020202020204" pitchFamily="34" charset="0"/>
              </a:rPr>
              <a:t> учреждений </a:t>
            </a:r>
            <a:r>
              <a:rPr lang="ru-RU" sz="1100" b="1" spc="-2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культурно-досугового</a:t>
            </a:r>
            <a:r>
              <a:rPr lang="ru-RU" sz="1100" b="1" spc="-20" dirty="0" smtClean="0">
                <a:latin typeface="Arial" panose="020B0604020202020204" pitchFamily="34" charset="0"/>
                <a:cs typeface="Arial" panose="020B0604020202020204" pitchFamily="34" charset="0"/>
              </a:rPr>
              <a:t> типа</a:t>
            </a:r>
            <a:endParaRPr lang="ru-RU" sz="1100" b="1" spc="-2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9" name="TextBox 258">
            <a:extLst>
              <a:ext uri="{FF2B5EF4-FFF2-40B4-BE49-F238E27FC236}">
                <a16:creationId xmlns="" xmlns:a16="http://schemas.microsoft.com/office/drawing/2014/main" id="{BC46FF49-74DA-9C59-D684-B1B12D37A8F7}"/>
              </a:ext>
            </a:extLst>
          </p:cNvPr>
          <p:cNvSpPr txBox="1"/>
          <p:nvPr/>
        </p:nvSpPr>
        <p:spPr>
          <a:xfrm>
            <a:off x="7510406" y="3457637"/>
            <a:ext cx="1989104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endParaRPr lang="ru-RU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20"/>
              </a:lnSpc>
            </a:pPr>
            <a:r>
              <a:rPr lang="ru-RU" sz="1100" b="1" spc="-20" dirty="0">
                <a:latin typeface="Arial" panose="020B0604020202020204" pitchFamily="34" charset="0"/>
                <a:cs typeface="Arial" panose="020B0604020202020204" pitchFamily="34" charset="0"/>
              </a:rPr>
              <a:t>туристических </a:t>
            </a:r>
            <a:r>
              <a:rPr lang="ru-RU" sz="1100" b="1" spc="-20" dirty="0" smtClean="0">
                <a:latin typeface="Arial" panose="020B0604020202020204" pitchFamily="34" charset="0"/>
                <a:cs typeface="Arial" panose="020B0604020202020204" pitchFamily="34" charset="0"/>
              </a:rPr>
              <a:t>маршрута</a:t>
            </a:r>
            <a:endParaRPr lang="ru-RU" sz="1100" b="1" spc="-2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2" name="TextBox 261">
            <a:extLst>
              <a:ext uri="{FF2B5EF4-FFF2-40B4-BE49-F238E27FC236}">
                <a16:creationId xmlns="" xmlns:a16="http://schemas.microsoft.com/office/drawing/2014/main" id="{E9F12BC2-BFAA-BED4-F03C-AD706AF7061B}"/>
              </a:ext>
            </a:extLst>
          </p:cNvPr>
          <p:cNvSpPr txBox="1"/>
          <p:nvPr/>
        </p:nvSpPr>
        <p:spPr>
          <a:xfrm>
            <a:off x="7522867" y="3128161"/>
            <a:ext cx="1308932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pPr>
              <a:lnSpc>
                <a:spcPts val="1220"/>
              </a:lnSpc>
            </a:pPr>
            <a:r>
              <a:rPr lang="ru-RU" sz="1100" b="1" spc="-20" dirty="0" smtClean="0">
                <a:latin typeface="Arial" panose="020B0604020202020204" pitchFamily="34" charset="0"/>
                <a:cs typeface="Arial" panose="020B0604020202020204" pitchFamily="34" charset="0"/>
              </a:rPr>
              <a:t>кинотеатр</a:t>
            </a:r>
            <a:endParaRPr lang="ru-RU" sz="1100" b="1" spc="-2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5" name="TextBox 264">
            <a:extLst>
              <a:ext uri="{FF2B5EF4-FFF2-40B4-BE49-F238E27FC236}">
                <a16:creationId xmlns="" xmlns:a16="http://schemas.microsoft.com/office/drawing/2014/main" id="{5C27278C-6818-C17F-D51C-27DC77A4DF73}"/>
              </a:ext>
            </a:extLst>
          </p:cNvPr>
          <p:cNvSpPr txBox="1"/>
          <p:nvPr/>
        </p:nvSpPr>
        <p:spPr>
          <a:xfrm>
            <a:off x="7536501" y="2748252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ts val="1220"/>
              </a:lnSpc>
            </a:pPr>
            <a:r>
              <a:rPr lang="ru-RU" sz="1100" b="1" spc="-20" dirty="0">
                <a:latin typeface="Arial" panose="020B0604020202020204" pitchFamily="34" charset="0"/>
                <a:cs typeface="Arial" panose="020B0604020202020204" pitchFamily="34" charset="0"/>
              </a:rPr>
              <a:t>музей</a:t>
            </a:r>
          </a:p>
        </p:txBody>
      </p:sp>
      <p:sp>
        <p:nvSpPr>
          <p:cNvPr id="270" name="TextBox 269">
            <a:extLst>
              <a:ext uri="{FF2B5EF4-FFF2-40B4-BE49-F238E27FC236}">
                <a16:creationId xmlns="" xmlns:a16="http://schemas.microsoft.com/office/drawing/2014/main" id="{FD6CFA95-6D40-CD7C-1A91-86822FB92694}"/>
              </a:ext>
            </a:extLst>
          </p:cNvPr>
          <p:cNvSpPr txBox="1"/>
          <p:nvPr/>
        </p:nvSpPr>
        <p:spPr>
          <a:xfrm>
            <a:off x="7550136" y="2367172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36 </a:t>
            </a:r>
            <a:r>
              <a:rPr lang="ru-RU" sz="1100" b="1" spc="-20" dirty="0" smtClean="0">
                <a:latin typeface="Arial" panose="020B0604020202020204" pitchFamily="34" charset="0"/>
                <a:cs typeface="Arial" panose="020B0604020202020204" pitchFamily="34" charset="0"/>
              </a:rPr>
              <a:t>библиотек</a:t>
            </a:r>
            <a:endParaRPr lang="ru-RU" sz="1100" b="1" spc="-2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СОЦИАЛЬНАЯ ИНФРАСТРУКТУРА</a:t>
            </a: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=""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1811383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социальная инфраструктура</a:t>
            </a:r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="" xmlns:a16="http://schemas.microsoft.com/office/drawing/2014/main" id="{BFEBFB40-7B6B-80BC-E2A0-D704509DB297}"/>
              </a:ext>
            </a:extLst>
          </p:cNvPr>
          <p:cNvSpPr/>
          <p:nvPr/>
        </p:nvSpPr>
        <p:spPr>
          <a:xfrm>
            <a:off x="485030" y="1712576"/>
            <a:ext cx="2436300" cy="4830728"/>
          </a:xfrm>
          <a:prstGeom prst="roundRect">
            <a:avLst>
              <a:gd name="adj" fmla="val 1068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00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>
            <a:extLst>
              <a:ext uri="{FF2B5EF4-FFF2-40B4-BE49-F238E27FC236}">
                <a16:creationId xmlns="" xmlns:a16="http://schemas.microsoft.com/office/drawing/2014/main" id="{D65F193D-8DB6-299A-5C0F-01B3FC0F7ECB}"/>
              </a:ext>
            </a:extLst>
          </p:cNvPr>
          <p:cNvSpPr/>
          <p:nvPr/>
        </p:nvSpPr>
        <p:spPr>
          <a:xfrm>
            <a:off x="544850" y="889874"/>
            <a:ext cx="2309559" cy="775596"/>
          </a:xfrm>
          <a:prstGeom prst="roundRect">
            <a:avLst>
              <a:gd name="adj" fmla="val 29072"/>
            </a:avLst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tIns="39600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ОБРАЗОВАНИЕ</a:t>
            </a:r>
          </a:p>
        </p:txBody>
      </p:sp>
      <p:pic>
        <p:nvPicPr>
          <p:cNvPr id="38" name="Рисунок 37" descr="Квадратная академическая шапочка со сплошной заливкой">
            <a:extLst>
              <a:ext uri="{FF2B5EF4-FFF2-40B4-BE49-F238E27FC236}">
                <a16:creationId xmlns="" xmlns:a16="http://schemas.microsoft.com/office/drawing/2014/main" id="{FFA05D91-7D65-3FD5-3A8C-B8DBE3F1C4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78761" y="928492"/>
            <a:ext cx="360000" cy="360000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2FED3015-490E-945C-F94C-90A898212B48}"/>
              </a:ext>
            </a:extLst>
          </p:cNvPr>
          <p:cNvSpPr txBox="1"/>
          <p:nvPr/>
        </p:nvSpPr>
        <p:spPr>
          <a:xfrm>
            <a:off x="532737" y="1828050"/>
            <a:ext cx="1939735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29</a:t>
            </a:r>
          </a:p>
          <a:p>
            <a:pPr>
              <a:lnSpc>
                <a:spcPts val="1220"/>
              </a:lnSpc>
            </a:pPr>
            <a: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spc="-20" dirty="0" smtClean="0">
                <a:latin typeface="Arial" panose="020B0604020202020204" pitchFamily="34" charset="0"/>
                <a:cs typeface="Arial" panose="020B0604020202020204" pitchFamily="34" charset="0"/>
              </a:rPr>
              <a:t>учреждений</a:t>
            </a:r>
            <a:endParaRPr lang="ru-RU" sz="1100" b="1" spc="-2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65F6319A-7A33-F378-AD5B-7BCE76E1CF7E}"/>
              </a:ext>
            </a:extLst>
          </p:cNvPr>
          <p:cNvSpPr txBox="1"/>
          <p:nvPr/>
        </p:nvSpPr>
        <p:spPr>
          <a:xfrm>
            <a:off x="625015" y="2146900"/>
            <a:ext cx="1562736" cy="256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980"/>
              </a:lnSpc>
            </a:pPr>
            <a:r>
              <a:rPr lang="ru-RU" sz="900" dirty="0">
                <a:latin typeface="Arial" panose="020B0604020202020204" pitchFamily="34" charset="0"/>
                <a:cs typeface="Arial" panose="020B0604020202020204" pitchFamily="34" charset="0"/>
              </a:rPr>
              <a:t>дошкольного </a:t>
            </a:r>
            <a:endParaRPr lang="ru-RU" sz="9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980"/>
              </a:lnSpc>
            </a:pPr>
            <a:r>
              <a:rPr lang="ru-RU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образования</a:t>
            </a:r>
            <a:endParaRPr lang="ru-RU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5" name="TextBox 144">
            <a:extLst>
              <a:ext uri="{FF2B5EF4-FFF2-40B4-BE49-F238E27FC236}">
                <a16:creationId xmlns="" xmlns:a16="http://schemas.microsoft.com/office/drawing/2014/main" id="{12926F69-40C7-3974-087F-9781F99C6E13}"/>
              </a:ext>
            </a:extLst>
          </p:cNvPr>
          <p:cNvSpPr txBox="1"/>
          <p:nvPr/>
        </p:nvSpPr>
        <p:spPr>
          <a:xfrm>
            <a:off x="556591" y="3511109"/>
            <a:ext cx="1542553" cy="13849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 представительство у</a:t>
            </a:r>
            <a:r>
              <a:rPr lang="ru-RU" sz="1100" b="1" spc="-20" dirty="0" smtClean="0">
                <a:latin typeface="Arial" panose="020B0604020202020204" pitchFamily="34" charset="0"/>
                <a:cs typeface="Arial" panose="020B0604020202020204" pitchFamily="34" charset="0"/>
              </a:rPr>
              <a:t>чреждения высшего образования</a:t>
            </a:r>
          </a:p>
          <a:p>
            <a:pPr>
              <a:lnSpc>
                <a:spcPts val="1220"/>
              </a:lnSpc>
            </a:pPr>
            <a:r>
              <a:rPr lang="ru-RU" sz="1000" dirty="0" smtClean="0"/>
              <a:t>«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Саратовский </a:t>
            </a:r>
            <a:r>
              <a:rPr lang="ru-RU" sz="1000" dirty="0" err="1" smtClean="0">
                <a:latin typeface="Arial" pitchFamily="34" charset="0"/>
                <a:cs typeface="Arial" pitchFamily="34" charset="0"/>
              </a:rPr>
              <a:t>государ-ственный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 аграрный университет им. Н.И. Вавилова».</a:t>
            </a:r>
          </a:p>
          <a:p>
            <a:pPr>
              <a:lnSpc>
                <a:spcPts val="1220"/>
              </a:lnSpc>
            </a:pPr>
            <a:endParaRPr lang="ru-RU" sz="1000" b="1" spc="-2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20"/>
              </a:lnSpc>
            </a:pPr>
            <a:endParaRPr lang="ru-RU" sz="1000" b="1" spc="-2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6" name="TextBox 165">
            <a:extLst>
              <a:ext uri="{FF2B5EF4-FFF2-40B4-BE49-F238E27FC236}">
                <a16:creationId xmlns="" xmlns:a16="http://schemas.microsoft.com/office/drawing/2014/main" id="{7C3018D4-B80B-2244-D89D-F98700861577}"/>
              </a:ext>
            </a:extLst>
          </p:cNvPr>
          <p:cNvSpPr txBox="1"/>
          <p:nvPr/>
        </p:nvSpPr>
        <p:spPr>
          <a:xfrm>
            <a:off x="492981" y="2736866"/>
            <a:ext cx="1623519" cy="31598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endParaRPr lang="ru-RU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20"/>
              </a:lnSpc>
            </a:pPr>
            <a: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32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spc="-20" dirty="0" smtClean="0">
                <a:latin typeface="Arial" panose="020B0604020202020204" pitchFamily="34" charset="0"/>
                <a:cs typeface="Arial" panose="020B0604020202020204" pitchFamily="34" charset="0"/>
              </a:rPr>
              <a:t>учреждения</a:t>
            </a:r>
            <a:r>
              <a:rPr lang="ru-RU" sz="1100" b="1" spc="-2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ru-RU" sz="1100" b="1" spc="-2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7" name="TextBox 166">
            <a:extLst>
              <a:ext uri="{FF2B5EF4-FFF2-40B4-BE49-F238E27FC236}">
                <a16:creationId xmlns="" xmlns:a16="http://schemas.microsoft.com/office/drawing/2014/main" id="{B77467BC-9E22-FA87-0DA9-CDD84E703B74}"/>
              </a:ext>
            </a:extLst>
          </p:cNvPr>
          <p:cNvSpPr txBox="1"/>
          <p:nvPr/>
        </p:nvSpPr>
        <p:spPr>
          <a:xfrm>
            <a:off x="613140" y="3042299"/>
            <a:ext cx="1355472" cy="256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980"/>
              </a:lnSpc>
            </a:pPr>
            <a:r>
              <a:rPr lang="ru-RU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школьного образования</a:t>
            </a:r>
          </a:p>
          <a:p>
            <a:pPr>
              <a:lnSpc>
                <a:spcPts val="980"/>
              </a:lnSpc>
            </a:pPr>
            <a:endParaRPr lang="ru-RU" sz="9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3" name="TextBox 172">
            <a:extLst>
              <a:ext uri="{FF2B5EF4-FFF2-40B4-BE49-F238E27FC236}">
                <a16:creationId xmlns="" xmlns:a16="http://schemas.microsoft.com/office/drawing/2014/main" id="{EC0830FF-A822-D57F-D63D-53A3866C0864}"/>
              </a:ext>
            </a:extLst>
          </p:cNvPr>
          <p:cNvSpPr txBox="1"/>
          <p:nvPr/>
        </p:nvSpPr>
        <p:spPr>
          <a:xfrm>
            <a:off x="525976" y="2456613"/>
            <a:ext cx="137985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ru-RU" sz="1100" b="1" spc="-20" dirty="0" smtClean="0">
                <a:latin typeface="Arial" panose="020B0604020202020204" pitchFamily="34" charset="0"/>
                <a:cs typeface="Arial" panose="020B0604020202020204" pitchFamily="34" charset="0"/>
              </a:rPr>
              <a:t>учреждение</a:t>
            </a:r>
            <a:endParaRPr lang="ru-RU" sz="1100" b="1" spc="-2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4" name="TextBox 173">
            <a:extLst>
              <a:ext uri="{FF2B5EF4-FFF2-40B4-BE49-F238E27FC236}">
                <a16:creationId xmlns="" xmlns:a16="http://schemas.microsoft.com/office/drawing/2014/main" id="{3D8AC28B-1761-234B-F3DD-AC6E74CECC4C}"/>
              </a:ext>
            </a:extLst>
          </p:cNvPr>
          <p:cNvSpPr txBox="1"/>
          <p:nvPr/>
        </p:nvSpPr>
        <p:spPr>
          <a:xfrm>
            <a:off x="625316" y="2629674"/>
            <a:ext cx="1453008" cy="256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980"/>
              </a:lnSpc>
            </a:pPr>
            <a:r>
              <a:rPr lang="ru-RU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дополнительного </a:t>
            </a:r>
            <a:endParaRPr lang="ru-RU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980"/>
              </a:lnSpc>
            </a:pPr>
            <a:r>
              <a:rPr lang="ru-RU" sz="900" dirty="0">
                <a:latin typeface="Arial" panose="020B0604020202020204" pitchFamily="34" charset="0"/>
                <a:cs typeface="Arial" panose="020B0604020202020204" pitchFamily="34" charset="0"/>
              </a:rPr>
              <a:t>образования</a:t>
            </a:r>
          </a:p>
        </p:txBody>
      </p:sp>
      <p:sp>
        <p:nvSpPr>
          <p:cNvPr id="179" name="Скругленный прямоугольник 178">
            <a:extLst>
              <a:ext uri="{FF2B5EF4-FFF2-40B4-BE49-F238E27FC236}">
                <a16:creationId xmlns="" xmlns:a16="http://schemas.microsoft.com/office/drawing/2014/main" id="{015033BA-BEB5-3488-3407-C2E590FFA5D9}"/>
              </a:ext>
            </a:extLst>
          </p:cNvPr>
          <p:cNvSpPr/>
          <p:nvPr/>
        </p:nvSpPr>
        <p:spPr>
          <a:xfrm>
            <a:off x="2954592" y="1733797"/>
            <a:ext cx="2209079" cy="4785756"/>
          </a:xfrm>
          <a:prstGeom prst="roundRect">
            <a:avLst>
              <a:gd name="adj" fmla="val 1068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000">
              <a:latin typeface="Arial" pitchFamily="34" charset="0"/>
              <a:cs typeface="Arial" pitchFamily="34" charset="0"/>
            </a:endParaRPr>
          </a:p>
        </p:txBody>
      </p:sp>
      <p:sp>
        <p:nvSpPr>
          <p:cNvPr id="180" name="Скругленный прямоугольник 179">
            <a:extLst>
              <a:ext uri="{FF2B5EF4-FFF2-40B4-BE49-F238E27FC236}">
                <a16:creationId xmlns="" xmlns:a16="http://schemas.microsoft.com/office/drawing/2014/main" id="{F630E29E-4C57-8581-5AD9-D1B81A96CB3A}"/>
              </a:ext>
            </a:extLst>
          </p:cNvPr>
          <p:cNvSpPr/>
          <p:nvPr/>
        </p:nvSpPr>
        <p:spPr>
          <a:xfrm>
            <a:off x="2878081" y="901750"/>
            <a:ext cx="2260636" cy="775596"/>
          </a:xfrm>
          <a:prstGeom prst="roundRect">
            <a:avLst>
              <a:gd name="adj" fmla="val 29072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9600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ЗДРАВОХРАНЕНИЕ</a:t>
            </a:r>
          </a:p>
        </p:txBody>
      </p:sp>
      <p:sp>
        <p:nvSpPr>
          <p:cNvPr id="185" name="TextBox 184">
            <a:extLst>
              <a:ext uri="{FF2B5EF4-FFF2-40B4-BE49-F238E27FC236}">
                <a16:creationId xmlns="" xmlns:a16="http://schemas.microsoft.com/office/drawing/2014/main" id="{61D43FCF-407D-2AD7-EC25-AC6EB4BF6BF0}"/>
              </a:ext>
            </a:extLst>
          </p:cNvPr>
          <p:cNvSpPr txBox="1"/>
          <p:nvPr/>
        </p:nvSpPr>
        <p:spPr>
          <a:xfrm>
            <a:off x="3047595" y="1839481"/>
            <a:ext cx="199611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ts val="1220"/>
              </a:lnSpc>
            </a:pP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endParaRPr lang="ru-RU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ts val="1220"/>
              </a:lnSpc>
            </a:pPr>
            <a:r>
              <a:rPr lang="ru-RU" sz="1100" b="1" spc="-20" dirty="0" smtClean="0">
                <a:latin typeface="Arial" panose="020B0604020202020204" pitchFamily="34" charset="0"/>
                <a:cs typeface="Arial" panose="020B0604020202020204" pitchFamily="34" charset="0"/>
              </a:rPr>
              <a:t>больница</a:t>
            </a:r>
            <a:endParaRPr lang="ru-RU" sz="1100" b="1" spc="-2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0" name="Рисунок 209" descr="Больница со сплошной заливкой">
            <a:extLst>
              <a:ext uri="{FF2B5EF4-FFF2-40B4-BE49-F238E27FC236}">
                <a16:creationId xmlns="" xmlns:a16="http://schemas.microsoft.com/office/drawing/2014/main" id="{D598D17E-8B89-4579-B8F4-45F84F356C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765714" y="975205"/>
            <a:ext cx="360000" cy="360000"/>
          </a:xfrm>
          <a:prstGeom prst="rect">
            <a:avLst/>
          </a:prstGeom>
        </p:spPr>
      </p:pic>
      <p:sp>
        <p:nvSpPr>
          <p:cNvPr id="211" name="TextBox 210">
            <a:extLst>
              <a:ext uri="{FF2B5EF4-FFF2-40B4-BE49-F238E27FC236}">
                <a16:creationId xmlns="" xmlns:a16="http://schemas.microsoft.com/office/drawing/2014/main" id="{5151CFA0-40D0-3C38-D789-043E220BC223}"/>
              </a:ext>
            </a:extLst>
          </p:cNvPr>
          <p:cNvSpPr txBox="1"/>
          <p:nvPr/>
        </p:nvSpPr>
        <p:spPr>
          <a:xfrm>
            <a:off x="3011970" y="2250769"/>
            <a:ext cx="1905206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34 </a:t>
            </a:r>
            <a: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20"/>
              </a:lnSpc>
            </a:pPr>
            <a:r>
              <a:rPr lang="ru-RU" sz="1100" b="1" spc="-20" dirty="0" err="1">
                <a:latin typeface="Arial" panose="020B0604020202020204" pitchFamily="34" charset="0"/>
                <a:cs typeface="Arial" panose="020B0604020202020204" pitchFamily="34" charset="0"/>
              </a:rPr>
              <a:t>фельдшерско-акушерных</a:t>
            </a:r>
            <a:r>
              <a:rPr lang="ru-RU" sz="1100" b="1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spc="-20" dirty="0" smtClean="0">
                <a:latin typeface="Arial" panose="020B0604020202020204" pitchFamily="34" charset="0"/>
                <a:cs typeface="Arial" panose="020B0604020202020204" pitchFamily="34" charset="0"/>
              </a:rPr>
              <a:t>пункта</a:t>
            </a:r>
            <a:endParaRPr lang="ru-RU" sz="1100" b="1" spc="-2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2" name="TextBox 211">
            <a:extLst>
              <a:ext uri="{FF2B5EF4-FFF2-40B4-BE49-F238E27FC236}">
                <a16:creationId xmlns="" xmlns:a16="http://schemas.microsoft.com/office/drawing/2014/main" id="{333EE292-1A91-AA33-C08E-2950E0E02A61}"/>
              </a:ext>
            </a:extLst>
          </p:cNvPr>
          <p:cNvSpPr txBox="1"/>
          <p:nvPr/>
        </p:nvSpPr>
        <p:spPr>
          <a:xfrm>
            <a:off x="3011970" y="2754125"/>
            <a:ext cx="2094420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20"/>
              </a:lnSpc>
            </a:pPr>
            <a:r>
              <a:rPr lang="ru-RU" sz="1100" b="1" spc="-20" dirty="0">
                <a:latin typeface="Arial" panose="020B0604020202020204" pitchFamily="34" charset="0"/>
                <a:cs typeface="Arial" panose="020B0604020202020204" pitchFamily="34" charset="0"/>
              </a:rPr>
              <a:t>амбулаторно-поликлинических </a:t>
            </a:r>
            <a:r>
              <a:rPr lang="ru-RU" sz="1100" b="1" spc="-20" dirty="0" smtClean="0">
                <a:latin typeface="Arial" panose="020B0604020202020204" pitchFamily="34" charset="0"/>
                <a:cs typeface="Arial" panose="020B0604020202020204" pitchFamily="34" charset="0"/>
              </a:rPr>
              <a:t>учреждения</a:t>
            </a:r>
          </a:p>
          <a:p>
            <a:pPr>
              <a:lnSpc>
                <a:spcPts val="1220"/>
              </a:lnSpc>
            </a:pPr>
            <a:endParaRPr lang="ru-RU" sz="1100" b="1" spc="-2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1" name="Скругленный прямоугольник 220">
            <a:extLst>
              <a:ext uri="{FF2B5EF4-FFF2-40B4-BE49-F238E27FC236}">
                <a16:creationId xmlns="" xmlns:a16="http://schemas.microsoft.com/office/drawing/2014/main" id="{020D1684-D52C-C2EC-5298-DD660550B672}"/>
              </a:ext>
            </a:extLst>
          </p:cNvPr>
          <p:cNvSpPr/>
          <p:nvPr/>
        </p:nvSpPr>
        <p:spPr>
          <a:xfrm>
            <a:off x="5189517" y="1729946"/>
            <a:ext cx="2244986" cy="4813357"/>
          </a:xfrm>
          <a:prstGeom prst="roundRect">
            <a:avLst>
              <a:gd name="adj" fmla="val 1068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000">
              <a:latin typeface="Arial" pitchFamily="34" charset="0"/>
              <a:cs typeface="Arial" pitchFamily="34" charset="0"/>
            </a:endParaRPr>
          </a:p>
        </p:txBody>
      </p:sp>
      <p:sp>
        <p:nvSpPr>
          <p:cNvPr id="222" name="Скругленный прямоугольник 221">
            <a:extLst>
              <a:ext uri="{FF2B5EF4-FFF2-40B4-BE49-F238E27FC236}">
                <a16:creationId xmlns="" xmlns:a16="http://schemas.microsoft.com/office/drawing/2014/main" id="{70CF21A7-ECCA-575E-B550-FE0CE411467E}"/>
              </a:ext>
            </a:extLst>
          </p:cNvPr>
          <p:cNvSpPr/>
          <p:nvPr/>
        </p:nvSpPr>
        <p:spPr>
          <a:xfrm>
            <a:off x="5195236" y="870144"/>
            <a:ext cx="2195999" cy="816152"/>
          </a:xfrm>
          <a:prstGeom prst="roundRect">
            <a:avLst>
              <a:gd name="adj" fmla="val 29072"/>
            </a:avLst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tIns="396000" rtlCol="0" anchor="ctr"/>
          <a:lstStyle/>
          <a:p>
            <a:pPr algn="ctr"/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СПОРТ</a:t>
            </a:r>
            <a:endParaRPr lang="x-none" sz="1600" dirty="0">
              <a:solidFill>
                <a:schemeClr val="bg1"/>
              </a:solidFill>
            </a:endParaRPr>
          </a:p>
        </p:txBody>
      </p:sp>
      <p:sp>
        <p:nvSpPr>
          <p:cNvPr id="226" name="TextBox 225">
            <a:extLst>
              <a:ext uri="{FF2B5EF4-FFF2-40B4-BE49-F238E27FC236}">
                <a16:creationId xmlns="" xmlns:a16="http://schemas.microsoft.com/office/drawing/2014/main" id="{8AAF981A-A158-7FA2-DCCE-482787BE82A1}"/>
              </a:ext>
            </a:extLst>
          </p:cNvPr>
          <p:cNvSpPr txBox="1"/>
          <p:nvPr/>
        </p:nvSpPr>
        <p:spPr>
          <a:xfrm>
            <a:off x="5369605" y="1796588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ts val="1220"/>
              </a:lnSpc>
            </a:pPr>
            <a:r>
              <a:rPr lang="ru-RU" sz="1100" b="1" spc="-20" dirty="0">
                <a:latin typeface="Arial" panose="020B0604020202020204" pitchFamily="34" charset="0"/>
                <a:cs typeface="Arial" panose="020B0604020202020204" pitchFamily="34" charset="0"/>
              </a:rPr>
              <a:t>ФОК</a:t>
            </a:r>
          </a:p>
        </p:txBody>
      </p:sp>
      <p:pic>
        <p:nvPicPr>
          <p:cNvPr id="274" name="Рисунок 273" descr="Футбольный мяч со сплошной заливкой">
            <a:extLst>
              <a:ext uri="{FF2B5EF4-FFF2-40B4-BE49-F238E27FC236}">
                <a16:creationId xmlns="" xmlns:a16="http://schemas.microsoft.com/office/drawing/2014/main" id="{4F199496-B661-D254-DD27-BB53D9A49ED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071569" y="904740"/>
            <a:ext cx="360000" cy="360000"/>
          </a:xfrm>
          <a:prstGeom prst="rect">
            <a:avLst/>
          </a:prstGeom>
        </p:spPr>
      </p:pic>
      <p:pic>
        <p:nvPicPr>
          <p:cNvPr id="276" name="Рисунок 275" descr="Мольберт со сплошной заливкой">
            <a:extLst>
              <a:ext uri="{FF2B5EF4-FFF2-40B4-BE49-F238E27FC236}">
                <a16:creationId xmlns="" xmlns:a16="http://schemas.microsoft.com/office/drawing/2014/main" id="{B52A2E31-72C8-3565-419D-42E3EC486FD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282448" y="850055"/>
            <a:ext cx="360000" cy="360000"/>
          </a:xfrm>
          <a:prstGeom prst="rect">
            <a:avLst/>
          </a:prstGeom>
        </p:spPr>
      </p:pic>
      <p:sp>
        <p:nvSpPr>
          <p:cNvPr id="277" name="TextBox 276">
            <a:extLst>
              <a:ext uri="{FF2B5EF4-FFF2-40B4-BE49-F238E27FC236}">
                <a16:creationId xmlns="" xmlns:a16="http://schemas.microsoft.com/office/drawing/2014/main" id="{B38CFC4B-4571-DF22-142C-09FDD201865C}"/>
              </a:ext>
            </a:extLst>
          </p:cNvPr>
          <p:cNvSpPr txBox="1"/>
          <p:nvPr/>
        </p:nvSpPr>
        <p:spPr>
          <a:xfrm>
            <a:off x="5322103" y="2171302"/>
            <a:ext cx="893839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41</a:t>
            </a:r>
            <a:endParaRPr lang="ru-RU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20"/>
              </a:lnSpc>
            </a:pPr>
            <a:r>
              <a:rPr lang="ru-RU" sz="1100" b="1" spc="-20" dirty="0" smtClean="0">
                <a:latin typeface="Arial" panose="020B0604020202020204" pitchFamily="34" charset="0"/>
                <a:cs typeface="Arial" panose="020B0604020202020204" pitchFamily="34" charset="0"/>
              </a:rPr>
              <a:t>спортивных залов</a:t>
            </a:r>
            <a:endParaRPr lang="ru-RU" sz="1100" b="1" spc="-2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8" name="TextBox 277">
            <a:extLst>
              <a:ext uri="{FF2B5EF4-FFF2-40B4-BE49-F238E27FC236}">
                <a16:creationId xmlns="" xmlns:a16="http://schemas.microsoft.com/office/drawing/2014/main" id="{40BFAEC2-21A1-E0CF-DC35-664D8408F090}"/>
              </a:ext>
            </a:extLst>
          </p:cNvPr>
          <p:cNvSpPr txBox="1"/>
          <p:nvPr/>
        </p:nvSpPr>
        <p:spPr>
          <a:xfrm>
            <a:off x="5322101" y="2764380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20"/>
              </a:lnSpc>
            </a:pPr>
            <a:r>
              <a:rPr lang="ru-RU" sz="1100" b="1" spc="-20" dirty="0" smtClean="0">
                <a:latin typeface="Arial" panose="020B0604020202020204" pitchFamily="34" charset="0"/>
                <a:cs typeface="Arial" panose="020B0604020202020204" pitchFamily="34" charset="0"/>
              </a:rPr>
              <a:t>бассейн</a:t>
            </a:r>
            <a:endParaRPr lang="ru-RU" sz="1100" b="1" spc="-2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9" name="TextBox 278">
            <a:extLst>
              <a:ext uri="{FF2B5EF4-FFF2-40B4-BE49-F238E27FC236}">
                <a16:creationId xmlns="" xmlns:a16="http://schemas.microsoft.com/office/drawing/2014/main" id="{E9931E13-1699-746E-1C30-75E37FBCB28F}"/>
              </a:ext>
            </a:extLst>
          </p:cNvPr>
          <p:cNvSpPr txBox="1"/>
          <p:nvPr/>
        </p:nvSpPr>
        <p:spPr>
          <a:xfrm>
            <a:off x="5298350" y="3147543"/>
            <a:ext cx="1456471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20"/>
              </a:lnSpc>
            </a:pPr>
            <a:r>
              <a:rPr lang="ru-RU" sz="1100" b="1" spc="-20" dirty="0" smtClean="0">
                <a:latin typeface="Arial" panose="020B0604020202020204" pitchFamily="34" charset="0"/>
                <a:cs typeface="Arial" panose="020B0604020202020204" pitchFamily="34" charset="0"/>
              </a:rPr>
              <a:t>стадион</a:t>
            </a:r>
            <a:endParaRPr lang="ru-RU" sz="1100" b="1" spc="-2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1" name="TextBox 280">
            <a:extLst>
              <a:ext uri="{FF2B5EF4-FFF2-40B4-BE49-F238E27FC236}">
                <a16:creationId xmlns="" xmlns:a16="http://schemas.microsoft.com/office/drawing/2014/main" id="{520B3D92-6F17-A05B-FBFB-F0B0317F5D40}"/>
              </a:ext>
            </a:extLst>
          </p:cNvPr>
          <p:cNvSpPr txBox="1"/>
          <p:nvPr/>
        </p:nvSpPr>
        <p:spPr>
          <a:xfrm>
            <a:off x="627015" y="6348324"/>
            <a:ext cx="4277517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600" i="1" dirty="0" smtClean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ru-RU" sz="600" i="1" dirty="0">
              <a:solidFill>
                <a:srgbClr val="A6A6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9CF7EBCB-0047-BF7A-CCD7-E1BE587BE034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МАРКСОВСКОГО МУНИЦИПАЛЬНОГО РАЙОНА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1194816" y="5364481"/>
            <a:ext cx="210921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9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9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9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900" b="1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100" b="1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10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508883" y="3133343"/>
            <a:ext cx="18004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latin typeface="Arial" pitchFamily="34" charset="0"/>
                <a:cs typeface="Arial" pitchFamily="34" charset="0"/>
              </a:rPr>
              <a:t>4 учреждения</a:t>
            </a:r>
          </a:p>
          <a:p>
            <a:r>
              <a:rPr lang="ru-RU" sz="900" dirty="0" smtClean="0">
                <a:latin typeface="Arial" pitchFamily="34" charset="0"/>
                <a:cs typeface="Arial" pitchFamily="34" charset="0"/>
              </a:rPr>
              <a:t>среднего образования</a:t>
            </a:r>
            <a:endParaRPr lang="ru-RU" sz="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749231" y="4437530"/>
            <a:ext cx="22011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 smtClean="0">
                <a:latin typeface="Arial" pitchFamily="34" charset="0"/>
                <a:cs typeface="Arial" pitchFamily="34" charset="0"/>
              </a:rPr>
              <a:t>количество </a:t>
            </a:r>
          </a:p>
          <a:p>
            <a:pPr algn="ctr"/>
            <a:r>
              <a:rPr lang="ru-RU" sz="1100" b="1" dirty="0" smtClean="0">
                <a:latin typeface="Arial" pitchFamily="34" charset="0"/>
                <a:cs typeface="Arial" pitchFamily="34" charset="0"/>
              </a:rPr>
              <a:t>кружков и спортивных секций – 574, с числом занятых в них детей - 4617</a:t>
            </a:r>
            <a:endParaRPr lang="ru-RU" sz="1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2942704" y="3222803"/>
            <a:ext cx="2116184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2</a:t>
            </a:r>
          </a:p>
          <a:p>
            <a:r>
              <a:rPr lang="ru-RU" sz="1100" b="1" dirty="0" smtClean="0">
                <a:latin typeface="Arial" pitchFamily="34" charset="0"/>
                <a:cs typeface="Arial" pitchFamily="34" charset="0"/>
              </a:rPr>
              <a:t>поликлиники </a:t>
            </a:r>
            <a:r>
              <a:rPr lang="ru-RU" sz="800" dirty="0" smtClean="0">
                <a:latin typeface="Arial" pitchFamily="34" charset="0"/>
                <a:cs typeface="Arial" pitchFamily="34" charset="0"/>
              </a:rPr>
              <a:t> ( для обслуживания взрослого и детского населения)</a:t>
            </a:r>
            <a:endParaRPr lang="ru-RU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FB77D628-B652-7E49-A387-AC3F97ACBE6E}"/>
              </a:ext>
            </a:extLst>
          </p:cNvPr>
          <p:cNvSpPr txBox="1"/>
          <p:nvPr/>
        </p:nvSpPr>
        <p:spPr>
          <a:xfrm>
            <a:off x="2164172" y="2352486"/>
            <a:ext cx="893839" cy="1620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 smtClean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100" b="1" spc="-20" dirty="0">
              <a:solidFill>
                <a:srgbClr val="A6A6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8610" name="Picture 2" descr="C:\Users\аврамиди-мв\Desktop\соцсфера.jpeg"/>
          <p:cNvPicPr>
            <a:picLocks noChangeAspect="1" noChangeArrowheads="1"/>
          </p:cNvPicPr>
          <p:nvPr/>
        </p:nvPicPr>
        <p:blipFill>
          <a:blip r:embed="rId11">
            <a:lum bright="3000" contrast="42000"/>
          </a:blip>
          <a:stretch>
            <a:fillRect/>
          </a:stretch>
        </p:blipFill>
        <p:spPr bwMode="auto">
          <a:xfrm>
            <a:off x="551329" y="5163671"/>
            <a:ext cx="2374028" cy="14120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cxnSp>
        <p:nvCxnSpPr>
          <p:cNvPr id="44" name="Прямая соединительная линия 43">
            <a:extLst>
              <a:ext uri="{FF2B5EF4-FFF2-40B4-BE49-F238E27FC236}">
                <a16:creationId xmlns:a16="http://schemas.microsoft.com/office/drawing/2014/main" xmlns="" id="{BDF2D16B-1BE3-EA25-8DF1-54012BAE852A}"/>
              </a:ext>
            </a:extLst>
          </p:cNvPr>
          <p:cNvCxnSpPr>
            <a:cxnSpLocks/>
          </p:cNvCxnSpPr>
          <p:nvPr/>
        </p:nvCxnSpPr>
        <p:spPr>
          <a:xfrm>
            <a:off x="2033647" y="1926818"/>
            <a:ext cx="9012" cy="2720357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1992855" y="3623734"/>
            <a:ext cx="92568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157 учащихся</a:t>
            </a:r>
            <a:endParaRPr lang="ru-RU" sz="1100" b="1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2016606" y="3210737"/>
            <a:ext cx="92568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1279</a:t>
            </a:r>
          </a:p>
          <a:p>
            <a:r>
              <a:rPr lang="ru-RU" sz="1100" b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учащихся</a:t>
            </a:r>
            <a:endParaRPr lang="ru-RU" sz="1100" b="1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2035300" y="2816430"/>
            <a:ext cx="92568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5945</a:t>
            </a:r>
          </a:p>
          <a:p>
            <a:r>
              <a:rPr lang="ru-RU" sz="1100" b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учащихся</a:t>
            </a:r>
            <a:endParaRPr lang="ru-RU" sz="1100" b="1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1987210" y="1914349"/>
            <a:ext cx="92568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2686</a:t>
            </a:r>
          </a:p>
          <a:p>
            <a:r>
              <a:rPr lang="ru-RU" sz="1100" b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учащихся</a:t>
            </a:r>
            <a:endParaRPr lang="ru-RU" sz="1100" b="1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1998498" y="2358279"/>
            <a:ext cx="92568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100 учащихся</a:t>
            </a:r>
            <a:endParaRPr lang="ru-RU" sz="1100" b="1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2" name="Picture 1"/>
          <p:cNvPicPr>
            <a:picLocks noChangeAspect="1" noChangeArrowheads="1"/>
          </p:cNvPicPr>
          <p:nvPr/>
        </p:nvPicPr>
        <p:blipFill>
          <a:blip r:embed="rId12" cstate="print">
            <a:lum contrast="35000"/>
          </a:blip>
          <a:srcRect/>
          <a:stretch>
            <a:fillRect/>
          </a:stretch>
        </p:blipFill>
        <p:spPr bwMode="auto">
          <a:xfrm>
            <a:off x="5226909" y="4085111"/>
            <a:ext cx="2182420" cy="24886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4" name="Picture 2" descr="C:\Users\бортякова-нв\Downloads\0908 Благоустройство Маркс - тротуары детская поликлиника DSC_6518.jpg"/>
          <p:cNvPicPr>
            <a:picLocks noChangeAspect="1" noChangeArrowheads="1"/>
          </p:cNvPicPr>
          <p:nvPr/>
        </p:nvPicPr>
        <p:blipFill>
          <a:blip r:embed="rId13" cstate="print">
            <a:lum bright="3000" contrast="50000"/>
          </a:blip>
          <a:srcRect/>
          <a:stretch>
            <a:fillRect/>
          </a:stretch>
        </p:blipFill>
        <p:spPr bwMode="auto">
          <a:xfrm>
            <a:off x="2953266" y="4096987"/>
            <a:ext cx="2187146" cy="24644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3" name="Picture 2" descr="C:\Users\нигматулинаои\Desktop\для презентации\Герб Маркс - без фона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50335" y="0"/>
            <a:ext cx="655665" cy="7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" name="Picture 7"/>
          <p:cNvPicPr>
            <a:picLocks noChangeAspect="1" noChangeArrowheads="1"/>
          </p:cNvPicPr>
          <p:nvPr/>
        </p:nvPicPr>
        <p:blipFill>
          <a:blip r:embed="rId15" cstate="print">
            <a:lum contrast="14000"/>
          </a:blip>
          <a:srcRect/>
          <a:stretch>
            <a:fillRect/>
          </a:stretch>
        </p:blipFill>
        <p:spPr bwMode="auto">
          <a:xfrm>
            <a:off x="7490012" y="4074459"/>
            <a:ext cx="2245659" cy="253914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20593066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7727DE7D-0010-3BC8-3EAE-B3A5A3C87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Скругленный прямоугольник 55">
            <a:extLst>
              <a:ext uri="{FF2B5EF4-FFF2-40B4-BE49-F238E27FC236}">
                <a16:creationId xmlns="" xmlns:a16="http://schemas.microsoft.com/office/drawing/2014/main" id="{9FA1CCCC-27F8-04AE-2D67-9FEF7E4963DB}"/>
              </a:ext>
            </a:extLst>
          </p:cNvPr>
          <p:cNvSpPr/>
          <p:nvPr/>
        </p:nvSpPr>
        <p:spPr>
          <a:xfrm>
            <a:off x="5305521" y="1429319"/>
            <a:ext cx="4497842" cy="1080000"/>
          </a:xfrm>
          <a:prstGeom prst="roundRect">
            <a:avLst>
              <a:gd name="adj" fmla="val 24486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57" name="Скругленный прямоугольник 56">
            <a:extLst>
              <a:ext uri="{FF2B5EF4-FFF2-40B4-BE49-F238E27FC236}">
                <a16:creationId xmlns="" xmlns:a16="http://schemas.microsoft.com/office/drawing/2014/main" id="{37F814F7-C72C-DEBF-A8E0-D0157782DA7F}"/>
              </a:ext>
            </a:extLst>
          </p:cNvPr>
          <p:cNvSpPr/>
          <p:nvPr/>
        </p:nvSpPr>
        <p:spPr>
          <a:xfrm>
            <a:off x="5305521" y="2692175"/>
            <a:ext cx="4497842" cy="1080000"/>
          </a:xfrm>
          <a:prstGeom prst="roundRect">
            <a:avLst>
              <a:gd name="adj" fmla="val 27158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58" name="Скругленный прямоугольник 57">
            <a:extLst>
              <a:ext uri="{FF2B5EF4-FFF2-40B4-BE49-F238E27FC236}">
                <a16:creationId xmlns="" xmlns:a16="http://schemas.microsoft.com/office/drawing/2014/main" id="{82B9E135-49A8-AFAE-B5ED-1983DB685625}"/>
              </a:ext>
            </a:extLst>
          </p:cNvPr>
          <p:cNvSpPr/>
          <p:nvPr/>
        </p:nvSpPr>
        <p:spPr>
          <a:xfrm>
            <a:off x="5305521" y="3955031"/>
            <a:ext cx="4497842" cy="1080000"/>
          </a:xfrm>
          <a:prstGeom prst="roundRect">
            <a:avLst>
              <a:gd name="adj" fmla="val 26267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2D7A8C65-2FFC-FA19-1043-FD5C616916B7}"/>
              </a:ext>
            </a:extLst>
          </p:cNvPr>
          <p:cNvSpPr txBox="1"/>
          <p:nvPr/>
        </p:nvSpPr>
        <p:spPr>
          <a:xfrm>
            <a:off x="627016" y="550177"/>
            <a:ext cx="731788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2400" b="1" dirty="0">
                <a:latin typeface="Arial" panose="020B0604020202020204" pitchFamily="34" charset="0"/>
                <a:cs typeface="Arial" panose="020B0604020202020204" pitchFamily="34" charset="0"/>
              </a:rPr>
              <a:t>ОЦЕНКА УСЛУГ ПО ЖИЗНЕОБЕСПЕЧЕНИЮ</a:t>
            </a:r>
            <a:endParaRPr lang="x-non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="" xmlns:a16="http://schemas.microsoft.com/office/drawing/2014/main" id="{0E7AEE1B-6493-2AAC-9706-2C996F25F138}"/>
              </a:ext>
            </a:extLst>
          </p:cNvPr>
          <p:cNvSpPr/>
          <p:nvPr/>
        </p:nvSpPr>
        <p:spPr>
          <a:xfrm>
            <a:off x="627018" y="163628"/>
            <a:ext cx="2108434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оценка услуг по жизнеобеспечению</a:t>
            </a:r>
          </a:p>
        </p:txBody>
      </p:sp>
      <p:sp>
        <p:nvSpPr>
          <p:cNvPr id="23" name="Скругленный прямоугольник 22">
            <a:extLst>
              <a:ext uri="{FF2B5EF4-FFF2-40B4-BE49-F238E27FC236}">
                <a16:creationId xmlns="" xmlns:a16="http://schemas.microsoft.com/office/drawing/2014/main" id="{75F4BDB2-1DD7-9775-89B1-819D0A2A7FFF}"/>
              </a:ext>
            </a:extLst>
          </p:cNvPr>
          <p:cNvSpPr/>
          <p:nvPr/>
        </p:nvSpPr>
        <p:spPr>
          <a:xfrm>
            <a:off x="627016" y="5217886"/>
            <a:ext cx="9176347" cy="1080000"/>
          </a:xfrm>
          <a:prstGeom prst="roundRect">
            <a:avLst>
              <a:gd name="adj" fmla="val 25377"/>
            </a:avLst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4" name="Скругленный прямоугольник 23">
            <a:extLst>
              <a:ext uri="{FF2B5EF4-FFF2-40B4-BE49-F238E27FC236}">
                <a16:creationId xmlns="" xmlns:a16="http://schemas.microsoft.com/office/drawing/2014/main" id="{A2AD330D-FF13-7864-9E54-AAB88FE0D0E9}"/>
              </a:ext>
            </a:extLst>
          </p:cNvPr>
          <p:cNvSpPr/>
          <p:nvPr/>
        </p:nvSpPr>
        <p:spPr>
          <a:xfrm>
            <a:off x="627016" y="1429319"/>
            <a:ext cx="4497842" cy="1080000"/>
          </a:xfrm>
          <a:prstGeom prst="roundRect">
            <a:avLst>
              <a:gd name="adj" fmla="val 24486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E2B503AD-0885-7A92-B50F-6D6B23E4B90F}"/>
              </a:ext>
            </a:extLst>
          </p:cNvPr>
          <p:cNvSpPr txBox="1"/>
          <p:nvPr/>
        </p:nvSpPr>
        <p:spPr>
          <a:xfrm>
            <a:off x="895402" y="1514425"/>
            <a:ext cx="3367976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ТРАНСПОРТНОЕ ОБСЛУЖИВАНИЕ</a:t>
            </a:r>
            <a:endParaRPr lang="x-none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Скругленный прямоугольник 31">
            <a:extLst>
              <a:ext uri="{FF2B5EF4-FFF2-40B4-BE49-F238E27FC236}">
                <a16:creationId xmlns="" xmlns:a16="http://schemas.microsoft.com/office/drawing/2014/main" id="{901A812C-12AC-0269-B78F-98A858EE1EF6}"/>
              </a:ext>
            </a:extLst>
          </p:cNvPr>
          <p:cNvSpPr/>
          <p:nvPr/>
        </p:nvSpPr>
        <p:spPr>
          <a:xfrm>
            <a:off x="627016" y="2692175"/>
            <a:ext cx="4497842" cy="1080000"/>
          </a:xfrm>
          <a:prstGeom prst="roundRect">
            <a:avLst>
              <a:gd name="adj" fmla="val 27158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40" name="Скругленный прямоугольник 39">
            <a:extLst>
              <a:ext uri="{FF2B5EF4-FFF2-40B4-BE49-F238E27FC236}">
                <a16:creationId xmlns="" xmlns:a16="http://schemas.microsoft.com/office/drawing/2014/main" id="{2D3A55BF-3247-B000-6EA4-E0D6AB1E9AFD}"/>
              </a:ext>
            </a:extLst>
          </p:cNvPr>
          <p:cNvSpPr/>
          <p:nvPr/>
        </p:nvSpPr>
        <p:spPr>
          <a:xfrm>
            <a:off x="627016" y="3955031"/>
            <a:ext cx="4497842" cy="1080000"/>
          </a:xfrm>
          <a:prstGeom prst="roundRect">
            <a:avLst>
              <a:gd name="adj" fmla="val 26267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60" name="TextBox 59">
            <a:extLst>
              <a:ext uri="{FF2B5EF4-FFF2-40B4-BE49-F238E27FC236}">
                <a16:creationId xmlns="" xmlns:a16="http://schemas.microsoft.com/office/drawing/2014/main" id="{8A15FB1C-D0D1-CE8C-F8E6-994D5BF27E92}"/>
              </a:ext>
            </a:extLst>
          </p:cNvPr>
          <p:cNvSpPr txBox="1"/>
          <p:nvPr/>
        </p:nvSpPr>
        <p:spPr>
          <a:xfrm>
            <a:off x="906691" y="2756959"/>
            <a:ext cx="3367976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ОРГАНИЗАЦИЯ ЭЛЕКТРОСНАБЖЕНИЯ</a:t>
            </a:r>
            <a:endParaRPr lang="x-none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="" xmlns:a16="http://schemas.microsoft.com/office/drawing/2014/main" id="{485C49D6-BF39-8137-2806-6E756A76C75E}"/>
              </a:ext>
            </a:extLst>
          </p:cNvPr>
          <p:cNvSpPr txBox="1"/>
          <p:nvPr/>
        </p:nvSpPr>
        <p:spPr>
          <a:xfrm>
            <a:off x="861536" y="4007363"/>
            <a:ext cx="3367976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ОРГАНИЗАЦИЯ ВОДОСНАБЖЕНИЯ</a:t>
            </a:r>
            <a:endParaRPr lang="x-none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TextBox 127">
            <a:extLst>
              <a:ext uri="{FF2B5EF4-FFF2-40B4-BE49-F238E27FC236}">
                <a16:creationId xmlns="" xmlns:a16="http://schemas.microsoft.com/office/drawing/2014/main" id="{EF38B41A-CEBF-CCE2-493A-938216893052}"/>
              </a:ext>
            </a:extLst>
          </p:cNvPr>
          <p:cNvSpPr txBox="1"/>
          <p:nvPr/>
        </p:nvSpPr>
        <p:spPr>
          <a:xfrm>
            <a:off x="5551329" y="1514425"/>
            <a:ext cx="3367976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ОРГАНИЗАЦИЯ ТЕПЛОСНАБЖЕНИЯ</a:t>
            </a:r>
            <a:endParaRPr lang="x-none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1" name="TextBox 130">
            <a:extLst>
              <a:ext uri="{FF2B5EF4-FFF2-40B4-BE49-F238E27FC236}">
                <a16:creationId xmlns="" xmlns:a16="http://schemas.microsoft.com/office/drawing/2014/main" id="{49D6839A-39A6-4F5E-B5FE-686F0C2ED13D}"/>
              </a:ext>
            </a:extLst>
          </p:cNvPr>
          <p:cNvSpPr txBox="1"/>
          <p:nvPr/>
        </p:nvSpPr>
        <p:spPr>
          <a:xfrm>
            <a:off x="5551329" y="2777281"/>
            <a:ext cx="3367976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КАЧЕСТВО АВТОМОБИЛЬНЫХ ДОРОГ</a:t>
            </a:r>
            <a:endParaRPr lang="x-none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2" name="TextBox 131">
            <a:extLst>
              <a:ext uri="{FF2B5EF4-FFF2-40B4-BE49-F238E27FC236}">
                <a16:creationId xmlns="" xmlns:a16="http://schemas.microsoft.com/office/drawing/2014/main" id="{0EE053FA-A557-1414-8ECE-9262B61E39F3}"/>
              </a:ext>
            </a:extLst>
          </p:cNvPr>
          <p:cNvSpPr txBox="1"/>
          <p:nvPr/>
        </p:nvSpPr>
        <p:spPr>
          <a:xfrm>
            <a:off x="5540040" y="4018651"/>
            <a:ext cx="3367976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ОРГАНИЗАЦИЯ ГАЗОСНАБЖЕНИЯ </a:t>
            </a:r>
            <a:endParaRPr lang="x-none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4" name="TextBox 133">
            <a:extLst>
              <a:ext uri="{FF2B5EF4-FFF2-40B4-BE49-F238E27FC236}">
                <a16:creationId xmlns="" xmlns:a16="http://schemas.microsoft.com/office/drawing/2014/main" id="{DF09B481-63E6-4827-EEE1-C4395D37642B}"/>
              </a:ext>
            </a:extLst>
          </p:cNvPr>
          <p:cNvSpPr txBox="1"/>
          <p:nvPr/>
        </p:nvSpPr>
        <p:spPr>
          <a:xfrm>
            <a:off x="627015" y="5404523"/>
            <a:ext cx="9160581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ВЫВОДЫ</a:t>
            </a:r>
            <a:endParaRPr lang="x-none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37" name="Диаграмма 136">
            <a:extLst>
              <a:ext uri="{FF2B5EF4-FFF2-40B4-BE49-F238E27FC236}">
                <a16:creationId xmlns="" xmlns:a16="http://schemas.microsoft.com/office/drawing/2014/main" id="{C51C3D30-2B31-37DD-003E-863B1BF9B388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1355595915"/>
              </p:ext>
            </p:extLst>
          </p:nvPr>
        </p:nvGraphicFramePr>
        <p:xfrm>
          <a:off x="5562616" y="1682044"/>
          <a:ext cx="4202271" cy="7367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9" name="Диаграмма 138">
            <a:extLst>
              <a:ext uri="{FF2B5EF4-FFF2-40B4-BE49-F238E27FC236}">
                <a16:creationId xmlns="" xmlns:a16="http://schemas.microsoft.com/office/drawing/2014/main" id="{97A1D79B-4DF1-ADD5-E150-13F835D6F985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835744474"/>
              </p:ext>
            </p:extLst>
          </p:nvPr>
        </p:nvGraphicFramePr>
        <p:xfrm>
          <a:off x="5519163" y="2935111"/>
          <a:ext cx="4386837" cy="747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1" name="Диаграмма 140">
            <a:extLst>
              <a:ext uri="{FF2B5EF4-FFF2-40B4-BE49-F238E27FC236}">
                <a16:creationId xmlns="" xmlns:a16="http://schemas.microsoft.com/office/drawing/2014/main" id="{742B76D2-5D93-71F4-1341-2C5463DC047F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380277578"/>
              </p:ext>
            </p:extLst>
          </p:nvPr>
        </p:nvGraphicFramePr>
        <p:xfrm>
          <a:off x="5557263" y="4210756"/>
          <a:ext cx="4185047" cy="7427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43" name="Диаграмма 142">
            <a:extLst>
              <a:ext uri="{FF2B5EF4-FFF2-40B4-BE49-F238E27FC236}">
                <a16:creationId xmlns="" xmlns:a16="http://schemas.microsoft.com/office/drawing/2014/main" id="{FA8C9C48-A45C-D0E3-548B-CB6A14B902BE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3924267011"/>
              </p:ext>
            </p:extLst>
          </p:nvPr>
        </p:nvGraphicFramePr>
        <p:xfrm>
          <a:off x="850245" y="1679345"/>
          <a:ext cx="4207177" cy="8380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45" name="Диаграмма 144">
            <a:extLst>
              <a:ext uri="{FF2B5EF4-FFF2-40B4-BE49-F238E27FC236}">
                <a16:creationId xmlns="" xmlns:a16="http://schemas.microsoft.com/office/drawing/2014/main" id="{19E1FE89-1D22-621D-B790-2E2FDB94C25D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1033634848"/>
              </p:ext>
            </p:extLst>
          </p:nvPr>
        </p:nvGraphicFramePr>
        <p:xfrm>
          <a:off x="878758" y="4233333"/>
          <a:ext cx="4167375" cy="7201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F142B7C9-C8A4-AD18-9E68-F31C31721362}"/>
              </a:ext>
            </a:extLst>
          </p:cNvPr>
          <p:cNvSpPr txBox="1"/>
          <p:nvPr/>
        </p:nvSpPr>
        <p:spPr>
          <a:xfrm>
            <a:off x="872825" y="5721154"/>
            <a:ext cx="273600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 algn="ctr">
              <a:buClr>
                <a:schemeClr val="bg1"/>
              </a:buClr>
            </a:pPr>
            <a:r>
              <a:rPr lang="ru-RU" sz="900" b="1" dirty="0">
                <a:latin typeface="Arial" panose="020B0604020202020204" pitchFamily="34" charset="0"/>
                <a:cs typeface="Arial" panose="020B0604020202020204" pitchFamily="34" charset="0"/>
              </a:rPr>
              <a:t>хорошее качество услуг </a:t>
            </a:r>
            <a:r>
              <a:rPr lang="ru-RU" sz="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электроснабжения</a:t>
            </a:r>
            <a:endParaRPr lang="ru-RU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51CE461E-F443-47C2-E7FF-BE4E6CF5C7C2}"/>
              </a:ext>
            </a:extLst>
          </p:cNvPr>
          <p:cNvSpPr txBox="1"/>
          <p:nvPr/>
        </p:nvSpPr>
        <p:spPr>
          <a:xfrm>
            <a:off x="4165600" y="5739076"/>
            <a:ext cx="2393244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 algn="ctr">
              <a:buClr>
                <a:schemeClr val="bg1"/>
              </a:buClr>
            </a:pPr>
            <a:r>
              <a:rPr lang="ru-RU" sz="900" b="1" dirty="0">
                <a:latin typeface="Arial" panose="020B0604020202020204" pitchFamily="34" charset="0"/>
                <a:cs typeface="Arial" panose="020B0604020202020204" pitchFamily="34" charset="0"/>
              </a:rPr>
              <a:t>удовлетворительное качество услуг </a:t>
            </a:r>
            <a:r>
              <a:rPr lang="ru-RU" sz="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водоснабжения, теплоснабжения и                  </a:t>
            </a:r>
            <a:r>
              <a:rPr lang="ru-RU" sz="900" b="1" dirty="0">
                <a:latin typeface="Arial" panose="020B0604020202020204" pitchFamily="34" charset="0"/>
                <a:cs typeface="Arial" panose="020B0604020202020204" pitchFamily="34" charset="0"/>
              </a:rPr>
              <a:t>и транспортного обслуживания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8A0FAD5A-EE6F-8C60-E3B8-C76D8952E3A6}"/>
              </a:ext>
            </a:extLst>
          </p:cNvPr>
          <p:cNvSpPr txBox="1"/>
          <p:nvPr/>
        </p:nvSpPr>
        <p:spPr>
          <a:xfrm>
            <a:off x="6851723" y="5716497"/>
            <a:ext cx="273600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 algn="ctr">
              <a:buClr>
                <a:schemeClr val="bg1"/>
              </a:buClr>
            </a:pPr>
            <a:r>
              <a:rPr lang="ru-RU" sz="900" b="1" dirty="0">
                <a:latin typeface="Arial" panose="020B0604020202020204" pitchFamily="34" charset="0"/>
                <a:cs typeface="Arial" panose="020B0604020202020204" pitchFamily="34" charset="0"/>
              </a:rPr>
              <a:t>плохое качество автомобильных дорог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3327B8DF-37F1-A614-442C-D33BA1425CAD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МАРКСОВСКОГО МУНИЦИПАЛЬНОГО РАЙОНА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9" name="Диаграмма 28">
            <a:extLst>
              <a:ext uri="{FF2B5EF4-FFF2-40B4-BE49-F238E27FC236}">
                <a16:creationId xmlns="" xmlns:a16="http://schemas.microsoft.com/office/drawing/2014/main" id="{FA8C9C48-A45C-D0E3-548B-CB6A14B902BE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3924267011"/>
              </p:ext>
            </p:extLst>
          </p:nvPr>
        </p:nvGraphicFramePr>
        <p:xfrm>
          <a:off x="867481" y="2953457"/>
          <a:ext cx="4114800" cy="817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pic>
        <p:nvPicPr>
          <p:cNvPr id="28" name="Picture 2" descr="C:\Users\нигматулинаои\Desktop\для презентации\Герб Маркс - без фона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50335" y="0"/>
            <a:ext cx="655665" cy="7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28329049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55238</TotalTime>
  <Words>7169</Words>
  <Application>Microsoft Office PowerPoint</Application>
  <PresentationFormat>Лист A4 (210x297 мм)</PresentationFormat>
  <Paragraphs>1786</Paragraphs>
  <Slides>55</Slides>
  <Notes>30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55</vt:i4>
      </vt:variant>
    </vt:vector>
  </HeadingPairs>
  <TitlesOfParts>
    <vt:vector size="5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Слайд 52</vt:lpstr>
      <vt:lpstr>Слайд 53</vt:lpstr>
      <vt:lpstr>Слайд 54</vt:lpstr>
      <vt:lpstr>Слайд 55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Валерия Гугнина</dc:creator>
  <cp:lastModifiedBy>аврамиди-мв</cp:lastModifiedBy>
  <cp:revision>2106</cp:revision>
  <dcterms:created xsi:type="dcterms:W3CDTF">2023-11-22T14:19:10Z</dcterms:created>
  <dcterms:modified xsi:type="dcterms:W3CDTF">2026-03-20T08:32:06Z</dcterms:modified>
</cp:coreProperties>
</file>